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70" r:id="rId6"/>
    <p:sldId id="258" r:id="rId7"/>
    <p:sldId id="259" r:id="rId8"/>
    <p:sldId id="260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61" r:id="rId17"/>
    <p:sldId id="262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Resultado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0.27700000000000002</c:v>
                </c:pt>
                <c:pt idx="1">
                  <c:v>0.7200000000000002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Meta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hape val="box"/>
        <c:axId val="113425024"/>
        <c:axId val="113435008"/>
        <c:axId val="113156992"/>
      </c:bar3DChart>
      <c:catAx>
        <c:axId val="113425024"/>
        <c:scaling>
          <c:orientation val="minMax"/>
        </c:scaling>
        <c:axPos val="b"/>
        <c:tickLblPos val="nextTo"/>
        <c:crossAx val="113435008"/>
        <c:crosses val="autoZero"/>
        <c:auto val="1"/>
        <c:lblAlgn val="ctr"/>
        <c:lblOffset val="100"/>
      </c:catAx>
      <c:valAx>
        <c:axId val="113435008"/>
        <c:scaling>
          <c:orientation val="minMax"/>
        </c:scaling>
        <c:axPos val="l"/>
        <c:majorGridlines/>
        <c:numFmt formatCode="0.00%" sourceLinked="1"/>
        <c:tickLblPos val="nextTo"/>
        <c:crossAx val="113425024"/>
        <c:crosses val="autoZero"/>
        <c:crossBetween val="between"/>
      </c:valAx>
      <c:serAx>
        <c:axId val="113156992"/>
        <c:scaling>
          <c:orientation val="minMax"/>
        </c:scaling>
        <c:axPos val="b"/>
        <c:tickLblPos val="nextTo"/>
        <c:crossAx val="113435008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Resultado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5.8000000000000003E-2</c:v>
                </c:pt>
                <c:pt idx="1">
                  <c:v>0.23500000000000001</c:v>
                </c:pt>
                <c:pt idx="2">
                  <c:v>0.31600000000000011</c:v>
                </c:pt>
                <c:pt idx="3">
                  <c:v>0.41000000000000009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Meta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0.3000000000000001</c:v>
                </c:pt>
                <c:pt idx="1">
                  <c:v>0.3000000000000001</c:v>
                </c:pt>
                <c:pt idx="2">
                  <c:v>0.3000000000000001</c:v>
                </c:pt>
                <c:pt idx="3">
                  <c:v>0.3000000000000001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shape val="box"/>
        <c:axId val="113962368"/>
        <c:axId val="113964160"/>
        <c:axId val="113975296"/>
      </c:bar3DChart>
      <c:catAx>
        <c:axId val="113962368"/>
        <c:scaling>
          <c:orientation val="minMax"/>
        </c:scaling>
        <c:axPos val="b"/>
        <c:numFmt formatCode="General" sourceLinked="1"/>
        <c:tickLblPos val="nextTo"/>
        <c:crossAx val="113964160"/>
        <c:crosses val="autoZero"/>
        <c:auto val="1"/>
        <c:lblAlgn val="ctr"/>
        <c:lblOffset val="100"/>
      </c:catAx>
      <c:valAx>
        <c:axId val="113964160"/>
        <c:scaling>
          <c:orientation val="minMax"/>
        </c:scaling>
        <c:axPos val="l"/>
        <c:majorGridlines/>
        <c:numFmt formatCode="0.00%" sourceLinked="1"/>
        <c:tickLblPos val="nextTo"/>
        <c:crossAx val="113962368"/>
        <c:crosses val="autoZero"/>
        <c:crossBetween val="between"/>
      </c:valAx>
      <c:serAx>
        <c:axId val="113975296"/>
        <c:scaling>
          <c:orientation val="minMax"/>
        </c:scaling>
        <c:axPos val="b"/>
        <c:tickLblPos val="nextTo"/>
        <c:crossAx val="113964160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Resultado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0</c:v>
                </c:pt>
                <c:pt idx="1">
                  <c:v>0.15000000000000005</c:v>
                </c:pt>
                <c:pt idx="2">
                  <c:v>0.31000000000000011</c:v>
                </c:pt>
                <c:pt idx="3">
                  <c:v>0.41000000000000009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Meta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0.3000000000000001</c:v>
                </c:pt>
                <c:pt idx="1">
                  <c:v>0.3000000000000001</c:v>
                </c:pt>
                <c:pt idx="2">
                  <c:v>0.3000000000000001</c:v>
                </c:pt>
                <c:pt idx="3">
                  <c:v>0.3000000000000001</c:v>
                </c:pt>
              </c:numCache>
            </c:numRef>
          </c:val>
        </c:ser>
        <c:shape val="box"/>
        <c:axId val="113986944"/>
        <c:axId val="113992832"/>
        <c:axId val="71770560"/>
      </c:bar3DChart>
      <c:catAx>
        <c:axId val="113986944"/>
        <c:scaling>
          <c:orientation val="minMax"/>
        </c:scaling>
        <c:axPos val="b"/>
        <c:tickLblPos val="nextTo"/>
        <c:crossAx val="113992832"/>
        <c:crosses val="autoZero"/>
        <c:auto val="1"/>
        <c:lblAlgn val="ctr"/>
        <c:lblOffset val="100"/>
      </c:catAx>
      <c:valAx>
        <c:axId val="113992832"/>
        <c:scaling>
          <c:orientation val="minMax"/>
        </c:scaling>
        <c:axPos val="l"/>
        <c:majorGridlines/>
        <c:numFmt formatCode="0.00%" sourceLinked="1"/>
        <c:tickLblPos val="nextTo"/>
        <c:crossAx val="113986944"/>
        <c:crosses val="autoZero"/>
        <c:crossBetween val="between"/>
      </c:valAx>
      <c:serAx>
        <c:axId val="71770560"/>
        <c:scaling>
          <c:orientation val="minMax"/>
        </c:scaling>
        <c:axPos val="b"/>
        <c:tickLblPos val="nextTo"/>
        <c:crossAx val="113992832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Resultado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Meta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hape val="box"/>
        <c:axId val="114049408"/>
        <c:axId val="114050944"/>
        <c:axId val="114029888"/>
      </c:bar3DChart>
      <c:catAx>
        <c:axId val="114049408"/>
        <c:scaling>
          <c:orientation val="minMax"/>
        </c:scaling>
        <c:axPos val="b"/>
        <c:tickLblPos val="nextTo"/>
        <c:crossAx val="114050944"/>
        <c:crosses val="autoZero"/>
        <c:auto val="1"/>
        <c:lblAlgn val="ctr"/>
        <c:lblOffset val="100"/>
      </c:catAx>
      <c:valAx>
        <c:axId val="114050944"/>
        <c:scaling>
          <c:orientation val="minMax"/>
        </c:scaling>
        <c:axPos val="l"/>
        <c:majorGridlines/>
        <c:numFmt formatCode="0.00%" sourceLinked="1"/>
        <c:tickLblPos val="nextTo"/>
        <c:crossAx val="114049408"/>
        <c:crosses val="autoZero"/>
        <c:crossBetween val="between"/>
      </c:valAx>
      <c:serAx>
        <c:axId val="114029888"/>
        <c:scaling>
          <c:orientation val="minMax"/>
        </c:scaling>
        <c:axPos val="b"/>
        <c:tickLblPos val="nextTo"/>
        <c:crossAx val="114050944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Resultado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Meta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hape val="box"/>
        <c:axId val="114069888"/>
        <c:axId val="114071424"/>
        <c:axId val="114077696"/>
      </c:bar3DChart>
      <c:catAx>
        <c:axId val="114069888"/>
        <c:scaling>
          <c:orientation val="minMax"/>
        </c:scaling>
        <c:axPos val="b"/>
        <c:tickLblPos val="nextTo"/>
        <c:crossAx val="114071424"/>
        <c:crosses val="autoZero"/>
        <c:auto val="1"/>
        <c:lblAlgn val="ctr"/>
        <c:lblOffset val="100"/>
      </c:catAx>
      <c:valAx>
        <c:axId val="114071424"/>
        <c:scaling>
          <c:orientation val="minMax"/>
        </c:scaling>
        <c:axPos val="l"/>
        <c:majorGridlines/>
        <c:numFmt formatCode="0%" sourceLinked="1"/>
        <c:tickLblPos val="nextTo"/>
        <c:crossAx val="114069888"/>
        <c:crosses val="autoZero"/>
        <c:crossBetween val="between"/>
      </c:valAx>
      <c:serAx>
        <c:axId val="114077696"/>
        <c:scaling>
          <c:orientation val="minMax"/>
        </c:scaling>
        <c:axPos val="b"/>
        <c:tickLblPos val="nextTo"/>
        <c:crossAx val="114071424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Resultado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0.64000000000000024</c:v>
                </c:pt>
                <c:pt idx="2">
                  <c:v>0.47000000000000008</c:v>
                </c:pt>
                <c:pt idx="3">
                  <c:v>0.48000000000000009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Meta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0.6000000000000002</c:v>
                </c:pt>
                <c:pt idx="1">
                  <c:v>0.6000000000000002</c:v>
                </c:pt>
                <c:pt idx="2">
                  <c:v>0.6000000000000002</c:v>
                </c:pt>
                <c:pt idx="3">
                  <c:v>0.6000000000000002</c:v>
                </c:pt>
              </c:numCache>
            </c:numRef>
          </c:val>
        </c:ser>
        <c:shape val="box"/>
        <c:axId val="114160384"/>
        <c:axId val="114161920"/>
        <c:axId val="114080384"/>
      </c:bar3DChart>
      <c:catAx>
        <c:axId val="114160384"/>
        <c:scaling>
          <c:orientation val="minMax"/>
        </c:scaling>
        <c:axPos val="b"/>
        <c:tickLblPos val="nextTo"/>
        <c:crossAx val="114161920"/>
        <c:crosses val="autoZero"/>
        <c:auto val="1"/>
        <c:lblAlgn val="ctr"/>
        <c:lblOffset val="100"/>
      </c:catAx>
      <c:valAx>
        <c:axId val="114161920"/>
        <c:scaling>
          <c:orientation val="minMax"/>
        </c:scaling>
        <c:axPos val="l"/>
        <c:majorGridlines/>
        <c:numFmt formatCode="0%" sourceLinked="1"/>
        <c:tickLblPos val="nextTo"/>
        <c:crossAx val="114160384"/>
        <c:crosses val="autoZero"/>
        <c:crossBetween val="between"/>
      </c:valAx>
      <c:serAx>
        <c:axId val="114080384"/>
        <c:scaling>
          <c:orientation val="minMax"/>
        </c:scaling>
        <c:axPos val="b"/>
        <c:tickLblPos val="nextTo"/>
        <c:crossAx val="114161920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Resultado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0.9700000000000002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Meta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1°Mês</c:v>
                </c:pt>
                <c:pt idx="1">
                  <c:v>2°Mês</c:v>
                </c:pt>
                <c:pt idx="2">
                  <c:v>3°Mês</c:v>
                </c:pt>
                <c:pt idx="3">
                  <c:v>4°Mês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hape val="box"/>
        <c:axId val="114209536"/>
        <c:axId val="114211072"/>
        <c:axId val="114177792"/>
      </c:bar3DChart>
      <c:catAx>
        <c:axId val="114209536"/>
        <c:scaling>
          <c:orientation val="minMax"/>
        </c:scaling>
        <c:axPos val="b"/>
        <c:tickLblPos val="nextTo"/>
        <c:crossAx val="114211072"/>
        <c:crosses val="autoZero"/>
        <c:auto val="1"/>
        <c:lblAlgn val="ctr"/>
        <c:lblOffset val="100"/>
      </c:catAx>
      <c:valAx>
        <c:axId val="114211072"/>
        <c:scaling>
          <c:orientation val="minMax"/>
        </c:scaling>
        <c:axPos val="l"/>
        <c:majorGridlines/>
        <c:numFmt formatCode="0%" sourceLinked="1"/>
        <c:tickLblPos val="nextTo"/>
        <c:crossAx val="114209536"/>
        <c:crosses val="autoZero"/>
        <c:crossBetween val="between"/>
      </c:valAx>
      <c:serAx>
        <c:axId val="114177792"/>
        <c:scaling>
          <c:orientation val="minMax"/>
        </c:scaling>
        <c:axPos val="b"/>
        <c:tickLblPos val="nextTo"/>
        <c:crossAx val="114211072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DA7CB-EF5C-4AB3-87AE-694E33E15E03}" type="doc">
      <dgm:prSet loTypeId="urn:microsoft.com/office/officeart/2005/8/layout/vList2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3C074B1B-724B-4B70-9DB4-BA061ABAAD1C}">
      <dgm:prSet phldrT="[Texto]"/>
      <dgm:spPr/>
      <dgm:t>
        <a:bodyPr/>
        <a:lstStyle/>
        <a:p>
          <a:r>
            <a:rPr lang="pt-BR" dirty="0" smtClean="0"/>
            <a:t>Ações Realizadas </a:t>
          </a:r>
          <a:endParaRPr lang="pt-BR" dirty="0"/>
        </a:p>
      </dgm:t>
    </dgm:pt>
    <dgm:pt modelId="{481CB209-9E52-4239-A4A4-18498F16A487}" type="parTrans" cxnId="{8D572C86-1825-45F6-AF70-04E3A79B463B}">
      <dgm:prSet/>
      <dgm:spPr/>
      <dgm:t>
        <a:bodyPr/>
        <a:lstStyle/>
        <a:p>
          <a:endParaRPr lang="pt-BR"/>
        </a:p>
      </dgm:t>
    </dgm:pt>
    <dgm:pt modelId="{811D5C49-4141-4907-94C4-99A3D1653D93}" type="sibTrans" cxnId="{8D572C86-1825-45F6-AF70-04E3A79B463B}">
      <dgm:prSet/>
      <dgm:spPr/>
      <dgm:t>
        <a:bodyPr/>
        <a:lstStyle/>
        <a:p>
          <a:endParaRPr lang="pt-BR"/>
        </a:p>
      </dgm:t>
    </dgm:pt>
    <dgm:pt modelId="{77D99164-66F1-46C0-A98D-24FA39A09858}">
      <dgm:prSet phldrT="[Texto]"/>
      <dgm:spPr/>
      <dgm:t>
        <a:bodyPr/>
        <a:lstStyle/>
        <a:p>
          <a:pPr algn="just"/>
          <a:r>
            <a:rPr lang="pt-BR" dirty="0" smtClean="0"/>
            <a:t>Capacitação da equipe, reunião com professores e diretores, atividades educativas, levantamento epidemiológico, cadastramento dos escolares, atendimento dos escolares, busca ativa, escovação supervisionada e aplicação de flúor, digitação dos dados na planilha eletrônica. </a:t>
          </a:r>
          <a:endParaRPr lang="pt-BR" dirty="0"/>
        </a:p>
      </dgm:t>
    </dgm:pt>
    <dgm:pt modelId="{A2414910-A58D-498F-875E-72F1F0E235E7}" type="parTrans" cxnId="{60C2FA4F-CF3B-42AD-B212-608A7F965090}">
      <dgm:prSet/>
      <dgm:spPr/>
      <dgm:t>
        <a:bodyPr/>
        <a:lstStyle/>
        <a:p>
          <a:endParaRPr lang="pt-BR"/>
        </a:p>
      </dgm:t>
    </dgm:pt>
    <dgm:pt modelId="{B63F44E6-B746-421B-8331-8E7C3D71CB97}" type="sibTrans" cxnId="{60C2FA4F-CF3B-42AD-B212-608A7F965090}">
      <dgm:prSet/>
      <dgm:spPr/>
      <dgm:t>
        <a:bodyPr/>
        <a:lstStyle/>
        <a:p>
          <a:endParaRPr lang="pt-BR"/>
        </a:p>
      </dgm:t>
    </dgm:pt>
    <dgm:pt modelId="{D3C43FC8-A850-4A33-B7CE-AE197EFE16BE}">
      <dgm:prSet phldrT="[Texto]"/>
      <dgm:spPr/>
      <dgm:t>
        <a:bodyPr/>
        <a:lstStyle/>
        <a:p>
          <a:r>
            <a:rPr lang="pt-BR" dirty="0" smtClean="0"/>
            <a:t>Logística</a:t>
          </a:r>
          <a:endParaRPr lang="pt-BR" dirty="0"/>
        </a:p>
      </dgm:t>
    </dgm:pt>
    <dgm:pt modelId="{AE6C247B-B056-4837-950D-5C18D913A4C8}" type="parTrans" cxnId="{AEEA487A-FAED-4A65-A2E8-D96F2605DFD4}">
      <dgm:prSet/>
      <dgm:spPr/>
      <dgm:t>
        <a:bodyPr/>
        <a:lstStyle/>
        <a:p>
          <a:endParaRPr lang="pt-BR"/>
        </a:p>
      </dgm:t>
    </dgm:pt>
    <dgm:pt modelId="{8A838BDD-69F2-446B-98C0-D876F574C0C8}" type="sibTrans" cxnId="{AEEA487A-FAED-4A65-A2E8-D96F2605DFD4}">
      <dgm:prSet/>
      <dgm:spPr/>
      <dgm:t>
        <a:bodyPr/>
        <a:lstStyle/>
        <a:p>
          <a:endParaRPr lang="pt-BR"/>
        </a:p>
      </dgm:t>
    </dgm:pt>
    <dgm:pt modelId="{246C1D29-BB69-420B-A6CE-41A50DDB7DC7}">
      <dgm:prSet phldrT="[Texto]"/>
      <dgm:spPr/>
      <dgm:t>
        <a:bodyPr/>
        <a:lstStyle/>
        <a:p>
          <a:pPr algn="just"/>
          <a:r>
            <a:rPr lang="pt-BR" dirty="0" smtClean="0"/>
            <a:t>Elaboração de cronograma; capacitação, levantamento epidemiológico, acolhimento, atividades educativas entre outros. </a:t>
          </a:r>
          <a:endParaRPr lang="pt-BR" dirty="0"/>
        </a:p>
      </dgm:t>
    </dgm:pt>
    <dgm:pt modelId="{ED80879C-6590-4DDD-A4B2-7947B6F04D0D}" type="parTrans" cxnId="{4B4F2316-F4B2-441C-88D0-170650479008}">
      <dgm:prSet/>
      <dgm:spPr/>
      <dgm:t>
        <a:bodyPr/>
        <a:lstStyle/>
        <a:p>
          <a:endParaRPr lang="pt-BR"/>
        </a:p>
      </dgm:t>
    </dgm:pt>
    <dgm:pt modelId="{DE335A14-BC03-4863-A691-2BF3485D6ED0}" type="sibTrans" cxnId="{4B4F2316-F4B2-441C-88D0-170650479008}">
      <dgm:prSet/>
      <dgm:spPr/>
      <dgm:t>
        <a:bodyPr/>
        <a:lstStyle/>
        <a:p>
          <a:endParaRPr lang="pt-BR"/>
        </a:p>
      </dgm:t>
    </dgm:pt>
    <dgm:pt modelId="{34681D37-8639-43A5-86DB-3B2279ED41BE}" type="pres">
      <dgm:prSet presAssocID="{7B4DA7CB-EF5C-4AB3-87AE-694E33E15E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BC39168-F28A-4510-B1D2-C8707FC0F948}" type="pres">
      <dgm:prSet presAssocID="{3C074B1B-724B-4B70-9DB4-BA061ABAAD1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0CF598-DBCB-4D60-869A-45A1F67C85CE}" type="pres">
      <dgm:prSet presAssocID="{3C074B1B-724B-4B70-9DB4-BA061ABAAD1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2E346D-51D4-4D4A-9BEF-F1F07532B2F2}" type="pres">
      <dgm:prSet presAssocID="{D3C43FC8-A850-4A33-B7CE-AE197EFE16B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C6FBD3-7C9F-46BA-A32D-ED70F9DCCCD9}" type="pres">
      <dgm:prSet presAssocID="{D3C43FC8-A850-4A33-B7CE-AE197EFE16B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572C86-1825-45F6-AF70-04E3A79B463B}" srcId="{7B4DA7CB-EF5C-4AB3-87AE-694E33E15E03}" destId="{3C074B1B-724B-4B70-9DB4-BA061ABAAD1C}" srcOrd="0" destOrd="0" parTransId="{481CB209-9E52-4239-A4A4-18498F16A487}" sibTransId="{811D5C49-4141-4907-94C4-99A3D1653D93}"/>
    <dgm:cxn modelId="{97C6AFAF-9B3E-4666-8980-839198DB7DF8}" type="presOf" srcId="{77D99164-66F1-46C0-A98D-24FA39A09858}" destId="{3C0CF598-DBCB-4D60-869A-45A1F67C85CE}" srcOrd="0" destOrd="0" presId="urn:microsoft.com/office/officeart/2005/8/layout/vList2"/>
    <dgm:cxn modelId="{0427028D-061F-40A8-9783-09F6866B9EF4}" type="presOf" srcId="{246C1D29-BB69-420B-A6CE-41A50DDB7DC7}" destId="{75C6FBD3-7C9F-46BA-A32D-ED70F9DCCCD9}" srcOrd="0" destOrd="0" presId="urn:microsoft.com/office/officeart/2005/8/layout/vList2"/>
    <dgm:cxn modelId="{4B4F2316-F4B2-441C-88D0-170650479008}" srcId="{D3C43FC8-A850-4A33-B7CE-AE197EFE16BE}" destId="{246C1D29-BB69-420B-A6CE-41A50DDB7DC7}" srcOrd="0" destOrd="0" parTransId="{ED80879C-6590-4DDD-A4B2-7947B6F04D0D}" sibTransId="{DE335A14-BC03-4863-A691-2BF3485D6ED0}"/>
    <dgm:cxn modelId="{FBD6C1E4-180C-4234-A3DD-6802FA235FB1}" type="presOf" srcId="{7B4DA7CB-EF5C-4AB3-87AE-694E33E15E03}" destId="{34681D37-8639-43A5-86DB-3B2279ED41BE}" srcOrd="0" destOrd="0" presId="urn:microsoft.com/office/officeart/2005/8/layout/vList2"/>
    <dgm:cxn modelId="{AEEA487A-FAED-4A65-A2E8-D96F2605DFD4}" srcId="{7B4DA7CB-EF5C-4AB3-87AE-694E33E15E03}" destId="{D3C43FC8-A850-4A33-B7CE-AE197EFE16BE}" srcOrd="1" destOrd="0" parTransId="{AE6C247B-B056-4837-950D-5C18D913A4C8}" sibTransId="{8A838BDD-69F2-446B-98C0-D876F574C0C8}"/>
    <dgm:cxn modelId="{60C2FA4F-CF3B-42AD-B212-608A7F965090}" srcId="{3C074B1B-724B-4B70-9DB4-BA061ABAAD1C}" destId="{77D99164-66F1-46C0-A98D-24FA39A09858}" srcOrd="0" destOrd="0" parTransId="{A2414910-A58D-498F-875E-72F1F0E235E7}" sibTransId="{B63F44E6-B746-421B-8331-8E7C3D71CB97}"/>
    <dgm:cxn modelId="{34D5DE7A-F1F2-4167-95C2-FBF2E3891451}" type="presOf" srcId="{D3C43FC8-A850-4A33-B7CE-AE197EFE16BE}" destId="{5F2E346D-51D4-4D4A-9BEF-F1F07532B2F2}" srcOrd="0" destOrd="0" presId="urn:microsoft.com/office/officeart/2005/8/layout/vList2"/>
    <dgm:cxn modelId="{C691E5DF-8492-4FD8-B20A-04A4E9DA94EC}" type="presOf" srcId="{3C074B1B-724B-4B70-9DB4-BA061ABAAD1C}" destId="{2BC39168-F28A-4510-B1D2-C8707FC0F948}" srcOrd="0" destOrd="0" presId="urn:microsoft.com/office/officeart/2005/8/layout/vList2"/>
    <dgm:cxn modelId="{3C8A2AE1-5762-420E-994A-F7F97774706E}" type="presParOf" srcId="{34681D37-8639-43A5-86DB-3B2279ED41BE}" destId="{2BC39168-F28A-4510-B1D2-C8707FC0F948}" srcOrd="0" destOrd="0" presId="urn:microsoft.com/office/officeart/2005/8/layout/vList2"/>
    <dgm:cxn modelId="{3A36D12F-ABF4-4AE0-88DC-996C80A69C43}" type="presParOf" srcId="{34681D37-8639-43A5-86DB-3B2279ED41BE}" destId="{3C0CF598-DBCB-4D60-869A-45A1F67C85CE}" srcOrd="1" destOrd="0" presId="urn:microsoft.com/office/officeart/2005/8/layout/vList2"/>
    <dgm:cxn modelId="{65E68CE6-DAE3-4B76-B8CF-059D7D1BDD7C}" type="presParOf" srcId="{34681D37-8639-43A5-86DB-3B2279ED41BE}" destId="{5F2E346D-51D4-4D4A-9BEF-F1F07532B2F2}" srcOrd="2" destOrd="0" presId="urn:microsoft.com/office/officeart/2005/8/layout/vList2"/>
    <dgm:cxn modelId="{FBFBC0A0-9E52-4853-A71A-71FE38EA0256}" type="presParOf" srcId="{34681D37-8639-43A5-86DB-3B2279ED41BE}" destId="{75C6FBD3-7C9F-46BA-A32D-ED70F9DCCC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B65D3-89AA-4A4C-B813-29FA698FC12E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5D9E0CB-85CF-4084-9CCC-0F93F6275DF4}">
      <dgm:prSet phldrT="[Texto]"/>
      <dgm:spPr/>
      <dgm:t>
        <a:bodyPr/>
        <a:lstStyle/>
        <a:p>
          <a:r>
            <a:rPr lang="pt-BR" dirty="0" smtClean="0"/>
            <a:t>Ampliação</a:t>
          </a:r>
          <a:endParaRPr lang="pt-BR" dirty="0"/>
        </a:p>
      </dgm:t>
    </dgm:pt>
    <dgm:pt modelId="{B4B84ACD-AF60-49A7-BDC9-9E67232412DE}" type="parTrans" cxnId="{34D24050-FBD1-44BF-924A-C2A7A523304A}">
      <dgm:prSet/>
      <dgm:spPr/>
      <dgm:t>
        <a:bodyPr/>
        <a:lstStyle/>
        <a:p>
          <a:endParaRPr lang="pt-BR"/>
        </a:p>
      </dgm:t>
    </dgm:pt>
    <dgm:pt modelId="{90E76D08-4E70-41BF-9E65-B193E24D2E07}" type="sibTrans" cxnId="{34D24050-FBD1-44BF-924A-C2A7A523304A}">
      <dgm:prSet/>
      <dgm:spPr/>
      <dgm:t>
        <a:bodyPr/>
        <a:lstStyle/>
        <a:p>
          <a:endParaRPr lang="pt-BR"/>
        </a:p>
      </dgm:t>
    </dgm:pt>
    <dgm:pt modelId="{D1F33E00-27FF-4015-AB8E-B866A11ACC3B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400" dirty="0" smtClean="0"/>
            <a:t>Ampliar a cobertura da atenção à saúde bucal dos escolares</a:t>
          </a:r>
          <a:r>
            <a:rPr lang="pt-BR" sz="2400" dirty="0" smtClean="0"/>
            <a:t>;</a:t>
          </a:r>
        </a:p>
      </dgm:t>
    </dgm:pt>
    <dgm:pt modelId="{25BD8579-8186-4961-A915-A06A8A333DC3}" type="parTrans" cxnId="{8664C4C7-17C4-475F-9388-2996EB6A33A0}">
      <dgm:prSet/>
      <dgm:spPr/>
      <dgm:t>
        <a:bodyPr/>
        <a:lstStyle/>
        <a:p>
          <a:endParaRPr lang="pt-BR"/>
        </a:p>
      </dgm:t>
    </dgm:pt>
    <dgm:pt modelId="{FCE26021-9CF1-430B-A1EF-F07743FA18EB}" type="sibTrans" cxnId="{8664C4C7-17C4-475F-9388-2996EB6A33A0}">
      <dgm:prSet/>
      <dgm:spPr/>
      <dgm:t>
        <a:bodyPr/>
        <a:lstStyle/>
        <a:p>
          <a:endParaRPr lang="pt-BR"/>
        </a:p>
      </dgm:t>
    </dgm:pt>
    <dgm:pt modelId="{4FF4701C-9AD1-4278-B169-15E71B8BE6E2}">
      <dgm:prSet phldrT="[Texto]"/>
      <dgm:spPr/>
      <dgm:t>
        <a:bodyPr/>
        <a:lstStyle/>
        <a:p>
          <a:r>
            <a:rPr lang="pt-BR" dirty="0" smtClean="0"/>
            <a:t>Melhorias</a:t>
          </a:r>
          <a:endParaRPr lang="pt-BR" dirty="0"/>
        </a:p>
      </dgm:t>
    </dgm:pt>
    <dgm:pt modelId="{61D4206B-7D5C-475D-B136-23DF27D07EE9}" type="parTrans" cxnId="{135B1157-3973-4C80-8752-067E5EEB5273}">
      <dgm:prSet/>
      <dgm:spPr/>
      <dgm:t>
        <a:bodyPr/>
        <a:lstStyle/>
        <a:p>
          <a:endParaRPr lang="pt-BR"/>
        </a:p>
      </dgm:t>
    </dgm:pt>
    <dgm:pt modelId="{57A66C8B-A70D-4A35-BE9E-9C169455B6C7}" type="sibTrans" cxnId="{135B1157-3973-4C80-8752-067E5EEB5273}">
      <dgm:prSet/>
      <dgm:spPr/>
      <dgm:t>
        <a:bodyPr/>
        <a:lstStyle/>
        <a:p>
          <a:endParaRPr lang="pt-BR"/>
        </a:p>
      </dgm:t>
    </dgm:pt>
    <dgm:pt modelId="{AFB6E33A-6898-40A2-B257-53642E0EFF59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0" dirty="0" smtClean="0"/>
            <a:t>Melhorar a adesão ao atendimento em saúde bucal;</a:t>
          </a:r>
          <a:endParaRPr lang="pt-BR" sz="1800" b="0" dirty="0"/>
        </a:p>
      </dgm:t>
    </dgm:pt>
    <dgm:pt modelId="{1AB27C7F-243E-4E61-800C-AD9C407822B7}" type="parTrans" cxnId="{8A81FC22-9E6D-491A-86B9-D653EEA64AA5}">
      <dgm:prSet/>
      <dgm:spPr/>
      <dgm:t>
        <a:bodyPr/>
        <a:lstStyle/>
        <a:p>
          <a:endParaRPr lang="pt-BR"/>
        </a:p>
      </dgm:t>
    </dgm:pt>
    <dgm:pt modelId="{ECAA687B-EE5C-45C0-967D-95FEFA520BD1}" type="sibTrans" cxnId="{8A81FC22-9E6D-491A-86B9-D653EEA64AA5}">
      <dgm:prSet/>
      <dgm:spPr/>
      <dgm:t>
        <a:bodyPr/>
        <a:lstStyle/>
        <a:p>
          <a:endParaRPr lang="pt-BR"/>
        </a:p>
      </dgm:t>
    </dgm:pt>
    <dgm:pt modelId="{7AF02D91-754E-4340-9EA6-C2F268CCC820}">
      <dgm:prSet phldrT="[Texto]"/>
      <dgm:spPr/>
      <dgm:t>
        <a:bodyPr/>
        <a:lstStyle/>
        <a:p>
          <a:r>
            <a:rPr lang="pt-BR" dirty="0" smtClean="0"/>
            <a:t>Promoção</a:t>
          </a:r>
          <a:endParaRPr lang="pt-BR" dirty="0"/>
        </a:p>
      </dgm:t>
    </dgm:pt>
    <dgm:pt modelId="{F810378D-40DA-42D9-827E-4F2A2D28A6B9}" type="parTrans" cxnId="{9FE37C94-2F80-4F39-90E3-0CBE8F2357E4}">
      <dgm:prSet/>
      <dgm:spPr/>
      <dgm:t>
        <a:bodyPr/>
        <a:lstStyle/>
        <a:p>
          <a:endParaRPr lang="pt-BR"/>
        </a:p>
      </dgm:t>
    </dgm:pt>
    <dgm:pt modelId="{B27A7A17-B3AA-4677-913A-4C109641D550}" type="sibTrans" cxnId="{9FE37C94-2F80-4F39-90E3-0CBE8F2357E4}">
      <dgm:prSet/>
      <dgm:spPr/>
      <dgm:t>
        <a:bodyPr/>
        <a:lstStyle/>
        <a:p>
          <a:endParaRPr lang="pt-BR"/>
        </a:p>
      </dgm:t>
    </dgm:pt>
    <dgm:pt modelId="{40EE42C1-F3FF-4504-8329-785F8B8B2C3E}">
      <dgm:prSet phldrT="[Texto]"/>
      <dgm:spPr/>
      <dgm:t>
        <a:bodyPr/>
        <a:lstStyle/>
        <a:p>
          <a:pPr marL="171450" marR="0" lvl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pt-BR" dirty="0" smtClean="0"/>
            <a:t>Promover saúde bucal dos escolares.</a:t>
          </a:r>
        </a:p>
        <a:p>
          <a:pPr marL="171450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pt-BR" dirty="0"/>
        </a:p>
      </dgm:t>
    </dgm:pt>
    <dgm:pt modelId="{19836824-E2C7-42F2-8D42-B01DF79EA54B}" type="parTrans" cxnId="{C68C1CED-EECC-4920-8FF4-849633595575}">
      <dgm:prSet/>
      <dgm:spPr/>
      <dgm:t>
        <a:bodyPr/>
        <a:lstStyle/>
        <a:p>
          <a:endParaRPr lang="pt-BR"/>
        </a:p>
      </dgm:t>
    </dgm:pt>
    <dgm:pt modelId="{E1AEA20D-5FE4-4ECF-B94F-FC632495ECE9}" type="sibTrans" cxnId="{C68C1CED-EECC-4920-8FF4-849633595575}">
      <dgm:prSet/>
      <dgm:spPr/>
      <dgm:t>
        <a:bodyPr/>
        <a:lstStyle/>
        <a:p>
          <a:endParaRPr lang="pt-BR"/>
        </a:p>
      </dgm:t>
    </dgm:pt>
    <dgm:pt modelId="{134E23B9-7B1E-41B0-BD0A-735E0339D553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0" dirty="0" smtClean="0"/>
            <a:t> Melhorar a qualidade da atenção em saúde bucal dos escolares;</a:t>
          </a:r>
        </a:p>
      </dgm:t>
    </dgm:pt>
    <dgm:pt modelId="{82A88E68-2FC3-4F05-9AF8-39F7745DB2E6}" type="parTrans" cxnId="{C1B2B0E0-0EFB-4793-A1F7-741477DF77DA}">
      <dgm:prSet/>
      <dgm:spPr/>
      <dgm:t>
        <a:bodyPr/>
        <a:lstStyle/>
        <a:p>
          <a:endParaRPr lang="pt-BR"/>
        </a:p>
      </dgm:t>
    </dgm:pt>
    <dgm:pt modelId="{8BFA5B55-D8A5-4B96-A987-AC5D7588DBB2}" type="sibTrans" cxnId="{C1B2B0E0-0EFB-4793-A1F7-741477DF77DA}">
      <dgm:prSet/>
      <dgm:spPr/>
      <dgm:t>
        <a:bodyPr/>
        <a:lstStyle/>
        <a:p>
          <a:endParaRPr lang="pt-BR"/>
        </a:p>
      </dgm:t>
    </dgm:pt>
    <dgm:pt modelId="{B05D8082-8E7B-4E9F-950F-7C25993C2C21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0" dirty="0" smtClean="0"/>
            <a:t>Melhorar o registro das informações;</a:t>
          </a:r>
        </a:p>
      </dgm:t>
    </dgm:pt>
    <dgm:pt modelId="{4ECA8AC6-B708-4885-B042-2DCFB650F6F6}" type="parTrans" cxnId="{7C24642A-3C74-4866-A45B-22EB13B685E5}">
      <dgm:prSet/>
      <dgm:spPr/>
      <dgm:t>
        <a:bodyPr/>
        <a:lstStyle/>
        <a:p>
          <a:endParaRPr lang="pt-BR"/>
        </a:p>
      </dgm:t>
    </dgm:pt>
    <dgm:pt modelId="{318C8478-0C5A-4C01-987F-C40424F013B9}" type="sibTrans" cxnId="{7C24642A-3C74-4866-A45B-22EB13B685E5}">
      <dgm:prSet/>
      <dgm:spPr/>
      <dgm:t>
        <a:bodyPr/>
        <a:lstStyle/>
        <a:p>
          <a:endParaRPr lang="pt-BR"/>
        </a:p>
      </dgm:t>
    </dgm:pt>
    <dgm:pt modelId="{D0969820-6DFA-46E7-9CFA-E2E6C48E8F64}" type="pres">
      <dgm:prSet presAssocID="{11BB65D3-89AA-4A4C-B813-29FA698FC1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A649E8-AEF7-4C53-ADF0-1DA61D3E26D9}" type="pres">
      <dgm:prSet presAssocID="{B5D9E0CB-85CF-4084-9CCC-0F93F6275DF4}" presName="linNode" presStyleCnt="0"/>
      <dgm:spPr/>
    </dgm:pt>
    <dgm:pt modelId="{87A76A12-9B53-4396-9C1D-71990D37D581}" type="pres">
      <dgm:prSet presAssocID="{B5D9E0CB-85CF-4084-9CCC-0F93F6275DF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06957B-66D2-4487-90D5-9EA4247B2DC5}" type="pres">
      <dgm:prSet presAssocID="{B5D9E0CB-85CF-4084-9CCC-0F93F6275DF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DBD090-ABD0-48E9-A757-251C94600D0D}" type="pres">
      <dgm:prSet presAssocID="{90E76D08-4E70-41BF-9E65-B193E24D2E07}" presName="sp" presStyleCnt="0"/>
      <dgm:spPr/>
    </dgm:pt>
    <dgm:pt modelId="{57F41DA4-317F-4558-9150-F0E9F13E48B2}" type="pres">
      <dgm:prSet presAssocID="{4FF4701C-9AD1-4278-B169-15E71B8BE6E2}" presName="linNode" presStyleCnt="0"/>
      <dgm:spPr/>
    </dgm:pt>
    <dgm:pt modelId="{D6046FC6-B49E-4E5B-BBC2-32F70C0F61AD}" type="pres">
      <dgm:prSet presAssocID="{4FF4701C-9AD1-4278-B169-15E71B8BE6E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8DB958-502B-4C36-A887-DF9046A56C55}" type="pres">
      <dgm:prSet presAssocID="{4FF4701C-9AD1-4278-B169-15E71B8BE6E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683D2B-8392-408E-ACC3-DC2E307E7146}" type="pres">
      <dgm:prSet presAssocID="{57A66C8B-A70D-4A35-BE9E-9C169455B6C7}" presName="sp" presStyleCnt="0"/>
      <dgm:spPr/>
    </dgm:pt>
    <dgm:pt modelId="{9AE81F58-227E-4721-B3AD-AD75C2641B63}" type="pres">
      <dgm:prSet presAssocID="{7AF02D91-754E-4340-9EA6-C2F268CCC820}" presName="linNode" presStyleCnt="0"/>
      <dgm:spPr/>
    </dgm:pt>
    <dgm:pt modelId="{9828B2E1-E89D-4928-AD3F-228E216AF7F5}" type="pres">
      <dgm:prSet presAssocID="{7AF02D91-754E-4340-9EA6-C2F268CCC82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1E92D5-E19E-4EA6-B501-24349D777E2E}" type="pres">
      <dgm:prSet presAssocID="{7AF02D91-754E-4340-9EA6-C2F268CCC82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4D24050-FBD1-44BF-924A-C2A7A523304A}" srcId="{11BB65D3-89AA-4A4C-B813-29FA698FC12E}" destId="{B5D9E0CB-85CF-4084-9CCC-0F93F6275DF4}" srcOrd="0" destOrd="0" parTransId="{B4B84ACD-AF60-49A7-BDC9-9E67232412DE}" sibTransId="{90E76D08-4E70-41BF-9E65-B193E24D2E07}"/>
    <dgm:cxn modelId="{575CF318-F415-44FF-99EE-B48817122E3C}" type="presOf" srcId="{4FF4701C-9AD1-4278-B169-15E71B8BE6E2}" destId="{D6046FC6-B49E-4E5B-BBC2-32F70C0F61AD}" srcOrd="0" destOrd="0" presId="urn:microsoft.com/office/officeart/2005/8/layout/vList5"/>
    <dgm:cxn modelId="{C68C1CED-EECC-4920-8FF4-849633595575}" srcId="{7AF02D91-754E-4340-9EA6-C2F268CCC820}" destId="{40EE42C1-F3FF-4504-8329-785F8B8B2C3E}" srcOrd="0" destOrd="0" parTransId="{19836824-E2C7-42F2-8D42-B01DF79EA54B}" sibTransId="{E1AEA20D-5FE4-4ECF-B94F-FC632495ECE9}"/>
    <dgm:cxn modelId="{2964642D-5A30-4EB9-9AE7-A09351AC9731}" type="presOf" srcId="{40EE42C1-F3FF-4504-8329-785F8B8B2C3E}" destId="{791E92D5-E19E-4EA6-B501-24349D777E2E}" srcOrd="0" destOrd="0" presId="urn:microsoft.com/office/officeart/2005/8/layout/vList5"/>
    <dgm:cxn modelId="{886969E7-C44F-458B-88AC-5D813BB29A8E}" type="presOf" srcId="{7AF02D91-754E-4340-9EA6-C2F268CCC820}" destId="{9828B2E1-E89D-4928-AD3F-228E216AF7F5}" srcOrd="0" destOrd="0" presId="urn:microsoft.com/office/officeart/2005/8/layout/vList5"/>
    <dgm:cxn modelId="{A4C15F17-18A0-40FC-A3EE-8E8CD7909222}" type="presOf" srcId="{11BB65D3-89AA-4A4C-B813-29FA698FC12E}" destId="{D0969820-6DFA-46E7-9CFA-E2E6C48E8F64}" srcOrd="0" destOrd="0" presId="urn:microsoft.com/office/officeart/2005/8/layout/vList5"/>
    <dgm:cxn modelId="{42603946-9808-40C7-86F8-28BB383EBDD8}" type="presOf" srcId="{B05D8082-8E7B-4E9F-950F-7C25993C2C21}" destId="{A88DB958-502B-4C36-A887-DF9046A56C55}" srcOrd="0" destOrd="2" presId="urn:microsoft.com/office/officeart/2005/8/layout/vList5"/>
    <dgm:cxn modelId="{9FE37C94-2F80-4F39-90E3-0CBE8F2357E4}" srcId="{11BB65D3-89AA-4A4C-B813-29FA698FC12E}" destId="{7AF02D91-754E-4340-9EA6-C2F268CCC820}" srcOrd="2" destOrd="0" parTransId="{F810378D-40DA-42D9-827E-4F2A2D28A6B9}" sibTransId="{B27A7A17-B3AA-4677-913A-4C109641D550}"/>
    <dgm:cxn modelId="{7C24642A-3C74-4866-A45B-22EB13B685E5}" srcId="{4FF4701C-9AD1-4278-B169-15E71B8BE6E2}" destId="{B05D8082-8E7B-4E9F-950F-7C25993C2C21}" srcOrd="2" destOrd="0" parTransId="{4ECA8AC6-B708-4885-B042-2DCFB650F6F6}" sibTransId="{318C8478-0C5A-4C01-987F-C40424F013B9}"/>
    <dgm:cxn modelId="{135B1157-3973-4C80-8752-067E5EEB5273}" srcId="{11BB65D3-89AA-4A4C-B813-29FA698FC12E}" destId="{4FF4701C-9AD1-4278-B169-15E71B8BE6E2}" srcOrd="1" destOrd="0" parTransId="{61D4206B-7D5C-475D-B136-23DF27D07EE9}" sibTransId="{57A66C8B-A70D-4A35-BE9E-9C169455B6C7}"/>
    <dgm:cxn modelId="{10177E97-289C-41C9-82B6-062E0893EC99}" type="presOf" srcId="{134E23B9-7B1E-41B0-BD0A-735E0339D553}" destId="{A88DB958-502B-4C36-A887-DF9046A56C55}" srcOrd="0" destOrd="1" presId="urn:microsoft.com/office/officeart/2005/8/layout/vList5"/>
    <dgm:cxn modelId="{5CCEE3D0-86CB-4D7E-A0CD-08957A5BAE70}" type="presOf" srcId="{D1F33E00-27FF-4015-AB8E-B866A11ACC3B}" destId="{8D06957B-66D2-4487-90D5-9EA4247B2DC5}" srcOrd="0" destOrd="0" presId="urn:microsoft.com/office/officeart/2005/8/layout/vList5"/>
    <dgm:cxn modelId="{8A81FC22-9E6D-491A-86B9-D653EEA64AA5}" srcId="{4FF4701C-9AD1-4278-B169-15E71B8BE6E2}" destId="{AFB6E33A-6898-40A2-B257-53642E0EFF59}" srcOrd="0" destOrd="0" parTransId="{1AB27C7F-243E-4E61-800C-AD9C407822B7}" sibTransId="{ECAA687B-EE5C-45C0-967D-95FEFA520BD1}"/>
    <dgm:cxn modelId="{4CD49B5C-7A0B-4BC8-B07B-7C73504DDE30}" type="presOf" srcId="{B5D9E0CB-85CF-4084-9CCC-0F93F6275DF4}" destId="{87A76A12-9B53-4396-9C1D-71990D37D581}" srcOrd="0" destOrd="0" presId="urn:microsoft.com/office/officeart/2005/8/layout/vList5"/>
    <dgm:cxn modelId="{C1B2B0E0-0EFB-4793-A1F7-741477DF77DA}" srcId="{4FF4701C-9AD1-4278-B169-15E71B8BE6E2}" destId="{134E23B9-7B1E-41B0-BD0A-735E0339D553}" srcOrd="1" destOrd="0" parTransId="{82A88E68-2FC3-4F05-9AF8-39F7745DB2E6}" sibTransId="{8BFA5B55-D8A5-4B96-A987-AC5D7588DBB2}"/>
    <dgm:cxn modelId="{8664C4C7-17C4-475F-9388-2996EB6A33A0}" srcId="{B5D9E0CB-85CF-4084-9CCC-0F93F6275DF4}" destId="{D1F33E00-27FF-4015-AB8E-B866A11ACC3B}" srcOrd="0" destOrd="0" parTransId="{25BD8579-8186-4961-A915-A06A8A333DC3}" sibTransId="{FCE26021-9CF1-430B-A1EF-F07743FA18EB}"/>
    <dgm:cxn modelId="{9D2135FF-0D21-412F-81D2-DD3D3E87D211}" type="presOf" srcId="{AFB6E33A-6898-40A2-B257-53642E0EFF59}" destId="{A88DB958-502B-4C36-A887-DF9046A56C55}" srcOrd="0" destOrd="0" presId="urn:microsoft.com/office/officeart/2005/8/layout/vList5"/>
    <dgm:cxn modelId="{A302A970-B47C-469C-84CB-8A1E98174C80}" type="presParOf" srcId="{D0969820-6DFA-46E7-9CFA-E2E6C48E8F64}" destId="{91A649E8-AEF7-4C53-ADF0-1DA61D3E26D9}" srcOrd="0" destOrd="0" presId="urn:microsoft.com/office/officeart/2005/8/layout/vList5"/>
    <dgm:cxn modelId="{A6D66D91-31F1-47A6-92A5-620D80AE3822}" type="presParOf" srcId="{91A649E8-AEF7-4C53-ADF0-1DA61D3E26D9}" destId="{87A76A12-9B53-4396-9C1D-71990D37D581}" srcOrd="0" destOrd="0" presId="urn:microsoft.com/office/officeart/2005/8/layout/vList5"/>
    <dgm:cxn modelId="{0C0A03B9-9BAF-4161-A5B4-5B76AC0D3A8C}" type="presParOf" srcId="{91A649E8-AEF7-4C53-ADF0-1DA61D3E26D9}" destId="{8D06957B-66D2-4487-90D5-9EA4247B2DC5}" srcOrd="1" destOrd="0" presId="urn:microsoft.com/office/officeart/2005/8/layout/vList5"/>
    <dgm:cxn modelId="{77CE422C-97D3-4926-99C4-CEF605D61D04}" type="presParOf" srcId="{D0969820-6DFA-46E7-9CFA-E2E6C48E8F64}" destId="{FADBD090-ABD0-48E9-A757-251C94600D0D}" srcOrd="1" destOrd="0" presId="urn:microsoft.com/office/officeart/2005/8/layout/vList5"/>
    <dgm:cxn modelId="{4E77AE34-AA7C-48D8-83DA-CE12B49524C2}" type="presParOf" srcId="{D0969820-6DFA-46E7-9CFA-E2E6C48E8F64}" destId="{57F41DA4-317F-4558-9150-F0E9F13E48B2}" srcOrd="2" destOrd="0" presId="urn:microsoft.com/office/officeart/2005/8/layout/vList5"/>
    <dgm:cxn modelId="{0D2219A5-A83F-472E-9B1E-511C9C5E0196}" type="presParOf" srcId="{57F41DA4-317F-4558-9150-F0E9F13E48B2}" destId="{D6046FC6-B49E-4E5B-BBC2-32F70C0F61AD}" srcOrd="0" destOrd="0" presId="urn:microsoft.com/office/officeart/2005/8/layout/vList5"/>
    <dgm:cxn modelId="{6B288FAD-B455-4058-BCBA-55E4A171AE37}" type="presParOf" srcId="{57F41DA4-317F-4558-9150-F0E9F13E48B2}" destId="{A88DB958-502B-4C36-A887-DF9046A56C55}" srcOrd="1" destOrd="0" presId="urn:microsoft.com/office/officeart/2005/8/layout/vList5"/>
    <dgm:cxn modelId="{D179D91B-4495-403E-9CB1-02DE1AF2CE98}" type="presParOf" srcId="{D0969820-6DFA-46E7-9CFA-E2E6C48E8F64}" destId="{EF683D2B-8392-408E-ACC3-DC2E307E7146}" srcOrd="3" destOrd="0" presId="urn:microsoft.com/office/officeart/2005/8/layout/vList5"/>
    <dgm:cxn modelId="{5DB51335-038D-4B02-A2F0-7F0E69D35C96}" type="presParOf" srcId="{D0969820-6DFA-46E7-9CFA-E2E6C48E8F64}" destId="{9AE81F58-227E-4721-B3AD-AD75C2641B63}" srcOrd="4" destOrd="0" presId="urn:microsoft.com/office/officeart/2005/8/layout/vList5"/>
    <dgm:cxn modelId="{92A81FEF-FD8E-4D76-A136-BBA7969D8A91}" type="presParOf" srcId="{9AE81F58-227E-4721-B3AD-AD75C2641B63}" destId="{9828B2E1-E89D-4928-AD3F-228E216AF7F5}" srcOrd="0" destOrd="0" presId="urn:microsoft.com/office/officeart/2005/8/layout/vList5"/>
    <dgm:cxn modelId="{D40D59E4-E0F1-4B09-AF95-EC8F22EE2CC9}" type="presParOf" srcId="{9AE81F58-227E-4721-B3AD-AD75C2641B63}" destId="{791E92D5-E19E-4EA6-B501-24349D777E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32A2CC-8082-423A-B905-FAF75D3CA69B}" type="doc">
      <dgm:prSet loTypeId="urn:microsoft.com/office/officeart/2005/8/layout/radial6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F6C8656D-E41D-4DFC-B9F4-E953924A9B71}">
      <dgm:prSet phldrT="[Texto]"/>
      <dgm:spPr/>
      <dgm:t>
        <a:bodyPr/>
        <a:lstStyle/>
        <a:p>
          <a:r>
            <a:rPr lang="pt-BR" dirty="0" smtClean="0"/>
            <a:t>INTERVENÇÃO</a:t>
          </a:r>
          <a:endParaRPr lang="pt-BR" dirty="0"/>
        </a:p>
      </dgm:t>
    </dgm:pt>
    <dgm:pt modelId="{BB87D2E5-9A2D-4084-850B-B969972F5804}" type="parTrans" cxnId="{A186D0F5-B528-49F4-B8D0-4FD263533014}">
      <dgm:prSet/>
      <dgm:spPr/>
      <dgm:t>
        <a:bodyPr/>
        <a:lstStyle/>
        <a:p>
          <a:endParaRPr lang="pt-BR"/>
        </a:p>
      </dgm:t>
    </dgm:pt>
    <dgm:pt modelId="{4CB4AB52-7157-4B5B-8F5D-1C4482BE0716}" type="sibTrans" cxnId="{A186D0F5-B528-49F4-B8D0-4FD263533014}">
      <dgm:prSet/>
      <dgm:spPr/>
      <dgm:t>
        <a:bodyPr/>
        <a:lstStyle/>
        <a:p>
          <a:endParaRPr lang="pt-BR"/>
        </a:p>
      </dgm:t>
    </dgm:pt>
    <dgm:pt modelId="{A7692C06-4D02-4630-B3B7-787C94223312}">
      <dgm:prSet phldrT="[Texto]" custT="1"/>
      <dgm:spPr/>
      <dgm:t>
        <a:bodyPr/>
        <a:lstStyle/>
        <a:p>
          <a:r>
            <a:rPr lang="pt-BR" sz="1400" dirty="0" smtClean="0"/>
            <a:t>PREVENÇÃO E PROMOÇÃO DE SAÚDE</a:t>
          </a:r>
          <a:endParaRPr lang="pt-BR" sz="1400" dirty="0"/>
        </a:p>
      </dgm:t>
    </dgm:pt>
    <dgm:pt modelId="{972FFE02-FC99-4061-A344-F48A98C2860E}" type="parTrans" cxnId="{37158517-03B6-4DB3-959D-67391AC38D41}">
      <dgm:prSet/>
      <dgm:spPr/>
      <dgm:t>
        <a:bodyPr/>
        <a:lstStyle/>
        <a:p>
          <a:endParaRPr lang="pt-BR"/>
        </a:p>
      </dgm:t>
    </dgm:pt>
    <dgm:pt modelId="{25C309CE-E915-44C6-822A-1AB9C67A837E}" type="sibTrans" cxnId="{37158517-03B6-4DB3-959D-67391AC38D41}">
      <dgm:prSet/>
      <dgm:spPr/>
      <dgm:t>
        <a:bodyPr/>
        <a:lstStyle/>
        <a:p>
          <a:endParaRPr lang="pt-BR"/>
        </a:p>
      </dgm:t>
    </dgm:pt>
    <dgm:pt modelId="{4114E782-4D63-46BB-BB81-B2E4232589AA}">
      <dgm:prSet phldrT="[Texto]"/>
      <dgm:spPr/>
      <dgm:t>
        <a:bodyPr/>
        <a:lstStyle/>
        <a:p>
          <a:r>
            <a:rPr lang="pt-BR" dirty="0" smtClean="0"/>
            <a:t>SERVIÇO PRESTADO</a:t>
          </a:r>
          <a:endParaRPr lang="pt-BR" dirty="0"/>
        </a:p>
      </dgm:t>
    </dgm:pt>
    <dgm:pt modelId="{0D67AE19-3080-4976-9809-32D4A1BE8B44}" type="parTrans" cxnId="{9B58E673-67AA-41F0-92A1-67D955E33939}">
      <dgm:prSet/>
      <dgm:spPr/>
      <dgm:t>
        <a:bodyPr/>
        <a:lstStyle/>
        <a:p>
          <a:endParaRPr lang="pt-BR"/>
        </a:p>
      </dgm:t>
    </dgm:pt>
    <dgm:pt modelId="{E0F40E1F-50F1-4763-91EC-951BAE091AD9}" type="sibTrans" cxnId="{9B58E673-67AA-41F0-92A1-67D955E33939}">
      <dgm:prSet/>
      <dgm:spPr/>
      <dgm:t>
        <a:bodyPr/>
        <a:lstStyle/>
        <a:p>
          <a:endParaRPr lang="pt-BR"/>
        </a:p>
      </dgm:t>
    </dgm:pt>
    <dgm:pt modelId="{2A7C35C7-1992-4BA6-8E89-22A87AD3EBAA}">
      <dgm:prSet phldrT="[Texto]" custT="1"/>
      <dgm:spPr/>
      <dgm:t>
        <a:bodyPr/>
        <a:lstStyle/>
        <a:p>
          <a:r>
            <a:rPr lang="pt-BR" sz="1400" dirty="0" smtClean="0"/>
            <a:t>ÍNDICES EPIDEMIOLÓGICOS</a:t>
          </a:r>
          <a:endParaRPr lang="pt-BR" sz="1400" dirty="0"/>
        </a:p>
      </dgm:t>
    </dgm:pt>
    <dgm:pt modelId="{93CB3058-3E5A-48DD-BC1D-7F5C10BCBFDC}" type="parTrans" cxnId="{34DD4ED5-EA75-4625-B1DC-DF1142CD7988}">
      <dgm:prSet/>
      <dgm:spPr/>
      <dgm:t>
        <a:bodyPr/>
        <a:lstStyle/>
        <a:p>
          <a:endParaRPr lang="pt-BR"/>
        </a:p>
      </dgm:t>
    </dgm:pt>
    <dgm:pt modelId="{9BE9D41B-CBC5-4967-A563-E9E730845A9A}" type="sibTrans" cxnId="{34DD4ED5-EA75-4625-B1DC-DF1142CD7988}">
      <dgm:prSet/>
      <dgm:spPr/>
      <dgm:t>
        <a:bodyPr/>
        <a:lstStyle/>
        <a:p>
          <a:endParaRPr lang="pt-BR"/>
        </a:p>
      </dgm:t>
    </dgm:pt>
    <dgm:pt modelId="{6E88CB79-A239-46A2-8616-E70A9F42454B}">
      <dgm:prSet phldrT="[Texto]" custT="1"/>
      <dgm:spPr/>
      <dgm:t>
        <a:bodyPr/>
        <a:lstStyle/>
        <a:p>
          <a:r>
            <a:rPr lang="pt-BR" sz="1400" dirty="0" smtClean="0"/>
            <a:t>CONSCIENTIZAÇÃO</a:t>
          </a:r>
        </a:p>
      </dgm:t>
    </dgm:pt>
    <dgm:pt modelId="{D7650723-FC70-4DFE-8988-FE03A05B191C}" type="parTrans" cxnId="{54D61936-56A8-4842-B7C7-7B8020F28EEA}">
      <dgm:prSet/>
      <dgm:spPr/>
      <dgm:t>
        <a:bodyPr/>
        <a:lstStyle/>
        <a:p>
          <a:endParaRPr lang="pt-BR"/>
        </a:p>
      </dgm:t>
    </dgm:pt>
    <dgm:pt modelId="{A2A131B6-E31B-4ADD-9AB6-F7C9F91E21BB}" type="sibTrans" cxnId="{54D61936-56A8-4842-B7C7-7B8020F28EEA}">
      <dgm:prSet/>
      <dgm:spPr/>
      <dgm:t>
        <a:bodyPr/>
        <a:lstStyle/>
        <a:p>
          <a:endParaRPr lang="pt-BR"/>
        </a:p>
      </dgm:t>
    </dgm:pt>
    <dgm:pt modelId="{9B550970-614E-4E83-9FE4-BAC397A6E203}" type="pres">
      <dgm:prSet presAssocID="{9532A2CC-8082-423A-B905-FAF75D3CA69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6D65E9-7F93-4EE5-BA00-946B2C6ACFCB}" type="pres">
      <dgm:prSet presAssocID="{F6C8656D-E41D-4DFC-B9F4-E953924A9B71}" presName="centerShape" presStyleLbl="node0" presStyleIdx="0" presStyleCnt="1"/>
      <dgm:spPr/>
      <dgm:t>
        <a:bodyPr/>
        <a:lstStyle/>
        <a:p>
          <a:endParaRPr lang="pt-BR"/>
        </a:p>
      </dgm:t>
    </dgm:pt>
    <dgm:pt modelId="{C84B2E7D-BA8B-49E1-9A13-D292E3243F76}" type="pres">
      <dgm:prSet presAssocID="{A7692C06-4D02-4630-B3B7-787C942233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4D7204-DC73-410C-B12D-362B31872D3D}" type="pres">
      <dgm:prSet presAssocID="{A7692C06-4D02-4630-B3B7-787C94223312}" presName="dummy" presStyleCnt="0"/>
      <dgm:spPr/>
    </dgm:pt>
    <dgm:pt modelId="{690B0C6C-0D0D-46D1-A69E-DA63DAC19D65}" type="pres">
      <dgm:prSet presAssocID="{25C309CE-E915-44C6-822A-1AB9C67A837E}" presName="sibTrans" presStyleLbl="sibTrans2D1" presStyleIdx="0" presStyleCnt="4"/>
      <dgm:spPr/>
    </dgm:pt>
    <dgm:pt modelId="{D13A7BC4-25F6-4B40-87D6-011B4AFB657B}" type="pres">
      <dgm:prSet presAssocID="{4114E782-4D63-46BB-BB81-B2E4232589A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674751-A0C7-4C72-A8BD-0888B1DD88E1}" type="pres">
      <dgm:prSet presAssocID="{4114E782-4D63-46BB-BB81-B2E4232589AA}" presName="dummy" presStyleCnt="0"/>
      <dgm:spPr/>
    </dgm:pt>
    <dgm:pt modelId="{0EEBD441-E145-4693-B5C8-C65B411AD5B9}" type="pres">
      <dgm:prSet presAssocID="{E0F40E1F-50F1-4763-91EC-951BAE091AD9}" presName="sibTrans" presStyleLbl="sibTrans2D1" presStyleIdx="1" presStyleCnt="4"/>
      <dgm:spPr/>
    </dgm:pt>
    <dgm:pt modelId="{2BDF7373-EB4F-49E4-BBC9-F82248DE11CA}" type="pres">
      <dgm:prSet presAssocID="{2A7C35C7-1992-4BA6-8E89-22A87AD3EB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84DF47-EAA8-41A6-AEF9-7133D23BCA67}" type="pres">
      <dgm:prSet presAssocID="{2A7C35C7-1992-4BA6-8E89-22A87AD3EBAA}" presName="dummy" presStyleCnt="0"/>
      <dgm:spPr/>
    </dgm:pt>
    <dgm:pt modelId="{786EE2BD-241A-41DC-9C89-95D904DB6EE2}" type="pres">
      <dgm:prSet presAssocID="{9BE9D41B-CBC5-4967-A563-E9E730845A9A}" presName="sibTrans" presStyleLbl="sibTrans2D1" presStyleIdx="2" presStyleCnt="4"/>
      <dgm:spPr/>
    </dgm:pt>
    <dgm:pt modelId="{108C32D4-840F-48EF-8E6E-983A81CD9ADF}" type="pres">
      <dgm:prSet presAssocID="{6E88CB79-A239-46A2-8616-E70A9F4245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F35FA4-33BE-424F-896B-C99BF67D62B4}" type="pres">
      <dgm:prSet presAssocID="{6E88CB79-A239-46A2-8616-E70A9F42454B}" presName="dummy" presStyleCnt="0"/>
      <dgm:spPr/>
    </dgm:pt>
    <dgm:pt modelId="{9D3BE82C-F09B-420B-9031-75ECFFD2CF4B}" type="pres">
      <dgm:prSet presAssocID="{A2A131B6-E31B-4ADD-9AB6-F7C9F91E21BB}" presName="sibTrans" presStyleLbl="sibTrans2D1" presStyleIdx="3" presStyleCnt="4"/>
      <dgm:spPr/>
    </dgm:pt>
  </dgm:ptLst>
  <dgm:cxnLst>
    <dgm:cxn modelId="{185A66D7-9B4F-4DCD-B542-C6F21D50CD73}" type="presOf" srcId="{6E88CB79-A239-46A2-8616-E70A9F42454B}" destId="{108C32D4-840F-48EF-8E6E-983A81CD9ADF}" srcOrd="0" destOrd="0" presId="urn:microsoft.com/office/officeart/2005/8/layout/radial6"/>
    <dgm:cxn modelId="{9B58E673-67AA-41F0-92A1-67D955E33939}" srcId="{F6C8656D-E41D-4DFC-B9F4-E953924A9B71}" destId="{4114E782-4D63-46BB-BB81-B2E4232589AA}" srcOrd="1" destOrd="0" parTransId="{0D67AE19-3080-4976-9809-32D4A1BE8B44}" sibTransId="{E0F40E1F-50F1-4763-91EC-951BAE091AD9}"/>
    <dgm:cxn modelId="{3894F751-8B02-4C17-824D-82F24DD4CA48}" type="presOf" srcId="{A2A131B6-E31B-4ADD-9AB6-F7C9F91E21BB}" destId="{9D3BE82C-F09B-420B-9031-75ECFFD2CF4B}" srcOrd="0" destOrd="0" presId="urn:microsoft.com/office/officeart/2005/8/layout/radial6"/>
    <dgm:cxn modelId="{D942D847-0C17-4989-A4A7-A14ED2C80064}" type="presOf" srcId="{9532A2CC-8082-423A-B905-FAF75D3CA69B}" destId="{9B550970-614E-4E83-9FE4-BAC397A6E203}" srcOrd="0" destOrd="0" presId="urn:microsoft.com/office/officeart/2005/8/layout/radial6"/>
    <dgm:cxn modelId="{54D61936-56A8-4842-B7C7-7B8020F28EEA}" srcId="{F6C8656D-E41D-4DFC-B9F4-E953924A9B71}" destId="{6E88CB79-A239-46A2-8616-E70A9F42454B}" srcOrd="3" destOrd="0" parTransId="{D7650723-FC70-4DFE-8988-FE03A05B191C}" sibTransId="{A2A131B6-E31B-4ADD-9AB6-F7C9F91E21BB}"/>
    <dgm:cxn modelId="{FBEB5894-AAD0-4A30-99F8-8E4912045DCD}" type="presOf" srcId="{E0F40E1F-50F1-4763-91EC-951BAE091AD9}" destId="{0EEBD441-E145-4693-B5C8-C65B411AD5B9}" srcOrd="0" destOrd="0" presId="urn:microsoft.com/office/officeart/2005/8/layout/radial6"/>
    <dgm:cxn modelId="{A186D0F5-B528-49F4-B8D0-4FD263533014}" srcId="{9532A2CC-8082-423A-B905-FAF75D3CA69B}" destId="{F6C8656D-E41D-4DFC-B9F4-E953924A9B71}" srcOrd="0" destOrd="0" parTransId="{BB87D2E5-9A2D-4084-850B-B969972F5804}" sibTransId="{4CB4AB52-7157-4B5B-8F5D-1C4482BE0716}"/>
    <dgm:cxn modelId="{EE7E279A-361B-40A0-8CCC-BB574D8ADBAA}" type="presOf" srcId="{A7692C06-4D02-4630-B3B7-787C94223312}" destId="{C84B2E7D-BA8B-49E1-9A13-D292E3243F76}" srcOrd="0" destOrd="0" presId="urn:microsoft.com/office/officeart/2005/8/layout/radial6"/>
    <dgm:cxn modelId="{34DD4ED5-EA75-4625-B1DC-DF1142CD7988}" srcId="{F6C8656D-E41D-4DFC-B9F4-E953924A9B71}" destId="{2A7C35C7-1992-4BA6-8E89-22A87AD3EBAA}" srcOrd="2" destOrd="0" parTransId="{93CB3058-3E5A-48DD-BC1D-7F5C10BCBFDC}" sibTransId="{9BE9D41B-CBC5-4967-A563-E9E730845A9A}"/>
    <dgm:cxn modelId="{07890969-769C-4C3E-918D-2A08784D5BDD}" type="presOf" srcId="{9BE9D41B-CBC5-4967-A563-E9E730845A9A}" destId="{786EE2BD-241A-41DC-9C89-95D904DB6EE2}" srcOrd="0" destOrd="0" presId="urn:microsoft.com/office/officeart/2005/8/layout/radial6"/>
    <dgm:cxn modelId="{37158517-03B6-4DB3-959D-67391AC38D41}" srcId="{F6C8656D-E41D-4DFC-B9F4-E953924A9B71}" destId="{A7692C06-4D02-4630-B3B7-787C94223312}" srcOrd="0" destOrd="0" parTransId="{972FFE02-FC99-4061-A344-F48A98C2860E}" sibTransId="{25C309CE-E915-44C6-822A-1AB9C67A837E}"/>
    <dgm:cxn modelId="{AF3BAD37-DFB1-45AE-B688-1EB95364BC8A}" type="presOf" srcId="{25C309CE-E915-44C6-822A-1AB9C67A837E}" destId="{690B0C6C-0D0D-46D1-A69E-DA63DAC19D65}" srcOrd="0" destOrd="0" presId="urn:microsoft.com/office/officeart/2005/8/layout/radial6"/>
    <dgm:cxn modelId="{31098BC6-FB4F-4518-B168-B1DA9CC7E8E8}" type="presOf" srcId="{4114E782-4D63-46BB-BB81-B2E4232589AA}" destId="{D13A7BC4-25F6-4B40-87D6-011B4AFB657B}" srcOrd="0" destOrd="0" presId="urn:microsoft.com/office/officeart/2005/8/layout/radial6"/>
    <dgm:cxn modelId="{8436C781-C0C3-4064-AC51-BCAFDF3D65CA}" type="presOf" srcId="{2A7C35C7-1992-4BA6-8E89-22A87AD3EBAA}" destId="{2BDF7373-EB4F-49E4-BBC9-F82248DE11CA}" srcOrd="0" destOrd="0" presId="urn:microsoft.com/office/officeart/2005/8/layout/radial6"/>
    <dgm:cxn modelId="{8EBE019F-5C8A-4BF7-89BB-1DF0A6D4F3DA}" type="presOf" srcId="{F6C8656D-E41D-4DFC-B9F4-E953924A9B71}" destId="{976D65E9-7F93-4EE5-BA00-946B2C6ACFCB}" srcOrd="0" destOrd="0" presId="urn:microsoft.com/office/officeart/2005/8/layout/radial6"/>
    <dgm:cxn modelId="{EB53CB93-B8B2-4A9F-AADF-223403A57EAD}" type="presParOf" srcId="{9B550970-614E-4E83-9FE4-BAC397A6E203}" destId="{976D65E9-7F93-4EE5-BA00-946B2C6ACFCB}" srcOrd="0" destOrd="0" presId="urn:microsoft.com/office/officeart/2005/8/layout/radial6"/>
    <dgm:cxn modelId="{9503D4F8-55F8-44B4-8723-17E52697322C}" type="presParOf" srcId="{9B550970-614E-4E83-9FE4-BAC397A6E203}" destId="{C84B2E7D-BA8B-49E1-9A13-D292E3243F76}" srcOrd="1" destOrd="0" presId="urn:microsoft.com/office/officeart/2005/8/layout/radial6"/>
    <dgm:cxn modelId="{69D39022-C1CD-4532-8B7A-9158D80C4DF7}" type="presParOf" srcId="{9B550970-614E-4E83-9FE4-BAC397A6E203}" destId="{E34D7204-DC73-410C-B12D-362B31872D3D}" srcOrd="2" destOrd="0" presId="urn:microsoft.com/office/officeart/2005/8/layout/radial6"/>
    <dgm:cxn modelId="{DECD0D6C-39B0-4545-A511-EC48822346DA}" type="presParOf" srcId="{9B550970-614E-4E83-9FE4-BAC397A6E203}" destId="{690B0C6C-0D0D-46D1-A69E-DA63DAC19D65}" srcOrd="3" destOrd="0" presId="urn:microsoft.com/office/officeart/2005/8/layout/radial6"/>
    <dgm:cxn modelId="{8F7EB648-8F43-40D8-9040-778DEF1D9F47}" type="presParOf" srcId="{9B550970-614E-4E83-9FE4-BAC397A6E203}" destId="{D13A7BC4-25F6-4B40-87D6-011B4AFB657B}" srcOrd="4" destOrd="0" presId="urn:microsoft.com/office/officeart/2005/8/layout/radial6"/>
    <dgm:cxn modelId="{96C2C170-7B83-4E2F-87A3-795272F6C0C6}" type="presParOf" srcId="{9B550970-614E-4E83-9FE4-BAC397A6E203}" destId="{D8674751-A0C7-4C72-A8BD-0888B1DD88E1}" srcOrd="5" destOrd="0" presId="urn:microsoft.com/office/officeart/2005/8/layout/radial6"/>
    <dgm:cxn modelId="{28419494-927B-4E6D-9153-E7B9E7A73804}" type="presParOf" srcId="{9B550970-614E-4E83-9FE4-BAC397A6E203}" destId="{0EEBD441-E145-4693-B5C8-C65B411AD5B9}" srcOrd="6" destOrd="0" presId="urn:microsoft.com/office/officeart/2005/8/layout/radial6"/>
    <dgm:cxn modelId="{5449FA70-8227-4FE2-B483-8475925158CB}" type="presParOf" srcId="{9B550970-614E-4E83-9FE4-BAC397A6E203}" destId="{2BDF7373-EB4F-49E4-BBC9-F82248DE11CA}" srcOrd="7" destOrd="0" presId="urn:microsoft.com/office/officeart/2005/8/layout/radial6"/>
    <dgm:cxn modelId="{F87D4C84-296C-43B3-BFD2-2CFB14AFA900}" type="presParOf" srcId="{9B550970-614E-4E83-9FE4-BAC397A6E203}" destId="{BC84DF47-EAA8-41A6-AEF9-7133D23BCA67}" srcOrd="8" destOrd="0" presId="urn:microsoft.com/office/officeart/2005/8/layout/radial6"/>
    <dgm:cxn modelId="{AF56293E-6E1A-4F46-B000-E9C7C2DEF19E}" type="presParOf" srcId="{9B550970-614E-4E83-9FE4-BAC397A6E203}" destId="{786EE2BD-241A-41DC-9C89-95D904DB6EE2}" srcOrd="9" destOrd="0" presId="urn:microsoft.com/office/officeart/2005/8/layout/radial6"/>
    <dgm:cxn modelId="{10A17E19-2D72-44A3-B95C-31C61A261913}" type="presParOf" srcId="{9B550970-614E-4E83-9FE4-BAC397A6E203}" destId="{108C32D4-840F-48EF-8E6E-983A81CD9ADF}" srcOrd="10" destOrd="0" presId="urn:microsoft.com/office/officeart/2005/8/layout/radial6"/>
    <dgm:cxn modelId="{3D84EAED-9588-4E8C-AE1B-87E4918E385C}" type="presParOf" srcId="{9B550970-614E-4E83-9FE4-BAC397A6E203}" destId="{17F35FA4-33BE-424F-896B-C99BF67D62B4}" srcOrd="11" destOrd="0" presId="urn:microsoft.com/office/officeart/2005/8/layout/radial6"/>
    <dgm:cxn modelId="{1096219A-676E-4F4E-ACC1-D65079E718BE}" type="presParOf" srcId="{9B550970-614E-4E83-9FE4-BAC397A6E203}" destId="{9D3BE82C-F09B-420B-9031-75ECFFD2CF4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C39168-F28A-4510-B1D2-C8707FC0F948}">
      <dsp:nvSpPr>
        <dsp:cNvPr id="0" name=""/>
        <dsp:cNvSpPr/>
      </dsp:nvSpPr>
      <dsp:spPr>
        <a:xfrm>
          <a:off x="0" y="41800"/>
          <a:ext cx="7632848" cy="79150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Ações Realizadas </a:t>
          </a:r>
          <a:endParaRPr lang="pt-BR" sz="3300" kern="1200" dirty="0"/>
        </a:p>
      </dsp:txBody>
      <dsp:txXfrm>
        <a:off x="0" y="41800"/>
        <a:ext cx="7632848" cy="791505"/>
      </dsp:txXfrm>
    </dsp:sp>
    <dsp:sp modelId="{3C0CF598-DBCB-4D60-869A-45A1F67C85CE}">
      <dsp:nvSpPr>
        <dsp:cNvPr id="0" name=""/>
        <dsp:cNvSpPr/>
      </dsp:nvSpPr>
      <dsp:spPr>
        <a:xfrm>
          <a:off x="0" y="833305"/>
          <a:ext cx="7632848" cy="232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43" tIns="41910" rIns="234696" bIns="41910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600" kern="1200" dirty="0" smtClean="0"/>
            <a:t>Capacitação da equipe, reunião com professores e diretores, atividades educativas, levantamento epidemiológico, cadastramento dos escolares, atendimento dos escolares, busca ativa, escovação supervisionada e aplicação de flúor, digitação dos dados na planilha eletrônica. </a:t>
          </a:r>
          <a:endParaRPr lang="pt-BR" sz="2600" kern="1200" dirty="0"/>
        </a:p>
      </dsp:txBody>
      <dsp:txXfrm>
        <a:off x="0" y="833305"/>
        <a:ext cx="7632848" cy="2322540"/>
      </dsp:txXfrm>
    </dsp:sp>
    <dsp:sp modelId="{5F2E346D-51D4-4D4A-9BEF-F1F07532B2F2}">
      <dsp:nvSpPr>
        <dsp:cNvPr id="0" name=""/>
        <dsp:cNvSpPr/>
      </dsp:nvSpPr>
      <dsp:spPr>
        <a:xfrm>
          <a:off x="0" y="3155845"/>
          <a:ext cx="7632848" cy="79150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Logística</a:t>
          </a:r>
          <a:endParaRPr lang="pt-BR" sz="3300" kern="1200" dirty="0"/>
        </a:p>
      </dsp:txBody>
      <dsp:txXfrm>
        <a:off x="0" y="3155845"/>
        <a:ext cx="7632848" cy="791505"/>
      </dsp:txXfrm>
    </dsp:sp>
    <dsp:sp modelId="{75C6FBD3-7C9F-46BA-A32D-ED70F9DCCCD9}">
      <dsp:nvSpPr>
        <dsp:cNvPr id="0" name=""/>
        <dsp:cNvSpPr/>
      </dsp:nvSpPr>
      <dsp:spPr>
        <a:xfrm>
          <a:off x="0" y="3947350"/>
          <a:ext cx="7632848" cy="119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43" tIns="41910" rIns="234696" bIns="41910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600" kern="1200" dirty="0" smtClean="0"/>
            <a:t>Elaboração de cronograma; capacitação, levantamento epidemiológico, acolhimento, atividades educativas entre outros. </a:t>
          </a:r>
          <a:endParaRPr lang="pt-BR" sz="2600" kern="1200" dirty="0"/>
        </a:p>
      </dsp:txBody>
      <dsp:txXfrm>
        <a:off x="0" y="3947350"/>
        <a:ext cx="7632848" cy="11954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06957B-66D2-4487-90D5-9EA4247B2DC5}">
      <dsp:nvSpPr>
        <dsp:cNvPr id="0" name=""/>
        <dsp:cNvSpPr/>
      </dsp:nvSpPr>
      <dsp:spPr>
        <a:xfrm rot="5400000">
          <a:off x="4589542" y="-1650893"/>
          <a:ext cx="1299519" cy="49311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PT" sz="2400" kern="1200" dirty="0" smtClean="0"/>
            <a:t>Ampliar a cobertura da atenção à saúde bucal dos escolares</a:t>
          </a:r>
          <a:r>
            <a:rPr lang="pt-BR" sz="2400" kern="1200" dirty="0" smtClean="0"/>
            <a:t>;</a:t>
          </a:r>
        </a:p>
      </dsp:txBody>
      <dsp:txXfrm rot="5400000">
        <a:off x="4589542" y="-1650893"/>
        <a:ext cx="1299519" cy="4931107"/>
      </dsp:txXfrm>
    </dsp:sp>
    <dsp:sp modelId="{87A76A12-9B53-4396-9C1D-71990D37D581}">
      <dsp:nvSpPr>
        <dsp:cNvPr id="0" name=""/>
        <dsp:cNvSpPr/>
      </dsp:nvSpPr>
      <dsp:spPr>
        <a:xfrm>
          <a:off x="0" y="2461"/>
          <a:ext cx="2773748" cy="16243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Ampliação</a:t>
          </a:r>
          <a:endParaRPr lang="pt-BR" sz="4000" kern="1200" dirty="0"/>
        </a:p>
      </dsp:txBody>
      <dsp:txXfrm>
        <a:off x="0" y="2461"/>
        <a:ext cx="2773748" cy="1624399"/>
      </dsp:txXfrm>
    </dsp:sp>
    <dsp:sp modelId="{A88DB958-502B-4C36-A887-DF9046A56C55}">
      <dsp:nvSpPr>
        <dsp:cNvPr id="0" name=""/>
        <dsp:cNvSpPr/>
      </dsp:nvSpPr>
      <dsp:spPr>
        <a:xfrm rot="5400000">
          <a:off x="4589542" y="54726"/>
          <a:ext cx="1299519" cy="49311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1800" b="0" kern="1200" dirty="0" smtClean="0"/>
            <a:t>Melhorar a adesão ao atendimento em saúde bucal;</a:t>
          </a:r>
          <a:endParaRPr lang="pt-BR" sz="1800" b="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1800" b="0" kern="1200" dirty="0" smtClean="0"/>
            <a:t> Melhorar a qualidade da atenção em saúde bucal dos escolares;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1800" b="0" kern="1200" dirty="0" smtClean="0"/>
            <a:t>Melhorar o registro das informações;</a:t>
          </a:r>
        </a:p>
      </dsp:txBody>
      <dsp:txXfrm rot="5400000">
        <a:off x="4589542" y="54726"/>
        <a:ext cx="1299519" cy="4931107"/>
      </dsp:txXfrm>
    </dsp:sp>
    <dsp:sp modelId="{D6046FC6-B49E-4E5B-BBC2-32F70C0F61AD}">
      <dsp:nvSpPr>
        <dsp:cNvPr id="0" name=""/>
        <dsp:cNvSpPr/>
      </dsp:nvSpPr>
      <dsp:spPr>
        <a:xfrm>
          <a:off x="0" y="1708080"/>
          <a:ext cx="2773748" cy="16243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Melhorias</a:t>
          </a:r>
          <a:endParaRPr lang="pt-BR" sz="4000" kern="1200" dirty="0"/>
        </a:p>
      </dsp:txBody>
      <dsp:txXfrm>
        <a:off x="0" y="1708080"/>
        <a:ext cx="2773748" cy="1624399"/>
      </dsp:txXfrm>
    </dsp:sp>
    <dsp:sp modelId="{791E92D5-E19E-4EA6-B501-24349D777E2E}">
      <dsp:nvSpPr>
        <dsp:cNvPr id="0" name=""/>
        <dsp:cNvSpPr/>
      </dsp:nvSpPr>
      <dsp:spPr>
        <a:xfrm rot="5400000">
          <a:off x="4589542" y="1760345"/>
          <a:ext cx="1299519" cy="49311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171450" marR="0" lvl="0" indent="0" algn="l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pt-BR" sz="2400" kern="1200" dirty="0" smtClean="0"/>
            <a:t>Promover saúde bucal dos escolares.</a:t>
          </a:r>
        </a:p>
        <a:p>
          <a:pPr marL="171450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 dirty="0"/>
        </a:p>
      </dsp:txBody>
      <dsp:txXfrm rot="5400000">
        <a:off x="4589542" y="1760345"/>
        <a:ext cx="1299519" cy="4931107"/>
      </dsp:txXfrm>
    </dsp:sp>
    <dsp:sp modelId="{9828B2E1-E89D-4928-AD3F-228E216AF7F5}">
      <dsp:nvSpPr>
        <dsp:cNvPr id="0" name=""/>
        <dsp:cNvSpPr/>
      </dsp:nvSpPr>
      <dsp:spPr>
        <a:xfrm>
          <a:off x="0" y="3413699"/>
          <a:ext cx="2773748" cy="16243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Promoção</a:t>
          </a:r>
          <a:endParaRPr lang="pt-BR" sz="4000" kern="1200" dirty="0"/>
        </a:p>
      </dsp:txBody>
      <dsp:txXfrm>
        <a:off x="0" y="3413699"/>
        <a:ext cx="2773748" cy="16243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3BE82C-F09B-420B-9031-75ECFFD2CF4B}">
      <dsp:nvSpPr>
        <dsp:cNvPr id="0" name=""/>
        <dsp:cNvSpPr/>
      </dsp:nvSpPr>
      <dsp:spPr>
        <a:xfrm>
          <a:off x="2482364" y="627097"/>
          <a:ext cx="4179271" cy="4179271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1">
                <a:shade val="90000"/>
                <a:hueOff val="187556"/>
                <a:satOff val="-3464"/>
                <a:lumOff val="16063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87556"/>
                <a:satOff val="-3464"/>
                <a:lumOff val="16063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87556"/>
                <a:satOff val="-3464"/>
                <a:lumOff val="16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6EE2BD-241A-41DC-9C89-95D904DB6EE2}">
      <dsp:nvSpPr>
        <dsp:cNvPr id="0" name=""/>
        <dsp:cNvSpPr/>
      </dsp:nvSpPr>
      <dsp:spPr>
        <a:xfrm>
          <a:off x="2482364" y="627097"/>
          <a:ext cx="4179271" cy="4179271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75112"/>
                <a:satOff val="-6927"/>
                <a:lumOff val="3212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EBD441-E145-4693-B5C8-C65B411AD5B9}">
      <dsp:nvSpPr>
        <dsp:cNvPr id="0" name=""/>
        <dsp:cNvSpPr/>
      </dsp:nvSpPr>
      <dsp:spPr>
        <a:xfrm>
          <a:off x="2482364" y="627097"/>
          <a:ext cx="4179271" cy="4179271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1">
                <a:shade val="90000"/>
                <a:hueOff val="187556"/>
                <a:satOff val="-3464"/>
                <a:lumOff val="16063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87556"/>
                <a:satOff val="-3464"/>
                <a:lumOff val="16063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87556"/>
                <a:satOff val="-3464"/>
                <a:lumOff val="16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0B0C6C-0D0D-46D1-A69E-DA63DAC19D65}">
      <dsp:nvSpPr>
        <dsp:cNvPr id="0" name=""/>
        <dsp:cNvSpPr/>
      </dsp:nvSpPr>
      <dsp:spPr>
        <a:xfrm>
          <a:off x="2482364" y="627097"/>
          <a:ext cx="4179271" cy="4179271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6D65E9-7F93-4EE5-BA00-946B2C6ACFCB}">
      <dsp:nvSpPr>
        <dsp:cNvPr id="0" name=""/>
        <dsp:cNvSpPr/>
      </dsp:nvSpPr>
      <dsp:spPr>
        <a:xfrm>
          <a:off x="3609826" y="1754559"/>
          <a:ext cx="1924347" cy="1924347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INTERVENÇÃO</a:t>
          </a:r>
          <a:endParaRPr lang="pt-BR" sz="1700" kern="1200" dirty="0"/>
        </a:p>
      </dsp:txBody>
      <dsp:txXfrm>
        <a:off x="3609826" y="1754559"/>
        <a:ext cx="1924347" cy="1924347"/>
      </dsp:txXfrm>
    </dsp:sp>
    <dsp:sp modelId="{C84B2E7D-BA8B-49E1-9A13-D292E3243F76}">
      <dsp:nvSpPr>
        <dsp:cNvPr id="0" name=""/>
        <dsp:cNvSpPr/>
      </dsp:nvSpPr>
      <dsp:spPr>
        <a:xfrm>
          <a:off x="3898478" y="2069"/>
          <a:ext cx="1347043" cy="134704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PREVENÇÃO E PROMOÇÃO DE SAÚDE</a:t>
          </a:r>
          <a:endParaRPr lang="pt-BR" sz="1400" kern="1200" dirty="0"/>
        </a:p>
      </dsp:txBody>
      <dsp:txXfrm>
        <a:off x="3898478" y="2069"/>
        <a:ext cx="1347043" cy="1347043"/>
      </dsp:txXfrm>
    </dsp:sp>
    <dsp:sp modelId="{D13A7BC4-25F6-4B40-87D6-011B4AFB657B}">
      <dsp:nvSpPr>
        <dsp:cNvPr id="0" name=""/>
        <dsp:cNvSpPr/>
      </dsp:nvSpPr>
      <dsp:spPr>
        <a:xfrm>
          <a:off x="5939620" y="2043211"/>
          <a:ext cx="1347043" cy="134704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9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SERVIÇO PRESTADO</a:t>
          </a:r>
          <a:endParaRPr lang="pt-BR" sz="1600" kern="1200" dirty="0"/>
        </a:p>
      </dsp:txBody>
      <dsp:txXfrm>
        <a:off x="5939620" y="2043211"/>
        <a:ext cx="1347043" cy="1347043"/>
      </dsp:txXfrm>
    </dsp:sp>
    <dsp:sp modelId="{2BDF7373-EB4F-49E4-BBC9-F82248DE11CA}">
      <dsp:nvSpPr>
        <dsp:cNvPr id="0" name=""/>
        <dsp:cNvSpPr/>
      </dsp:nvSpPr>
      <dsp:spPr>
        <a:xfrm>
          <a:off x="3898478" y="4084353"/>
          <a:ext cx="1347043" cy="134704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ÍNDICES EPIDEMIOLÓGICOS</a:t>
          </a:r>
          <a:endParaRPr lang="pt-BR" sz="1400" kern="1200" dirty="0"/>
        </a:p>
      </dsp:txBody>
      <dsp:txXfrm>
        <a:off x="3898478" y="4084353"/>
        <a:ext cx="1347043" cy="1347043"/>
      </dsp:txXfrm>
    </dsp:sp>
    <dsp:sp modelId="{108C32D4-840F-48EF-8E6E-983A81CD9ADF}">
      <dsp:nvSpPr>
        <dsp:cNvPr id="0" name=""/>
        <dsp:cNvSpPr/>
      </dsp:nvSpPr>
      <dsp:spPr>
        <a:xfrm>
          <a:off x="1857336" y="2043211"/>
          <a:ext cx="1347043" cy="134704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9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CONSCIENTIZAÇÃO</a:t>
          </a:r>
        </a:p>
      </dsp:txBody>
      <dsp:txXfrm>
        <a:off x="1857336" y="2043211"/>
        <a:ext cx="1347043" cy="1347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2DF-F51E-4861-9995-ACD9C3493662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D3FA-21F2-4680-955E-F9A335E857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512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2DF-F51E-4861-9995-ACD9C3493662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D3FA-21F2-4680-955E-F9A335E857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59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2DF-F51E-4861-9995-ACD9C3493662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D3FA-21F2-4680-955E-F9A335E857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366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2DF-F51E-4861-9995-ACD9C3493662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D3FA-21F2-4680-955E-F9A335E857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517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2DF-F51E-4861-9995-ACD9C3493662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D3FA-21F2-4680-955E-F9A335E857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009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2DF-F51E-4861-9995-ACD9C3493662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D3FA-21F2-4680-955E-F9A335E857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816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2DF-F51E-4861-9995-ACD9C3493662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D3FA-21F2-4680-955E-F9A335E857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509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2DF-F51E-4861-9995-ACD9C3493662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D3FA-21F2-4680-955E-F9A335E857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721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2DF-F51E-4861-9995-ACD9C3493662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D3FA-21F2-4680-955E-F9A335E857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801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2DF-F51E-4861-9995-ACD9C3493662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D3FA-21F2-4680-955E-F9A335E857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259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2DF-F51E-4861-9995-ACD9C3493662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D3FA-21F2-4680-955E-F9A335E857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307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82DF-F51E-4861-9995-ACD9C3493662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D3FA-21F2-4680-955E-F9A335E857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38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sufpel.com.br/dspace/handle/123456789/27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pt-BR" b="1" dirty="0" smtClean="0"/>
              <a:t>Qualificação da atenção à saúde bucal dos escolares de 6 a 12 anos da UBS Cachoeira </a:t>
            </a:r>
            <a:r>
              <a:rPr lang="pt-BR" b="1" dirty="0" smtClean="0"/>
              <a:t>Grande, Jacobina</a:t>
            </a:r>
            <a:r>
              <a:rPr lang="pt-BR" b="1" dirty="0" smtClean="0"/>
              <a:t>, BA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9" y="-1478"/>
            <a:ext cx="24098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328814" cy="1470025"/>
          </a:xfrm>
        </p:spPr>
        <p:txBody>
          <a:bodyPr/>
          <a:lstStyle/>
          <a:p>
            <a:r>
              <a:rPr lang="pt-BR" dirty="0" smtClean="0"/>
              <a:t>ESPECIALIZAÇÃO EM SAÚDE DA FAMÍLIA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148064" y="6021288"/>
            <a:ext cx="3672408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860032" y="594928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Orientadora: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Danieli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Bluhm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da Silva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Aluno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Iuri S. Guirra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5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11560" y="5745450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Gráfico com a proporção de crianças com primeira consulta odontológica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460432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39552" y="1412776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9552" y="5817458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Gráfico com a proporção de escolares de alto risco com primeira consulta odontológica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611560" y="6125234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Gráfico com a proporção de buscas ativas realizadas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611560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611560" y="5661248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Gráfico com a proporção de escovação supervisionada, alto risco com aplicação de flúor gel, orientações sobre higiene bucal, orientação sobre cárie e orientações nutricionais.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6868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539552" y="594928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Gráfico com a proporção de escolares com tratamento concluído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532440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611560" y="594928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Gráfico com a proporção de escolares com registro atualizado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0" y="1424533"/>
          <a:ext cx="91440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758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INCORPORAÇÃO À </a:t>
            </a:r>
            <a:r>
              <a:rPr lang="pt-BR" dirty="0" smtClean="0"/>
              <a:t>ROTINA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Marcação espontânea pelos agentes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Continuidade no tratamento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Ampliação do serviço</a:t>
            </a: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MUDANÇAS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Aumentar o número de ações coletivas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Ampliar a faixa etária da intervenção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147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EXPECTATIVAS INICIAIS</a:t>
            </a:r>
          </a:p>
          <a:p>
            <a:pPr>
              <a:buNone/>
            </a:pPr>
            <a:r>
              <a:rPr lang="pt-BR" dirty="0" smtClean="0"/>
              <a:t>PRÁTICA PROFISSINAL</a:t>
            </a:r>
          </a:p>
          <a:p>
            <a:pPr>
              <a:buNone/>
            </a:pPr>
            <a:r>
              <a:rPr lang="pt-BR" dirty="0" smtClean="0"/>
              <a:t>APRENDIZADO</a:t>
            </a:r>
            <a:endParaRPr lang="pt-BR" dirty="0"/>
          </a:p>
        </p:txBody>
      </p:sp>
      <p:pic>
        <p:nvPicPr>
          <p:cNvPr id="5" name="Imagem 4" descr="SAM_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140968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SAM_0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0125" y="980728"/>
            <a:ext cx="3443875" cy="258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SAM_0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03086"/>
            <a:ext cx="3539885" cy="265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00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1800" dirty="0" smtClean="0"/>
              <a:t>	Brasil. Ministério da Saúde. Secretaria de Atenção à Saúde. Departamento de Atenção Básica. </a:t>
            </a:r>
            <a:r>
              <a:rPr lang="pt-BR" sz="1800" b="1" dirty="0" smtClean="0"/>
              <a:t>Saúde Bucal / Ministério da Saúde</a:t>
            </a:r>
            <a:r>
              <a:rPr lang="pt-BR" sz="1800" dirty="0" smtClean="0"/>
              <a:t>, Secretaria de Atenção à Saúde, Departamento de Atenção Básica. – Brasília: Ministério da Saúde, 2006. Departamento de Atenção Básica. – Brasília: Ministério da Saúde, 2006. 92 p. il. – (Cadernos de Atenção Básica, n. 17) (Série A. Normas e </a:t>
            </a:r>
            <a:r>
              <a:rPr lang="pt-BR" sz="1800" dirty="0" err="1" smtClean="0"/>
              <a:t>ManuaiTécnicos</a:t>
            </a:r>
            <a:r>
              <a:rPr lang="pt-BR" sz="1800" dirty="0" smtClean="0"/>
              <a:t>)</a:t>
            </a:r>
          </a:p>
          <a:p>
            <a:pPr>
              <a:buNone/>
            </a:pPr>
            <a:r>
              <a:rPr lang="pt-BR" sz="1800" dirty="0" smtClean="0"/>
              <a:t>	</a:t>
            </a:r>
            <a:r>
              <a:rPr lang="pt-BR" sz="1800" dirty="0" smtClean="0"/>
              <a:t>Brasil</a:t>
            </a:r>
            <a:r>
              <a:rPr lang="pt-BR" sz="1800" dirty="0" smtClean="0"/>
              <a:t>, </a:t>
            </a:r>
            <a:r>
              <a:rPr lang="pt-BR" sz="1800" dirty="0" err="1" smtClean="0"/>
              <a:t>S.B.</a:t>
            </a:r>
            <a:r>
              <a:rPr lang="pt-BR" sz="1800" dirty="0" smtClean="0"/>
              <a:t> – Pesquisa Nacional de Saúde Bucal: Projeto técnico SB-BRASIL 2010, Brasília, setembro de 2009</a:t>
            </a:r>
            <a:r>
              <a:rPr lang="pt-BR" sz="1800" dirty="0" smtClean="0"/>
              <a:t>.</a:t>
            </a:r>
          </a:p>
          <a:p>
            <a:pPr>
              <a:buNone/>
            </a:pPr>
            <a:r>
              <a:rPr lang="pt-BR" sz="1800" dirty="0" smtClean="0"/>
              <a:t>	Brasil</a:t>
            </a:r>
            <a:r>
              <a:rPr lang="pt-BR" sz="1800" dirty="0" smtClean="0"/>
              <a:t>. Ministério da Saúde. Secretaria de Atenção à Saúde. Política Nacional de Humanização. Atenção Básica / Ministério da Saúde, Secretaria de Atenção à Saúde, Política Nacional de Humanização. – Brasília: Ministério da Saúde, 2010. 256 p. </a:t>
            </a:r>
            <a:r>
              <a:rPr lang="pt-BR" sz="1800" dirty="0" smtClean="0">
                <a:hlinkClick r:id="rId3"/>
              </a:rPr>
              <a:t>http://www.dmsufpel.com.br/dspace/handle/123456789/274</a:t>
            </a: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r>
              <a:rPr lang="pt-BR" dirty="0" smtClean="0"/>
              <a:t>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015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t-BR" dirty="0" smtClean="0"/>
              <a:t>	O presente trabalho foi elaborado ao longo de um ano, neste período foi realizada uma análise situacional onde se identificou uma carência na saúde bucal dos escolares vinculados a Unidade de Cachoeira Grande do Município de Jacobina, BA. Assim, foi realizado um projeto de intervenção para esta população, este trabalho mostrar a melhoria vista na atenção à saúde do escolar, após a implantação de estratégias voltadas para qualidade da assistência à saúde dos alunos de 06 a 12 anos. Todas as etapas da implantação, os resultados alcançados e a discussão serão abordados nesta apresentação.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178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sa Barbosa\Google Drive\FOTO\Cachoeira Grande\Escola\100_2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267744" y="260648"/>
            <a:ext cx="6674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Obrigado pela atenção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JACOBINA-BA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Importância da ação</a:t>
            </a:r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Características do município</a:t>
            </a:r>
          </a:p>
          <a:p>
            <a:pPr algn="just">
              <a:buNone/>
            </a:pPr>
            <a:r>
              <a:rPr lang="pt-BR" sz="2600" dirty="0" smtClean="0"/>
              <a:t>79 </a:t>
            </a:r>
            <a:r>
              <a:rPr lang="pt-BR" sz="2600" dirty="0" smtClean="0"/>
              <a:t>mil </a:t>
            </a:r>
            <a:r>
              <a:rPr lang="pt-BR" sz="2600" dirty="0" smtClean="0"/>
              <a:t>habitantes</a:t>
            </a:r>
          </a:p>
          <a:p>
            <a:pPr algn="just">
              <a:buNone/>
            </a:pPr>
            <a:r>
              <a:rPr lang="pt-BR" sz="2600" dirty="0" smtClean="0"/>
              <a:t>13 ESF</a:t>
            </a:r>
          </a:p>
          <a:p>
            <a:pPr algn="just">
              <a:buNone/>
            </a:pPr>
            <a:r>
              <a:rPr lang="pt-BR" sz="2600" dirty="0" smtClean="0"/>
              <a:t>01 NASF </a:t>
            </a:r>
          </a:p>
          <a:p>
            <a:pPr algn="just">
              <a:buNone/>
            </a:pPr>
            <a:r>
              <a:rPr lang="pt-BR" sz="2600" dirty="0" smtClean="0"/>
              <a:t>01 CAPS AD</a:t>
            </a:r>
          </a:p>
          <a:p>
            <a:pPr algn="just">
              <a:buNone/>
            </a:pPr>
            <a:r>
              <a:rPr lang="pt-BR" sz="2600" dirty="0" smtClean="0"/>
              <a:t>01CEO</a:t>
            </a:r>
          </a:p>
          <a:p>
            <a:pPr algn="just">
              <a:buNone/>
            </a:pPr>
            <a:r>
              <a:rPr lang="pt-BR" sz="2600" dirty="0" smtClean="0"/>
              <a:t>01HEMOBA</a:t>
            </a:r>
          </a:p>
          <a:p>
            <a:pPr algn="just">
              <a:buNone/>
            </a:pPr>
            <a:r>
              <a:rPr lang="pt-BR" sz="2600" dirty="0" smtClean="0"/>
              <a:t>01 SAMU</a:t>
            </a:r>
          </a:p>
          <a:p>
            <a:pPr algn="just">
              <a:buNone/>
            </a:pPr>
            <a:r>
              <a:rPr lang="pt-BR" sz="2600" dirty="0" smtClean="0"/>
              <a:t>02 </a:t>
            </a:r>
            <a:r>
              <a:rPr lang="pt-BR" sz="2600" dirty="0" smtClean="0"/>
              <a:t>Hospitais sendo um regional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Característica da Unidade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5" name="Imagem 4" descr="IMG_20140813_102005684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36912"/>
            <a:ext cx="4219082" cy="2369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 descr="IMG_20140813_102034045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636912"/>
            <a:ext cx="4187430" cy="235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539552" y="5373216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 smtClean="0"/>
              <a:t>Estrutura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Equipe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Processo de Trabalho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Situação das ações antes da intervenção</a:t>
            </a:r>
          </a:p>
          <a:p>
            <a:pPr algn="just">
              <a:buNone/>
            </a:pPr>
            <a:r>
              <a:rPr lang="pt-BR" dirty="0" smtClean="0"/>
              <a:t>	Carência na UBS de atividades coletivas de prevenção e promoção de saúde tais como; escovação supervisionada, orientação de higiene bucal, levantamento epidemiológico da condição de saúde bucal dos escolares, aplicação de flúor gel.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484984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	Melhorar a saúde bucal dos escolares de 06 a 12 anos de idade da área de abrangência da Unidade Básica de Saúde de Cachoeira Grande. 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875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graphicFrame>
        <p:nvGraphicFramePr>
          <p:cNvPr id="5" name="Diagrama 4"/>
          <p:cNvGraphicFramePr/>
          <p:nvPr/>
        </p:nvGraphicFramePr>
        <p:xfrm>
          <a:off x="755576" y="1268760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088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827584" y="1268760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314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683568" y="1412776"/>
          <a:ext cx="82089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51520" y="5837202"/>
            <a:ext cx="741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Gráfico com a proporção de escolares examinados na escola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336</Words>
  <Application>Microsoft Office PowerPoint</Application>
  <PresentationFormat>Apresentação na tela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ESPECIALIZAÇÃO EM SAÚDE DA FAMÍLIA </vt:lpstr>
      <vt:lpstr>INTRODUÇÃO</vt:lpstr>
      <vt:lpstr>JACOBINA-BA</vt:lpstr>
      <vt:lpstr>INTRODUÇÃO</vt:lpstr>
      <vt:lpstr>ANÁLISE SITUACIONAL</vt:lpstr>
      <vt:lpstr>OBJETIVO GERAL</vt:lpstr>
      <vt:lpstr>METODOLOGIA</vt:lpstr>
      <vt:lpstr>OBJETIVOS ESPECÍFICOS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REFLEXÃO</vt:lpstr>
      <vt:lpstr>REFERÊNCIAS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ESPECIALIZAÇÃO EM SAÚDE DA FAMÍLIA </dc:title>
  <dc:creator>IURI GUIRRA</dc:creator>
  <cp:lastModifiedBy>Marisa Barbosa</cp:lastModifiedBy>
  <cp:revision>51</cp:revision>
  <dcterms:created xsi:type="dcterms:W3CDTF">2014-04-23T15:02:02Z</dcterms:created>
  <dcterms:modified xsi:type="dcterms:W3CDTF">2014-08-22T02:08:09Z</dcterms:modified>
</cp:coreProperties>
</file>