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9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ACOMPANHAMENTO SEMANA 12 IVAN (1).xls]Indicadores'!$C$4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ACOMPANHAMENTO SEMANA 12 IVAN (1).xls]Indicadores'!$D$3:$G$3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ACOMPANHAMENTO SEMANA 12 IVAN (1).xls]Indicadores'!$D$4:$G$4</c:f>
              <c:numCache>
                <c:formatCode>0.0%</c:formatCode>
                <c:ptCount val="4"/>
                <c:pt idx="0">
                  <c:v>0.13963039014373715</c:v>
                </c:pt>
                <c:pt idx="1">
                  <c:v>0.28336755646817247</c:v>
                </c:pt>
                <c:pt idx="2">
                  <c:v>0.44763860369609854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159872"/>
        <c:axId val="84195584"/>
      </c:barChart>
      <c:catAx>
        <c:axId val="8415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195584"/>
        <c:crosses val="autoZero"/>
        <c:auto val="1"/>
        <c:lblAlgn val="ctr"/>
        <c:lblOffset val="100"/>
        <c:noMultiLvlLbl val="0"/>
      </c:catAx>
      <c:valAx>
        <c:axId val="841955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415987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ACOMPANHAMENTO SEMANA 12 IVAN (1).xls]Indicadores'!$S$4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ACOMPANHAMENTO SEMANA 12 IVAN (1).xls]Indicadores'!$T$3:$W$3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ACOMPANHAMENTO SEMANA 12 IVAN (1).xls]Indicadores'!$T$4:$W$4</c:f>
              <c:numCache>
                <c:formatCode>0.0%</c:formatCode>
                <c:ptCount val="4"/>
                <c:pt idx="0">
                  <c:v>0.28333333333333333</c:v>
                </c:pt>
                <c:pt idx="1">
                  <c:v>0.45833333333333331</c:v>
                </c:pt>
                <c:pt idx="2">
                  <c:v>0.7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169664"/>
        <c:axId val="87229952"/>
      </c:barChart>
      <c:catAx>
        <c:axId val="8716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229952"/>
        <c:crosses val="autoZero"/>
        <c:auto val="1"/>
        <c:lblAlgn val="ctr"/>
        <c:lblOffset val="100"/>
        <c:noMultiLvlLbl val="0"/>
      </c:catAx>
      <c:valAx>
        <c:axId val="872299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169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ACOMPANHAMENTO SEMANA 12 IVAN (1).xls]Indicadores'!$C$21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ACOMPANHAMENTO SEMANA 12 IVAN (1).xls]Indicadores'!$D$20:$G$20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ACOMPANHAMENTO SEMANA 12 IVAN (1).xls]Indicadores'!$D$21:$G$21</c:f>
              <c:numCache>
                <c:formatCode>0.0%</c:formatCode>
                <c:ptCount val="4"/>
                <c:pt idx="0">
                  <c:v>0.87878787878787878</c:v>
                </c:pt>
                <c:pt idx="1">
                  <c:v>0.86029411764705888</c:v>
                </c:pt>
                <c:pt idx="2">
                  <c:v>0.89671361502347413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024256"/>
        <c:axId val="93026944"/>
      </c:barChart>
      <c:catAx>
        <c:axId val="9302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026944"/>
        <c:crosses val="autoZero"/>
        <c:auto val="1"/>
        <c:lblAlgn val="ctr"/>
        <c:lblOffset val="100"/>
        <c:noMultiLvlLbl val="0"/>
      </c:catAx>
      <c:valAx>
        <c:axId val="9302694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0242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0251021260558"/>
          <c:y val="7.2875619775200767E-2"/>
          <c:w val="0.84249759405074365"/>
          <c:h val="0.82659868955229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DE ACOMPANHAMENTO SEMANA 12 IVAN (1).xls]Indicadores'!$S$21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ACOMPANHAMENTO SEMANA 12 IVAN (1).xls]Indicadores'!$T$20:$W$20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ACOMPANHAMENTO SEMANA 12 IVAN (1).xls]Indicadores'!$T$21:$W$21</c:f>
              <c:numCache>
                <c:formatCode>0.0%</c:formatCode>
                <c:ptCount val="4"/>
                <c:pt idx="0">
                  <c:v>0.96875</c:v>
                </c:pt>
                <c:pt idx="1">
                  <c:v>0.84905660377358494</c:v>
                </c:pt>
                <c:pt idx="2">
                  <c:v>0.90243902439024393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064192"/>
        <c:axId val="93071232"/>
      </c:barChart>
      <c:catAx>
        <c:axId val="9306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071232"/>
        <c:crosses val="autoZero"/>
        <c:auto val="1"/>
        <c:lblAlgn val="ctr"/>
        <c:lblOffset val="100"/>
        <c:noMultiLvlLbl val="0"/>
      </c:catAx>
      <c:valAx>
        <c:axId val="93071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0641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ACOMPANHAMENTO SEMANA 12 IVAN (1).xls]Indicadores'!$C$27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'[PLANILHA DE ACOMPANHAMENTO SEMANA 12 IVAN (1).xls]Indicadores'!$D$26:$G$26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ACOMPANHAMENTO SEMANA 12 IVAN (1).xls]Indicadores'!$D$27:$G$27</c:f>
              <c:numCache>
                <c:formatCode>0.0%</c:formatCode>
                <c:ptCount val="4"/>
                <c:pt idx="0">
                  <c:v>0.82352941176470584</c:v>
                </c:pt>
                <c:pt idx="1">
                  <c:v>0.90579710144927539</c:v>
                </c:pt>
                <c:pt idx="2">
                  <c:v>0.93577981651376152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05536"/>
        <c:axId val="94176384"/>
      </c:barChart>
      <c:catAx>
        <c:axId val="9310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176384"/>
        <c:crosses val="autoZero"/>
        <c:auto val="1"/>
        <c:lblAlgn val="ctr"/>
        <c:lblOffset val="100"/>
        <c:noMultiLvlLbl val="0"/>
      </c:catAx>
      <c:valAx>
        <c:axId val="941763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05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ACOMPANHAMENTO SEMANA 12 IVAN (1).xls]Indicadores'!$S$27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ACOMPANHAMENTO SEMANA 12 IVAN (1).xls]Indicadores'!$T$26:$W$26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ACOMPANHAMENTO SEMANA 12 IVAN (1).xls]Indicadores'!$T$27:$W$27</c:f>
              <c:numCache>
                <c:formatCode>0.0%</c:formatCode>
                <c:ptCount val="4"/>
                <c:pt idx="0">
                  <c:v>0.8529411764705882</c:v>
                </c:pt>
                <c:pt idx="1">
                  <c:v>0.90909090909090906</c:v>
                </c:pt>
                <c:pt idx="2">
                  <c:v>0.94047619047619047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205440"/>
        <c:axId val="94216576"/>
      </c:barChart>
      <c:catAx>
        <c:axId val="9420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216576"/>
        <c:crosses val="autoZero"/>
        <c:auto val="1"/>
        <c:lblAlgn val="ctr"/>
        <c:lblOffset val="100"/>
        <c:noMultiLvlLbl val="0"/>
      </c:catAx>
      <c:valAx>
        <c:axId val="9421657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2054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2115" y="1817801"/>
            <a:ext cx="9073412" cy="192693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rgbClr val="FFFF00"/>
                </a:solidFill>
                <a:latin typeface="Corbel" panose="020B0503020204020204" pitchFamily="34" charset="0"/>
              </a:rPr>
              <a:t>Melhoria </a:t>
            </a:r>
            <a:r>
              <a:rPr lang="pt-BR" sz="2800" b="1" dirty="0" smtClean="0">
                <a:solidFill>
                  <a:srgbClr val="FFFF00"/>
                </a:solidFill>
                <a:latin typeface="Corbel" panose="020B0503020204020204" pitchFamily="34" charset="0"/>
              </a:rPr>
              <a:t>da  atenção ao Usuário </a:t>
            </a:r>
            <a:r>
              <a:rPr lang="pt-BR" sz="2800" b="1" dirty="0">
                <a:solidFill>
                  <a:srgbClr val="FFFF00"/>
                </a:solidFill>
                <a:latin typeface="Corbel" panose="020B0503020204020204" pitchFamily="34" charset="0"/>
              </a:rPr>
              <a:t>com Hipertensão Arterial Sistêmica e/ou Diabetes Mellitus na UBS/ESF Monte Alegre, Monte Alegre dos </a:t>
            </a:r>
            <a:r>
              <a:rPr lang="pt-BR" sz="2800" b="1" dirty="0" smtClean="0">
                <a:solidFill>
                  <a:srgbClr val="FFFF00"/>
                </a:solidFill>
                <a:latin typeface="Corbel" panose="020B0503020204020204" pitchFamily="34" charset="0"/>
              </a:rPr>
              <a:t>Campos/RS</a:t>
            </a: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Ivan Donchev Martinez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Orientadora: Analu Sparrenberger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</a:p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2015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786329" y="3404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Turma nº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dirty="0"/>
          </a:p>
        </p:txBody>
      </p:sp>
      <p:pic>
        <p:nvPicPr>
          <p:cNvPr id="5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06" y="289932"/>
            <a:ext cx="1218812" cy="12284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20211" y="291276"/>
            <a:ext cx="1293479" cy="10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8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com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0" indent="0" algn="just">
              <a:buNone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Envolveu ações organizadas em quatro eixos norteadores: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Eixo de Monitoramento e Avaliação;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Eixo de Organização e Gestão do Serviço;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Eixo de Engajamento Público;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Eixo de Qualificação da Prática Clínica.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7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457200" lvl="1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Cadastramento e monitoramento de todos usuários maiores de 20 anos com hipertensão e/ou diabetes;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Atendimentos Médicos, Odontológicos, de Enfermagem, Nutricional, Psicológico e Fisioterapeuta;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Estratificação de risco cardiovascular;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Visitas domiciliares pelos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ACS 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2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com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Manter registro adequado da ficha espelho e planilha de coleta de dados para usuários com hipertensão e diabetes;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Capacitação da equipe baseado nos protocolos de diabetes e hipertensão arterial;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Orientações aos usuários sobre alimentação saudável, prática de atividade física, riscos de tabagismo e higiene bucal;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Atividades em grupo.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14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Logística:</a:t>
            </a:r>
          </a:p>
          <a:p>
            <a:pPr algn="just"/>
            <a:endParaRPr lang="pt-BR" dirty="0"/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Utilizou-se o CAB do Ministério da Saúde nº 36 HAS e nº37 DM do Ministério da Saúde, 2013;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Adotou-se a Ficha Espelho e Planilha de Coleta de Dados da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UFPel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usuários com HAS e DM;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utilizadas </a:t>
            </a:r>
            <a:r>
              <a:rPr lang="pt-BR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 </a:t>
            </a:r>
            <a:r>
              <a:rPr lang="pt-BR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fichas espelhos e </a:t>
            </a:r>
            <a:r>
              <a:rPr lang="pt-BR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 </a:t>
            </a:r>
            <a:r>
              <a:rPr lang="pt-BR" sz="24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prontuários.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02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4" y="485414"/>
            <a:ext cx="9905998" cy="12360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</a:t>
            </a:r>
            <a:r>
              <a:rPr lang="pt-BR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</a:t>
            </a:r>
            <a:r>
              <a:rPr lang="pt-BR" sz="22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br>
              <a:rPr lang="pt-BR" sz="22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3" y="1699502"/>
            <a:ext cx="9905999" cy="268312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Ampliar a cobertura de hipertensos e/ou diabéticos com 20 anos ou mais residentes da área de abrangência da Unidade de Saúde.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Meta 1.1: Cadastrar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dos hipertensos da área de abrangência Indicador 1.1:Cobertura do programa de atenção ao hipertenso na unidade de saúde.                    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5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7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01: </a:t>
            </a:r>
            <a:r>
              <a:rPr lang="pt-BR" sz="7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  (14</a:t>
            </a:r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pt-BR" sz="7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7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02: 138 (28,3%)</a:t>
            </a:r>
            <a:endParaRPr lang="pt-BR" sz="7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 03: </a:t>
            </a:r>
            <a:r>
              <a:rPr lang="pt-BR" sz="7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218  (44,8%)                                               </a:t>
            </a:r>
            <a:endParaRPr lang="pt-BR" sz="7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812096995"/>
              </p:ext>
            </p:extLst>
          </p:nvPr>
        </p:nvGraphicFramePr>
        <p:xfrm>
          <a:off x="7410735" y="4189864"/>
          <a:ext cx="4143958" cy="247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2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1983347"/>
            <a:ext cx="9905999" cy="23697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9600" dirty="0">
                <a:latin typeface="Arial" panose="020B0604020202020204" pitchFamily="34" charset="0"/>
                <a:cs typeface="Arial" pitchFamily="34" charset="0"/>
              </a:rPr>
              <a:t>Meta 1.2: Cadastrar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90%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dos diabéticos da área de abrangência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da Unidade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Monte Alegre dos Campos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Arial" pitchFamily="34" charset="0"/>
                <a:cs typeface="Arial" pitchFamily="34" charset="0"/>
              </a:rPr>
              <a:t>Indicador 1.2: Cobertura do programa de atenção ao diabético na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unidade de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saúde.</a:t>
            </a:r>
          </a:p>
          <a:p>
            <a:pPr algn="just"/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7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01: </a:t>
            </a:r>
            <a:r>
              <a:rPr lang="pt-BR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 (28,3%)</a:t>
            </a:r>
            <a:endParaRPr lang="pt-BR" sz="7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7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02: </a:t>
            </a:r>
            <a:r>
              <a:rPr lang="pt-BR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 (45,8%)</a:t>
            </a:r>
            <a:endParaRPr lang="pt-BR" sz="7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7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03: 8</a:t>
            </a:r>
            <a:r>
              <a:rPr lang="pt-BR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 (70%)</a:t>
            </a:r>
            <a:endParaRPr lang="pt-BR" sz="7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833421714"/>
              </p:ext>
            </p:extLst>
          </p:nvPr>
        </p:nvGraphicFramePr>
        <p:xfrm>
          <a:off x="8676411" y="4353059"/>
          <a:ext cx="3117272" cy="221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1899138"/>
            <a:ext cx="9905999" cy="38920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Objetivo 2: Melhorar a  qualidade da atenção a hipertensos e/ou Diabéticos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Metas 2.1 Realizar exame clínico apropriado em 100% dos hipertensos.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Indicador 2.1 Proporção de hipertensos com o exame clínico apropriado de acordo com o protocolo.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68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138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218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7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</a:t>
            </a:r>
            <a: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b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Meta 2.2: Realizar exame clínico apropriado em 100% dos diabéticos.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 2.2: Proporção de diabéticos com o exame clínico apropriado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acordo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dirty="0">
                <a:latin typeface="Arial" pitchFamily="34" charset="0"/>
                <a:cs typeface="Arial" pitchFamily="34" charset="0"/>
              </a:rPr>
              <a:t>o protocolo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84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57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Metas 2.3: Garantir a 100% dos hipertensos a realização de exame complementar em dia de acordo com o protocolo.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 2.3 Proporção de hipertensos com os exame complementar em dia de acordo com o protocolo.</a:t>
            </a:r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 68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138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218 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2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, Metas e </a:t>
            </a:r>
            <a: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b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2.4: 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a 100% dos diabéticos a realização de exames complementares em dia de acordo com o protocolo.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 2.4 :Proporção de diabéticos com exames complementares em dia.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 55(100%)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84(100</a:t>
            </a: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8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Hipertensão Arterial Sistêmica (HAS) e Diabetes Mellitus (DM) representam dois dos principais fatores de risco para as doenças cardiovasculares, motivo pelo qual constituem agravos de saúde pública, onde a maioria dos casos pode ser tratada na rede básica. Para qualificar a atenção dos usuários com HAS e DM é preciso uma abordagem integral e específica à assistência deles, baseado no atendimento das necessidades reais. </a:t>
            </a:r>
          </a:p>
        </p:txBody>
      </p:sp>
    </p:spTree>
    <p:extLst>
      <p:ext uri="{BB962C8B-B14F-4D97-AF65-F5344CB8AC3E}">
        <p14:creationId xmlns:p14="http://schemas.microsoft.com/office/powerpoint/2010/main" val="24963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do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</a:t>
            </a:r>
            <a: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br>
              <a:rPr lang="pt-BR" sz="2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Meta 2.5: Priorizar a prescrição de medicamentos da farmácia popular para 100% dos hipertensos cadastrados na unidade de saúde.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 2.5: Proporção de hipertensos com prescrição de medicamentos da Farmácia Popular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/ Hiperdia </a:t>
            </a:r>
            <a:r>
              <a:rPr lang="pt-BR" dirty="0">
                <a:latin typeface="Arial" pitchFamily="34" charset="0"/>
                <a:cs typeface="Arial" pitchFamily="34" charset="0"/>
              </a:rPr>
              <a:t>priorizada.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58 (87,9%)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 117 (86%)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191 (89,7%)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02418034"/>
              </p:ext>
            </p:extLst>
          </p:nvPr>
        </p:nvGraphicFramePr>
        <p:xfrm>
          <a:off x="7902054" y="3684896"/>
          <a:ext cx="3922801" cy="2934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410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2.6: Proporção de diabéticos com prescrição de medicamentos da Farmácia Popular/Hiperdia priorizada.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2.6: Proporção de diabéticos com prescrição de medicamentos da Farmácia Popular/Hiperdia priorizada</a:t>
            </a:r>
            <a:r>
              <a:rPr lang="pt-BR" sz="2000" dirty="0"/>
              <a:t>.</a:t>
            </a:r>
          </a:p>
          <a:p>
            <a:pPr marL="0" lvl="0" indent="0" algn="just">
              <a:buNone/>
            </a:pP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31(96,9 %) </a:t>
            </a:r>
          </a:p>
          <a:p>
            <a:pPr marL="0" lvl="0" indent="0" algn="just">
              <a:buNone/>
            </a:pP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45 (84,9%) </a:t>
            </a:r>
          </a:p>
          <a:p>
            <a:pPr marL="0" lvl="0" indent="0" algn="just">
              <a:buNone/>
            </a:pP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74 (90,2%)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70313888"/>
              </p:ext>
            </p:extLst>
          </p:nvPr>
        </p:nvGraphicFramePr>
        <p:xfrm>
          <a:off x="7656394" y="3957851"/>
          <a:ext cx="4394895" cy="2771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317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2.7:</a:t>
            </a:r>
            <a:r>
              <a:rPr lang="pt-BR" sz="2000" dirty="0"/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avaliação da necessidade de atendimento odontológico em 100% dos hipertensos e diabéticos.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2.7: Proporção de hipertensos com avaliação da necessidade de atendimento odontológico</a:t>
            </a:r>
            <a:r>
              <a:rPr lang="pt-BR" sz="2000" dirty="0"/>
              <a:t>. </a:t>
            </a:r>
          </a:p>
          <a:p>
            <a:pPr lvl="0" algn="just">
              <a:lnSpc>
                <a:spcPct val="150000"/>
              </a:lnSpc>
            </a:pP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56 (82,4%)</a:t>
            </a:r>
            <a:endParaRPr lang="pt-BR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 125 (90,6 </a:t>
            </a: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pt-BR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204 (93,6%)</a:t>
            </a:r>
            <a:endParaRPr lang="pt-BR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76193561"/>
              </p:ext>
            </p:extLst>
          </p:nvPr>
        </p:nvGraphicFramePr>
        <p:xfrm>
          <a:off x="7833815" y="3684896"/>
          <a:ext cx="4264666" cy="289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516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, Metas e </a:t>
            </a:r>
            <a:r>
              <a:rPr lang="pt-BR" sz="18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br>
              <a:rPr lang="pt-BR" sz="18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2.8:</a:t>
            </a:r>
            <a:r>
              <a:rPr lang="pt-BR" sz="2000" dirty="0"/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avaliação da necessidade de atendimento odontológico em 100% dos  diabéticos.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2.8: Proporção de diabéticos com avaliação da necessidade de atendimento odontológico</a:t>
            </a:r>
            <a:r>
              <a:rPr lang="pt-BR" sz="2000" dirty="0"/>
              <a:t>.    </a:t>
            </a:r>
          </a:p>
          <a:p>
            <a:pPr lvl="0" algn="just">
              <a:lnSpc>
                <a:spcPct val="150000"/>
              </a:lnSpc>
            </a:pP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29 (85,3%)</a:t>
            </a:r>
            <a:endParaRPr lang="pt-BR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50 (90,9%)</a:t>
            </a:r>
            <a:endParaRPr lang="pt-BR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79 (94%)</a:t>
            </a:r>
            <a:endParaRPr lang="pt-BR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085604840"/>
              </p:ext>
            </p:extLst>
          </p:nvPr>
        </p:nvGraphicFramePr>
        <p:xfrm>
          <a:off x="7670042" y="3534770"/>
          <a:ext cx="4207200" cy="317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299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3 : Melhorar adesão de hipertensos e/ou Diabéticos.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3.1: Buscar 100% dos hipertensos faltosos às consultas na unidade de saúde conforme a periodicidade recomendada.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3.1: Proporção de hipertensos faltosos às consultas médicas com busca ativa.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27 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48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(100 % )</a:t>
            </a:r>
          </a:p>
          <a:p>
            <a:pPr lvl="0" algn="just">
              <a:lnSpc>
                <a:spcPct val="15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45 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(100%)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926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1800" dirty="0"/>
          </a:p>
        </p:txBody>
      </p:sp>
      <p:sp>
        <p:nvSpPr>
          <p:cNvPr id="5" name="Retângulo 4"/>
          <p:cNvSpPr/>
          <p:nvPr/>
        </p:nvSpPr>
        <p:spPr>
          <a:xfrm>
            <a:off x="883226" y="2288715"/>
            <a:ext cx="10619509" cy="454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3.2: Buscar 100% dos diabéticos faltosos às consultas na unidade de saúde conforme a periodicidade recomendada.</a:t>
            </a:r>
          </a:p>
          <a:p>
            <a:pPr algn="just">
              <a:lnSpc>
                <a:spcPct val="17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3.2: Proporção de diabéticos faltosos às consultas médicas com busca ativa. </a:t>
            </a:r>
          </a:p>
          <a:p>
            <a:pPr algn="just">
              <a:lnSpc>
                <a:spcPct val="17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lvl="0" algn="just">
              <a:lnSpc>
                <a:spcPct val="15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(100 % )</a:t>
            </a:r>
          </a:p>
          <a:p>
            <a:pPr lvl="0" algn="just">
              <a:lnSpc>
                <a:spcPct val="15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(100%)</a:t>
            </a:r>
          </a:p>
          <a:p>
            <a:pPr algn="just">
              <a:lnSpc>
                <a:spcPct val="17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5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5059" y="2058418"/>
            <a:ext cx="9905999" cy="35417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4: Melhorar os registros das informações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Metas 4.1:Manter ficha de acompanhamento de 100% dos hipertensos  cadastrados na unidade de saúde.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4.1: Proporção de hipertensos  com registro adequado na ficha de acompanhamento.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56(100%)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204(100%)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5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Meta 4.2:Manter ficha de acompanhamento de 100% dos diabéticos cadastrados na unidade de saúde.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 4.2: Proporção de hipertensos e diabéticos com registro adequado na ficha de acompanhamento. 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 34(100%)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55(100</a:t>
            </a: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Mes3: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84(100</a:t>
            </a: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263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8707" y="1990179"/>
            <a:ext cx="9905999" cy="354171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5: Mapear hipertensos e  diabéticos de risco para doença cardiovascular.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5.1: Realizar estratificação do risco cardiovascular em 100% dos hipertensos cadastrados na unidade de saúde.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5.1: Proporção de hipertensos e diabéticos com estratificação de risco cardiovascular. 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 56(100%)                              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 125(100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 204(100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22705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Meta 5.2: Realizar estratificação do risco cardiovascular em 100% dos diabéticos cadastrados na unidade de saúde.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 5.2: Proporção de diabéticos com estratificação de risco cardiovascular. 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 </a:t>
            </a: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(97,5%)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 </a:t>
            </a: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(100%)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8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(100%)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29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do município: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município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Monte Alegre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Campos,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encontra-se no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nordeste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Rio-Grandense, área: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594,74 km</a:t>
            </a:r>
            <a:r>
              <a:rPr lang="pt-B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Colonização: Etnia predominantemente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Italiana,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 os habitantes também existem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alemãs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descendentes nativos;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3.200 hab.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Economia: Fundamentalmente agrícola.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79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0469" y="2058418"/>
            <a:ext cx="9905999" cy="35417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  6.1: Garantir orientação nutricional sobre alimentação saudável a 100% dos hipertensos.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6.1: Proporção de hipertensos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nutricional sobre alimentação saudável.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56(100%)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204(100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73315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2140305"/>
            <a:ext cx="9905999" cy="35417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6.2: Garantir orientação nutricional sobre alimentação saudável a 100% dos usuários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Diabetes Mellitus 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6.2: Proporção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 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nutricional sobre alimentação saudável.  </a:t>
            </a: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8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 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98466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Campos.</a:t>
            </a:r>
            <a:r>
              <a:rPr lang="pt-BR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0469" y="2003827"/>
            <a:ext cx="9905999" cy="35417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6.3: Garantir orientação em relação à prática regular de atividade física a 100% dos pacientes hipertensos.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6.3: Proporção de hipertensos com orientação sobre prática regular de atividade física.</a:t>
            </a:r>
          </a:p>
          <a:p>
            <a:pPr marL="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56(100%)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 204(100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09164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com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hipertensão arterial sistêmica e/ou Diabetes Mellitus na UBS/ESF Monte Alegre dos Campos.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1970469"/>
            <a:ext cx="10282149" cy="39151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6.4: Garantir orientação em relação à prática regular de atividade física a 100% dos pacientes diabéticos.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Indicador 6.4: Proporção diabéticos com orientação sobre prática regular de atividade física.</a:t>
            </a:r>
          </a:p>
          <a:p>
            <a:pPr marL="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2: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>
              <a:lnSpc>
                <a:spcPct val="170000"/>
              </a:lnSpc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3: 8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68203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6.5: Garantir orientação sobre os riscos do tabagismo a 100% dos pacientes hipertensos.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6.5: Proporção de hipertensos com orientação sobre os riscos do tabagismo.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 56(100%)</a:t>
            </a:r>
            <a:endParaRPr lang="pt-BR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 125(100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 204(100</a:t>
            </a:r>
            <a:r>
              <a:rPr lang="pt-BR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5769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pc="-15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1867350"/>
            <a:ext cx="9905999" cy="35417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latin typeface="Arial" panose="020B0604020202020204" pitchFamily="34" charset="0"/>
                <a:cs typeface="Arial" pitchFamily="34" charset="0"/>
              </a:rPr>
              <a:t>Meta 6.6: Garantir orientação sobre os riscos do tabagismo a 100% dos pacientes com diabetes.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latin typeface="Arial" panose="020B0604020202020204" pitchFamily="34" charset="0"/>
                <a:cs typeface="Arial" pitchFamily="34" charset="0"/>
              </a:rPr>
              <a:t>Indicador 6.6: Proporção de diabéticos com orientação sobre os riscos do tabagismo.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Mês 2: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Mês 3: 8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Meta 6.7:. Garantir orientação sobre higiene bucal a 100% dos pacientes hipertensos.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Indicador 6.7: Garantir orientação sobre higiene bucal a 100% dos pacientes hipertensos.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56(100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Mês 2: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125 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Mês 3: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204(100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Meta 6.8: Garantir orientação sobre higiene bucal a 100% dos pacientes diabéticos.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Indicador 6.8: Proporção de diabéticos com orientação sobre higiene bucal.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Mês 1: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34(100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Mês 2: 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 Mês 3: 8</a:t>
            </a:r>
            <a:r>
              <a:rPr lang="pt-BR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4(100</a:t>
            </a:r>
            <a:r>
              <a:rPr lang="pt-BR" sz="1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3487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FF00"/>
                </a:solidFill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1790163"/>
            <a:ext cx="9905999" cy="40010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Melhoria da qualidade dos serviços oferecidos na UBS;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Fortalecimento da unidade da equipe e da equipe com gestores;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Qualificação dos profissionais da equipe;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Melhoria da organização do serviço e atualização de registros, fichas e prontuários de usuários hipertensos e/ou diabéticos;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Ampliação do acesso ao programa de farmácia popular;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Foram beneficiados usuários e comunidades com ações de orientação sobre hábitos saudáveis para melhorar a qualidade de vida;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Proposta para dar continuidade ao  projeto de intervenção atual no serviço e implementar outras ações programáticas.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9734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pessoal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Melhoria do desenvolvimento pessoal e profissional.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Aplicação de novas metodologias, recursos e ferramentas na dinâmica de trabalho da unidade.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Fortalecimento da relação profissional com a equipe.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Instrumentalização da equipe para melhorar a qualidade da atenção primária de saúde dos usuários com hipertensão e/ou diabetes, e nos demais programas prioritários do Ministério da Saúde.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8249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11742894_826313077484018_1177045714658280089_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876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948" y="262473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pt-BR" sz="4400" i="1" u="sng" dirty="0" smtClean="0">
                <a:solidFill>
                  <a:srgbClr val="FFFF00"/>
                </a:solidFill>
              </a:rPr>
              <a:t>Muito Obrigado</a:t>
            </a:r>
            <a:endParaRPr lang="pt-BR" sz="44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3/3c/RioGrandedoSul_Municip_MonteAlegredosCampos.svg/280px-RioGrandedoSul_Municip_MonteAlegredosCampo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29" y="1953039"/>
            <a:ext cx="4910280" cy="4243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ortal.cnm.org.br/sites/7100/7129/portal_montealegredoscamp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91" y="329228"/>
            <a:ext cx="6657864" cy="4993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31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do sistema de saúde: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ESFs;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UBS;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Hospital de média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complexidade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em Vacaria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laboratórios conveniados ao SUS;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existem CAPS e NASF.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99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da UBS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Bairro: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Monte Alegre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Campos, Sede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População adstrita: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3.200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habitantes;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ESF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Equipe composta por: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Clinico Geral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 1 enfermeira;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técnica de enfermagem;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Cirurgião Dentista ;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técnica de odontologia; 1 farmacêutica; 1 auxiliar de serviços gerais; 1 recepcionista;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agentes comunitários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 , 2 Psicólogas e 1 Fisioterapeuta 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7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Infraestrutura adequada, composta por sala de espera;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consultórios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(Clinico Geral , Pediatra , Ginecologista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Odontólogo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); 1 sala de vacinas; 1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sala de curativos ;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sala de esterilização; 1 sala de almoxarifado; 1 sala de reuniões; 1 copa/cozinha; 1 farmácia;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2 banheiros e a recepção 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86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Situação da ação programática antes da intervenção: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Assistência não atendia as recomendações do protocolo do MS;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Usuários apenas compareciam a unidade para renovação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receita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 solicitar exames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laboratoriais;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Existiam poucos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registros;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Insuficiente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atendimento clínico e odontológico;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Poucas atividades em grupos para promoção da saúde. </a:t>
            </a:r>
            <a:endParaRPr lang="pt-BR" sz="26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0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do </a:t>
            </a:r>
            <a:r>
              <a:rPr lang="pt-BR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ao usuário </a:t>
            </a:r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hipertensão arterial sistêmica e/ou Diabetes Mellitus na UBS/ESF Monte Alegre dos Campos.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Melhorar a Atenção aos usuários adultos com Hipertensão Arterial Sistêmica e/ou Diabetes Mellitus na UBS Monte Alegre, Monte Alegre dos Campos /RS.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15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848</TotalTime>
  <Words>2638</Words>
  <Application>Microsoft Office PowerPoint</Application>
  <PresentationFormat>Personalizar</PresentationFormat>
  <Paragraphs>235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Circuito</vt:lpstr>
      <vt:lpstr> </vt:lpstr>
      <vt:lpstr>Melhoria da Atenção ao usuário com hipertensão arterial sistêmica e/ou Diabetes Mellitus na UBS/ESF Monte Alegre dos Campos. </vt:lpstr>
      <vt:lpstr>Melhoria da Atenção ao usuário com hipertensão arterial sistêmica e/ou Diabetes Mellitus na UBS/ESF Monte Alegre dos Campos.</vt:lpstr>
      <vt:lpstr>Apresentação do PowerPoint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do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  Objetivos, Metas e Resultados 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</vt:lpstr>
      <vt:lpstr>Melhoria da Atenção ao usuário com hipertensão arterial sistêmica e/ou Diabetes Mellitus na UBS/ESF Monte Alegre dos Campos.  Objetivos, Metas e Resultados 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 </vt:lpstr>
      <vt:lpstr>Melhoria do Atenção ao usuário com hipertensão arterial sistêmica e/ou Diabetes Mellitus na UBS/ESF Monte Alegre dos Campos.  Objetivos, Metas e Resultados 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 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Melhoria da Atenção ao usuário com hipertensão arterial sistêmica e/ou Diabetes Mellitus na UBS/ESF Monte Alegre dos Campos.  Objetivos, Metas e Resultados</vt:lpstr>
      <vt:lpstr>Discussão</vt:lpstr>
      <vt:lpstr>Reflexão crítica pessoal</vt:lpstr>
      <vt:lpstr>Apresentação do PowerPoint</vt:lpstr>
      <vt:lpstr>Muito 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Ivan Donchev Martinez</dc:creator>
  <cp:lastModifiedBy>Ana</cp:lastModifiedBy>
  <cp:revision>59</cp:revision>
  <dcterms:created xsi:type="dcterms:W3CDTF">2015-09-23T01:55:17Z</dcterms:created>
  <dcterms:modified xsi:type="dcterms:W3CDTF">2015-09-30T02:23:37Z</dcterms:modified>
</cp:coreProperties>
</file>