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7" r:id="rId2"/>
    <p:sldId id="388" r:id="rId3"/>
    <p:sldId id="360" r:id="rId4"/>
    <p:sldId id="361" r:id="rId5"/>
    <p:sldId id="362" r:id="rId6"/>
    <p:sldId id="394" r:id="rId7"/>
    <p:sldId id="366" r:id="rId8"/>
    <p:sldId id="368" r:id="rId9"/>
    <p:sldId id="369" r:id="rId10"/>
    <p:sldId id="389" r:id="rId11"/>
    <p:sldId id="390" r:id="rId12"/>
    <p:sldId id="392" r:id="rId13"/>
    <p:sldId id="393" r:id="rId14"/>
    <p:sldId id="395" r:id="rId15"/>
    <p:sldId id="396" r:id="rId16"/>
    <p:sldId id="397" r:id="rId17"/>
    <p:sldId id="345" r:id="rId18"/>
    <p:sldId id="346" r:id="rId19"/>
    <p:sldId id="354" r:id="rId20"/>
    <p:sldId id="355" r:id="rId21"/>
    <p:sldId id="356" r:id="rId22"/>
  </p:sldIdLst>
  <p:sldSz cx="9144000" cy="6858000" type="screen4x3"/>
  <p:notesSz cx="6858000" cy="9144000"/>
  <p:defaultTextStyle>
    <a:defPPr>
      <a:defRPr lang="pt-BR"/>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33" autoAdjust="0"/>
    <p:restoredTop sz="94660"/>
  </p:normalViewPr>
  <p:slideViewPr>
    <p:cSldViewPr>
      <p:cViewPr>
        <p:scale>
          <a:sx n="91" d="100"/>
          <a:sy n="91" d="100"/>
        </p:scale>
        <p:origin x="-1386" y="5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95E5A9E3-4F56-4B85-B753-2820CE0920A5}" type="datetimeFigureOut">
              <a:rPr lang="pt-BR"/>
              <a:pPr>
                <a:defRPr/>
              </a:pPr>
              <a:t>14/06/2015</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pt-BR" noProof="0"/>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t-BR" noProof="0" smtClean="0"/>
              <a:t>Clique para editar os estilos do texto mestre</a:t>
            </a:r>
          </a:p>
          <a:p>
            <a:pPr lvl="1"/>
            <a:r>
              <a:rPr lang="pt-BR" noProof="0" smtClean="0"/>
              <a:t>Segundo nível</a:t>
            </a:r>
          </a:p>
          <a:p>
            <a:pPr lvl="2"/>
            <a:r>
              <a:rPr lang="pt-BR" noProof="0" smtClean="0"/>
              <a:t>Terceiro nível</a:t>
            </a:r>
          </a:p>
          <a:p>
            <a:pPr lvl="3"/>
            <a:r>
              <a:rPr lang="pt-BR" noProof="0" smtClean="0"/>
              <a:t>Quarto nível</a:t>
            </a:r>
          </a:p>
          <a:p>
            <a:pPr lvl="4"/>
            <a:r>
              <a:rPr lang="pt-BR" noProof="0" smtClean="0"/>
              <a:t>Quinto nível</a:t>
            </a:r>
            <a:endParaRPr lang="pt-BR" noProof="0"/>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241C9D20-C9AF-4CD8-A137-D2ED66CF7C6D}" type="slidenum">
              <a:rPr lang="pt-BR"/>
              <a:pPr>
                <a:defRPr/>
              </a:pPr>
              <a:t>‹nº›</a:t>
            </a:fld>
            <a:endParaRPr lang="pt-BR"/>
          </a:p>
        </p:txBody>
      </p:sp>
    </p:spTree>
    <p:extLst>
      <p:ext uri="{BB962C8B-B14F-4D97-AF65-F5344CB8AC3E}">
        <p14:creationId xmlns:p14="http://schemas.microsoft.com/office/powerpoint/2010/main" val="240103738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lvl1pPr>
              <a:defRPr/>
            </a:lvl1pPr>
          </a:lstStyle>
          <a:p>
            <a:pPr>
              <a:defRPr/>
            </a:pPr>
            <a:r>
              <a:rPr lang="pt-BR"/>
              <a:t>26/05/2015</a:t>
            </a: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D3307840-EA5B-4A3F-8FDB-C4002BA19BCA}" type="slidenum">
              <a:rPr lang="pt-BR"/>
              <a:pPr>
                <a:defRPr/>
              </a:pPr>
              <a:t>‹nº›</a:t>
            </a:fld>
            <a:endParaRPr lang="pt-BR"/>
          </a:p>
        </p:txBody>
      </p:sp>
    </p:spTree>
    <p:extLst>
      <p:ext uri="{BB962C8B-B14F-4D97-AF65-F5344CB8AC3E}">
        <p14:creationId xmlns:p14="http://schemas.microsoft.com/office/powerpoint/2010/main" val="18914951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pPr>
              <a:defRPr/>
            </a:pPr>
            <a:r>
              <a:rPr lang="pt-BR"/>
              <a:t>26/05/2015</a:t>
            </a: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36C56F19-9917-45A6-B7DB-49BBDFD98305}" type="slidenum">
              <a:rPr lang="pt-BR"/>
              <a:pPr>
                <a:defRPr/>
              </a:pPr>
              <a:t>‹nº›</a:t>
            </a:fld>
            <a:endParaRPr lang="pt-BR"/>
          </a:p>
        </p:txBody>
      </p:sp>
    </p:spTree>
    <p:extLst>
      <p:ext uri="{BB962C8B-B14F-4D97-AF65-F5344CB8AC3E}">
        <p14:creationId xmlns:p14="http://schemas.microsoft.com/office/powerpoint/2010/main" val="33780010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pPr>
              <a:defRPr/>
            </a:pPr>
            <a:r>
              <a:rPr lang="pt-BR"/>
              <a:t>26/05/2015</a:t>
            </a: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DEDE2B5D-2CF3-4F59-9993-176344495920}" type="slidenum">
              <a:rPr lang="pt-BR"/>
              <a:pPr>
                <a:defRPr/>
              </a:pPr>
              <a:t>‹nº›</a:t>
            </a:fld>
            <a:endParaRPr lang="pt-BR"/>
          </a:p>
        </p:txBody>
      </p:sp>
    </p:spTree>
    <p:extLst>
      <p:ext uri="{BB962C8B-B14F-4D97-AF65-F5344CB8AC3E}">
        <p14:creationId xmlns:p14="http://schemas.microsoft.com/office/powerpoint/2010/main" val="35886139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ítulo e tex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2"/>
          <p:cNvSpPr>
            <a:spLocks noGrp="1"/>
          </p:cNvSpPr>
          <p:nvPr>
            <p:ph type="body"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pPr>
              <a:defRPr/>
            </a:pPr>
            <a:r>
              <a:rPr lang="pt-BR"/>
              <a:t>26/05/2015</a:t>
            </a: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F9E62C2B-F15F-47D4-AA12-2B67CEDFFA96}" type="slidenum">
              <a:rPr lang="pt-BR"/>
              <a:pPr>
                <a:defRPr/>
              </a:pPr>
              <a:t>‹nº›</a:t>
            </a:fld>
            <a:endParaRPr lang="pt-BR"/>
          </a:p>
        </p:txBody>
      </p:sp>
    </p:spTree>
    <p:extLst>
      <p:ext uri="{BB962C8B-B14F-4D97-AF65-F5344CB8AC3E}">
        <p14:creationId xmlns:p14="http://schemas.microsoft.com/office/powerpoint/2010/main" val="427158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pPr>
              <a:defRPr/>
            </a:pPr>
            <a:r>
              <a:rPr lang="pt-BR"/>
              <a:t>26/05/2015</a:t>
            </a: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2FBE71ED-7D4F-4173-BFE4-1394AF2AAFCB}" type="slidenum">
              <a:rPr lang="pt-BR"/>
              <a:pPr>
                <a:defRPr/>
              </a:pPr>
              <a:t>‹nº›</a:t>
            </a:fld>
            <a:endParaRPr lang="pt-BR"/>
          </a:p>
        </p:txBody>
      </p:sp>
    </p:spTree>
    <p:extLst>
      <p:ext uri="{BB962C8B-B14F-4D97-AF65-F5344CB8AC3E}">
        <p14:creationId xmlns:p14="http://schemas.microsoft.com/office/powerpoint/2010/main" val="39663907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p:txBody>
          <a:bodyPr/>
          <a:lstStyle>
            <a:lvl1pPr>
              <a:defRPr/>
            </a:lvl1pPr>
          </a:lstStyle>
          <a:p>
            <a:pPr>
              <a:defRPr/>
            </a:pPr>
            <a:r>
              <a:rPr lang="pt-BR"/>
              <a:t>26/05/2015</a:t>
            </a: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62139CF2-BECC-41FF-9C81-921AA9CE2BA5}" type="slidenum">
              <a:rPr lang="pt-BR"/>
              <a:pPr>
                <a:defRPr/>
              </a:pPr>
              <a:t>‹nº›</a:t>
            </a:fld>
            <a:endParaRPr lang="pt-BR"/>
          </a:p>
        </p:txBody>
      </p:sp>
    </p:spTree>
    <p:extLst>
      <p:ext uri="{BB962C8B-B14F-4D97-AF65-F5344CB8AC3E}">
        <p14:creationId xmlns:p14="http://schemas.microsoft.com/office/powerpoint/2010/main" val="15389840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3"/>
          <p:cNvSpPr>
            <a:spLocks noGrp="1"/>
          </p:cNvSpPr>
          <p:nvPr>
            <p:ph type="dt" sz="half" idx="10"/>
          </p:nvPr>
        </p:nvSpPr>
        <p:spPr/>
        <p:txBody>
          <a:bodyPr/>
          <a:lstStyle>
            <a:lvl1pPr>
              <a:defRPr/>
            </a:lvl1pPr>
          </a:lstStyle>
          <a:p>
            <a:pPr>
              <a:defRPr/>
            </a:pPr>
            <a:r>
              <a:rPr lang="pt-BR"/>
              <a:t>26/05/2015</a:t>
            </a:r>
          </a:p>
        </p:txBody>
      </p:sp>
      <p:sp>
        <p:nvSpPr>
          <p:cNvPr id="6" name="Espaço Reservado para Rodapé 4"/>
          <p:cNvSpPr>
            <a:spLocks noGrp="1"/>
          </p:cNvSpPr>
          <p:nvPr>
            <p:ph type="ftr" sz="quarter" idx="11"/>
          </p:nvPr>
        </p:nvSpPr>
        <p:spPr/>
        <p:txBody>
          <a:bodyPr/>
          <a:lstStyle>
            <a:lvl1pPr>
              <a:defRPr/>
            </a:lvl1pPr>
          </a:lstStyle>
          <a:p>
            <a:pPr>
              <a:defRPr/>
            </a:pPr>
            <a:endParaRPr lang="pt-BR"/>
          </a:p>
        </p:txBody>
      </p:sp>
      <p:sp>
        <p:nvSpPr>
          <p:cNvPr id="7" name="Espaço Reservado para Número de Slide 5"/>
          <p:cNvSpPr>
            <a:spLocks noGrp="1"/>
          </p:cNvSpPr>
          <p:nvPr>
            <p:ph type="sldNum" sz="quarter" idx="12"/>
          </p:nvPr>
        </p:nvSpPr>
        <p:spPr/>
        <p:txBody>
          <a:bodyPr/>
          <a:lstStyle>
            <a:lvl1pPr>
              <a:defRPr/>
            </a:lvl1pPr>
          </a:lstStyle>
          <a:p>
            <a:pPr>
              <a:defRPr/>
            </a:pPr>
            <a:fld id="{2F01D15D-A5E3-43DA-A9C8-4D70EB78A5C3}" type="slidenum">
              <a:rPr lang="pt-BR"/>
              <a:pPr>
                <a:defRPr/>
              </a:pPr>
              <a:t>‹nº›</a:t>
            </a:fld>
            <a:endParaRPr lang="pt-BR"/>
          </a:p>
        </p:txBody>
      </p:sp>
    </p:spTree>
    <p:extLst>
      <p:ext uri="{BB962C8B-B14F-4D97-AF65-F5344CB8AC3E}">
        <p14:creationId xmlns:p14="http://schemas.microsoft.com/office/powerpoint/2010/main" val="2491589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3"/>
          <p:cNvSpPr>
            <a:spLocks noGrp="1"/>
          </p:cNvSpPr>
          <p:nvPr>
            <p:ph type="dt" sz="half" idx="10"/>
          </p:nvPr>
        </p:nvSpPr>
        <p:spPr/>
        <p:txBody>
          <a:bodyPr/>
          <a:lstStyle>
            <a:lvl1pPr>
              <a:defRPr/>
            </a:lvl1pPr>
          </a:lstStyle>
          <a:p>
            <a:pPr>
              <a:defRPr/>
            </a:pPr>
            <a:r>
              <a:rPr lang="pt-BR"/>
              <a:t>26/05/2015</a:t>
            </a:r>
          </a:p>
        </p:txBody>
      </p:sp>
      <p:sp>
        <p:nvSpPr>
          <p:cNvPr id="8" name="Espaço Reservado para Rodapé 4"/>
          <p:cNvSpPr>
            <a:spLocks noGrp="1"/>
          </p:cNvSpPr>
          <p:nvPr>
            <p:ph type="ftr" sz="quarter" idx="11"/>
          </p:nvPr>
        </p:nvSpPr>
        <p:spPr/>
        <p:txBody>
          <a:bodyPr/>
          <a:lstStyle>
            <a:lvl1pPr>
              <a:defRPr/>
            </a:lvl1pPr>
          </a:lstStyle>
          <a:p>
            <a:pPr>
              <a:defRPr/>
            </a:pPr>
            <a:endParaRPr lang="pt-BR"/>
          </a:p>
        </p:txBody>
      </p:sp>
      <p:sp>
        <p:nvSpPr>
          <p:cNvPr id="9" name="Espaço Reservado para Número de Slide 5"/>
          <p:cNvSpPr>
            <a:spLocks noGrp="1"/>
          </p:cNvSpPr>
          <p:nvPr>
            <p:ph type="sldNum" sz="quarter" idx="12"/>
          </p:nvPr>
        </p:nvSpPr>
        <p:spPr/>
        <p:txBody>
          <a:bodyPr/>
          <a:lstStyle>
            <a:lvl1pPr>
              <a:defRPr/>
            </a:lvl1pPr>
          </a:lstStyle>
          <a:p>
            <a:pPr>
              <a:defRPr/>
            </a:pPr>
            <a:fld id="{8F5C722C-1C5D-4481-80C7-97B0F2E252C4}" type="slidenum">
              <a:rPr lang="pt-BR"/>
              <a:pPr>
                <a:defRPr/>
              </a:pPr>
              <a:t>‹nº›</a:t>
            </a:fld>
            <a:endParaRPr lang="pt-BR"/>
          </a:p>
        </p:txBody>
      </p:sp>
    </p:spTree>
    <p:extLst>
      <p:ext uri="{BB962C8B-B14F-4D97-AF65-F5344CB8AC3E}">
        <p14:creationId xmlns:p14="http://schemas.microsoft.com/office/powerpoint/2010/main" val="28480477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Data 3"/>
          <p:cNvSpPr>
            <a:spLocks noGrp="1"/>
          </p:cNvSpPr>
          <p:nvPr>
            <p:ph type="dt" sz="half" idx="10"/>
          </p:nvPr>
        </p:nvSpPr>
        <p:spPr/>
        <p:txBody>
          <a:bodyPr/>
          <a:lstStyle>
            <a:lvl1pPr>
              <a:defRPr/>
            </a:lvl1pPr>
          </a:lstStyle>
          <a:p>
            <a:pPr>
              <a:defRPr/>
            </a:pPr>
            <a:r>
              <a:rPr lang="pt-BR"/>
              <a:t>26/05/2015</a:t>
            </a:r>
          </a:p>
        </p:txBody>
      </p:sp>
      <p:sp>
        <p:nvSpPr>
          <p:cNvPr id="4" name="Espaço Reservado para Rodapé 4"/>
          <p:cNvSpPr>
            <a:spLocks noGrp="1"/>
          </p:cNvSpPr>
          <p:nvPr>
            <p:ph type="ftr" sz="quarter" idx="11"/>
          </p:nvPr>
        </p:nvSpPr>
        <p:spPr/>
        <p:txBody>
          <a:bodyPr/>
          <a:lstStyle>
            <a:lvl1pPr>
              <a:defRPr/>
            </a:lvl1pPr>
          </a:lstStyle>
          <a:p>
            <a:pPr>
              <a:defRPr/>
            </a:pPr>
            <a:endParaRPr lang="pt-BR"/>
          </a:p>
        </p:txBody>
      </p:sp>
      <p:sp>
        <p:nvSpPr>
          <p:cNvPr id="5" name="Espaço Reservado para Número de Slide 5"/>
          <p:cNvSpPr>
            <a:spLocks noGrp="1"/>
          </p:cNvSpPr>
          <p:nvPr>
            <p:ph type="sldNum" sz="quarter" idx="12"/>
          </p:nvPr>
        </p:nvSpPr>
        <p:spPr/>
        <p:txBody>
          <a:bodyPr/>
          <a:lstStyle>
            <a:lvl1pPr>
              <a:defRPr/>
            </a:lvl1pPr>
          </a:lstStyle>
          <a:p>
            <a:pPr>
              <a:defRPr/>
            </a:pPr>
            <a:fld id="{384696DD-B4E2-4FEC-B361-0C656CAB805E}" type="slidenum">
              <a:rPr lang="pt-BR"/>
              <a:pPr>
                <a:defRPr/>
              </a:pPr>
              <a:t>‹nº›</a:t>
            </a:fld>
            <a:endParaRPr lang="pt-BR"/>
          </a:p>
        </p:txBody>
      </p:sp>
    </p:spTree>
    <p:extLst>
      <p:ext uri="{BB962C8B-B14F-4D97-AF65-F5344CB8AC3E}">
        <p14:creationId xmlns:p14="http://schemas.microsoft.com/office/powerpoint/2010/main" val="37174523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3"/>
          <p:cNvSpPr>
            <a:spLocks noGrp="1"/>
          </p:cNvSpPr>
          <p:nvPr>
            <p:ph type="dt" sz="half" idx="10"/>
          </p:nvPr>
        </p:nvSpPr>
        <p:spPr/>
        <p:txBody>
          <a:bodyPr/>
          <a:lstStyle>
            <a:lvl1pPr>
              <a:defRPr/>
            </a:lvl1pPr>
          </a:lstStyle>
          <a:p>
            <a:pPr>
              <a:defRPr/>
            </a:pPr>
            <a:r>
              <a:rPr lang="pt-BR"/>
              <a:t>26/05/2015</a:t>
            </a:r>
          </a:p>
        </p:txBody>
      </p:sp>
      <p:sp>
        <p:nvSpPr>
          <p:cNvPr id="3" name="Espaço Reservado para Rodapé 4"/>
          <p:cNvSpPr>
            <a:spLocks noGrp="1"/>
          </p:cNvSpPr>
          <p:nvPr>
            <p:ph type="ftr" sz="quarter" idx="11"/>
          </p:nvPr>
        </p:nvSpPr>
        <p:spPr/>
        <p:txBody>
          <a:bodyPr/>
          <a:lstStyle>
            <a:lvl1pPr>
              <a:defRPr/>
            </a:lvl1pPr>
          </a:lstStyle>
          <a:p>
            <a:pPr>
              <a:defRPr/>
            </a:pPr>
            <a:endParaRPr lang="pt-BR"/>
          </a:p>
        </p:txBody>
      </p:sp>
      <p:sp>
        <p:nvSpPr>
          <p:cNvPr id="4" name="Espaço Reservado para Número de Slide 5"/>
          <p:cNvSpPr>
            <a:spLocks noGrp="1"/>
          </p:cNvSpPr>
          <p:nvPr>
            <p:ph type="sldNum" sz="quarter" idx="12"/>
          </p:nvPr>
        </p:nvSpPr>
        <p:spPr/>
        <p:txBody>
          <a:bodyPr/>
          <a:lstStyle>
            <a:lvl1pPr>
              <a:defRPr/>
            </a:lvl1pPr>
          </a:lstStyle>
          <a:p>
            <a:pPr>
              <a:defRPr/>
            </a:pPr>
            <a:fld id="{150E58C7-31F4-49D2-AC92-5BC9C7C0BE1D}" type="slidenum">
              <a:rPr lang="pt-BR"/>
              <a:pPr>
                <a:defRPr/>
              </a:pPr>
              <a:t>‹nº›</a:t>
            </a:fld>
            <a:endParaRPr lang="pt-BR"/>
          </a:p>
        </p:txBody>
      </p:sp>
    </p:spTree>
    <p:extLst>
      <p:ext uri="{BB962C8B-B14F-4D97-AF65-F5344CB8AC3E}">
        <p14:creationId xmlns:p14="http://schemas.microsoft.com/office/powerpoint/2010/main" val="135867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3"/>
          <p:cNvSpPr>
            <a:spLocks noGrp="1"/>
          </p:cNvSpPr>
          <p:nvPr>
            <p:ph type="dt" sz="half" idx="10"/>
          </p:nvPr>
        </p:nvSpPr>
        <p:spPr/>
        <p:txBody>
          <a:bodyPr/>
          <a:lstStyle>
            <a:lvl1pPr>
              <a:defRPr/>
            </a:lvl1pPr>
          </a:lstStyle>
          <a:p>
            <a:pPr>
              <a:defRPr/>
            </a:pPr>
            <a:r>
              <a:rPr lang="pt-BR"/>
              <a:t>26/05/2015</a:t>
            </a:r>
          </a:p>
        </p:txBody>
      </p:sp>
      <p:sp>
        <p:nvSpPr>
          <p:cNvPr id="6" name="Espaço Reservado para Rodapé 4"/>
          <p:cNvSpPr>
            <a:spLocks noGrp="1"/>
          </p:cNvSpPr>
          <p:nvPr>
            <p:ph type="ftr" sz="quarter" idx="11"/>
          </p:nvPr>
        </p:nvSpPr>
        <p:spPr/>
        <p:txBody>
          <a:bodyPr/>
          <a:lstStyle>
            <a:lvl1pPr>
              <a:defRPr/>
            </a:lvl1pPr>
          </a:lstStyle>
          <a:p>
            <a:pPr>
              <a:defRPr/>
            </a:pPr>
            <a:endParaRPr lang="pt-BR"/>
          </a:p>
        </p:txBody>
      </p:sp>
      <p:sp>
        <p:nvSpPr>
          <p:cNvPr id="7" name="Espaço Reservado para Número de Slide 5"/>
          <p:cNvSpPr>
            <a:spLocks noGrp="1"/>
          </p:cNvSpPr>
          <p:nvPr>
            <p:ph type="sldNum" sz="quarter" idx="12"/>
          </p:nvPr>
        </p:nvSpPr>
        <p:spPr/>
        <p:txBody>
          <a:bodyPr/>
          <a:lstStyle>
            <a:lvl1pPr>
              <a:defRPr/>
            </a:lvl1pPr>
          </a:lstStyle>
          <a:p>
            <a:pPr>
              <a:defRPr/>
            </a:pPr>
            <a:fld id="{F3D98741-B088-4141-BA15-DB0A29B53D42}" type="slidenum">
              <a:rPr lang="pt-BR"/>
              <a:pPr>
                <a:defRPr/>
              </a:pPr>
              <a:t>‹nº›</a:t>
            </a:fld>
            <a:endParaRPr lang="pt-BR"/>
          </a:p>
        </p:txBody>
      </p:sp>
    </p:spTree>
    <p:extLst>
      <p:ext uri="{BB962C8B-B14F-4D97-AF65-F5344CB8AC3E}">
        <p14:creationId xmlns:p14="http://schemas.microsoft.com/office/powerpoint/2010/main" val="1986455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3"/>
          <p:cNvSpPr>
            <a:spLocks noGrp="1"/>
          </p:cNvSpPr>
          <p:nvPr>
            <p:ph type="dt" sz="half" idx="10"/>
          </p:nvPr>
        </p:nvSpPr>
        <p:spPr/>
        <p:txBody>
          <a:bodyPr/>
          <a:lstStyle>
            <a:lvl1pPr>
              <a:defRPr/>
            </a:lvl1pPr>
          </a:lstStyle>
          <a:p>
            <a:pPr>
              <a:defRPr/>
            </a:pPr>
            <a:r>
              <a:rPr lang="pt-BR"/>
              <a:t>26/05/2015</a:t>
            </a:r>
          </a:p>
        </p:txBody>
      </p:sp>
      <p:sp>
        <p:nvSpPr>
          <p:cNvPr id="6" name="Espaço Reservado para Rodapé 4"/>
          <p:cNvSpPr>
            <a:spLocks noGrp="1"/>
          </p:cNvSpPr>
          <p:nvPr>
            <p:ph type="ftr" sz="quarter" idx="11"/>
          </p:nvPr>
        </p:nvSpPr>
        <p:spPr/>
        <p:txBody>
          <a:bodyPr/>
          <a:lstStyle>
            <a:lvl1pPr>
              <a:defRPr/>
            </a:lvl1pPr>
          </a:lstStyle>
          <a:p>
            <a:pPr>
              <a:defRPr/>
            </a:pPr>
            <a:endParaRPr lang="pt-BR"/>
          </a:p>
        </p:txBody>
      </p:sp>
      <p:sp>
        <p:nvSpPr>
          <p:cNvPr id="7" name="Espaço Reservado para Número de Slide 5"/>
          <p:cNvSpPr>
            <a:spLocks noGrp="1"/>
          </p:cNvSpPr>
          <p:nvPr>
            <p:ph type="sldNum" sz="quarter" idx="12"/>
          </p:nvPr>
        </p:nvSpPr>
        <p:spPr/>
        <p:txBody>
          <a:bodyPr/>
          <a:lstStyle>
            <a:lvl1pPr>
              <a:defRPr/>
            </a:lvl1pPr>
          </a:lstStyle>
          <a:p>
            <a:pPr>
              <a:defRPr/>
            </a:pPr>
            <a:fld id="{92677685-457F-4097-9C95-DD9B0FD6F8EF}" type="slidenum">
              <a:rPr lang="pt-BR"/>
              <a:pPr>
                <a:defRPr/>
              </a:pPr>
              <a:t>‹nº›</a:t>
            </a:fld>
            <a:endParaRPr lang="pt-BR"/>
          </a:p>
        </p:txBody>
      </p:sp>
    </p:spTree>
    <p:extLst>
      <p:ext uri="{BB962C8B-B14F-4D97-AF65-F5344CB8AC3E}">
        <p14:creationId xmlns:p14="http://schemas.microsoft.com/office/powerpoint/2010/main" val="28624029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Espaço Reservado para Títu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t-BR" altLang="pt-BR" smtClean="0"/>
              <a:t>Clique para editar o estilo do título mestre</a:t>
            </a:r>
          </a:p>
        </p:txBody>
      </p:sp>
      <p:sp>
        <p:nvSpPr>
          <p:cNvPr id="1027" name="Espaço Reservado para Tex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t-BR" altLang="pt-BR" smtClean="0"/>
              <a:t>Clique para editar os estilos do texto mestre</a:t>
            </a:r>
          </a:p>
          <a:p>
            <a:pPr lvl="1"/>
            <a:r>
              <a:rPr lang="pt-BR" altLang="pt-BR" smtClean="0"/>
              <a:t>Segundo nível</a:t>
            </a:r>
          </a:p>
          <a:p>
            <a:pPr lvl="2"/>
            <a:r>
              <a:rPr lang="pt-BR" altLang="pt-BR" smtClean="0"/>
              <a:t>Terceiro nível</a:t>
            </a:r>
          </a:p>
          <a:p>
            <a:pPr lvl="3"/>
            <a:r>
              <a:rPr lang="pt-BR" altLang="pt-BR" smtClean="0"/>
              <a:t>Quarto nível</a:t>
            </a:r>
          </a:p>
          <a:p>
            <a:pPr lvl="4"/>
            <a:r>
              <a:rPr lang="pt-BR" altLang="pt-BR" smtClean="0"/>
              <a:t>Quinto nível</a:t>
            </a: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r>
              <a:rPr lang="pt-BR"/>
              <a:t>26/05/2015</a:t>
            </a: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91055FE5-33E7-4C7C-9609-3BCF200CD60D}" type="slidenum">
              <a:rPr lang="pt-BR"/>
              <a:pPr>
                <a:defRPr/>
              </a:pPr>
              <a:t>‹nº›</a:t>
            </a:fld>
            <a:endParaRPr 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31730" y="188640"/>
            <a:ext cx="8215312" cy="6286500"/>
          </a:xfrm>
        </p:spPr>
        <p:txBody>
          <a:bodyPr rtlCol="0">
            <a:normAutofit/>
          </a:bodyPr>
          <a:lstStyle/>
          <a:p>
            <a:pPr fontAlgn="auto">
              <a:spcAft>
                <a:spcPts val="0"/>
              </a:spcAft>
              <a:defRPr/>
            </a:pPr>
            <a:r>
              <a:rPr lang="pt-BR" sz="1100" b="1" dirty="0"/>
              <a:t>UNIVERSIDADE FEDERAL DE PELOTAS</a:t>
            </a:r>
            <a:r>
              <a:rPr lang="pt-BR" sz="1100" dirty="0"/>
              <a:t/>
            </a:r>
            <a:br>
              <a:rPr lang="pt-BR" sz="1100" dirty="0"/>
            </a:br>
            <a:r>
              <a:rPr lang="pt-BR" sz="1100" b="1" dirty="0"/>
              <a:t>UNIVERSIDADE ABERTA DO SUS</a:t>
            </a:r>
            <a:r>
              <a:rPr lang="pt-BR" sz="1100" dirty="0"/>
              <a:t/>
            </a:r>
            <a:br>
              <a:rPr lang="pt-BR" sz="1100" dirty="0"/>
            </a:br>
            <a:r>
              <a:rPr lang="pt-BR" sz="1100" b="1" dirty="0"/>
              <a:t>ESPECIALIZAÇÃO EM SAÚDE DA </a:t>
            </a:r>
            <a:r>
              <a:rPr lang="pt-BR" sz="1100" b="1" dirty="0" smtClean="0"/>
              <a:t>FAMÍLIA</a:t>
            </a:r>
            <a:br>
              <a:rPr lang="pt-BR" sz="1100" b="1" dirty="0" smtClean="0"/>
            </a:br>
            <a:r>
              <a:rPr lang="pt-BR" sz="1100" b="1" dirty="0" smtClean="0"/>
              <a:t>PROGRAMA MAIS MÉDICOS</a:t>
            </a:r>
            <a:r>
              <a:rPr lang="pt-BR" sz="1100" dirty="0"/>
              <a:t/>
            </a:r>
            <a:br>
              <a:rPr lang="pt-BR" sz="1100" dirty="0"/>
            </a:br>
            <a:r>
              <a:rPr lang="pt-BR" sz="1100" b="1" dirty="0"/>
              <a:t>MODALIDADE À DISTÂNCIA</a:t>
            </a:r>
            <a:r>
              <a:rPr lang="pt-BR" sz="1100" dirty="0"/>
              <a:t/>
            </a:r>
            <a:br>
              <a:rPr lang="pt-BR" sz="1100" dirty="0"/>
            </a:br>
            <a:r>
              <a:rPr lang="pt-BR" sz="1100" b="1" dirty="0"/>
              <a:t>TURMA </a:t>
            </a:r>
            <a:r>
              <a:rPr lang="pt-BR" sz="1100" b="1" dirty="0" smtClean="0"/>
              <a:t>5</a:t>
            </a:r>
            <a:br>
              <a:rPr lang="pt-BR" sz="1100" b="1" dirty="0" smtClean="0"/>
            </a:br>
            <a:r>
              <a:rPr lang="pt-BR" sz="1400" dirty="0" smtClean="0"/>
              <a:t>Trabalho </a:t>
            </a:r>
            <a:r>
              <a:rPr lang="pt-BR" sz="1400" dirty="0"/>
              <a:t>de Conclusão de </a:t>
            </a:r>
            <a:r>
              <a:rPr lang="pt-BR" sz="1400" dirty="0" smtClean="0"/>
              <a:t>Curso</a:t>
            </a:r>
            <a:r>
              <a:rPr lang="pt-BR" sz="3200" b="1" dirty="0"/>
              <a:t> </a:t>
            </a:r>
            <a:r>
              <a:rPr lang="pt-BR" sz="3200" dirty="0" smtClean="0"/>
              <a:t/>
            </a:r>
            <a:br>
              <a:rPr lang="pt-BR" sz="3200" dirty="0" smtClean="0"/>
            </a:br>
            <a:r>
              <a:rPr lang="pt-BR" sz="3200" b="1" dirty="0"/>
              <a:t> </a:t>
            </a:r>
            <a:r>
              <a:rPr lang="pt-BR" sz="2000" b="1" dirty="0" smtClean="0"/>
              <a:t>Melhoria </a:t>
            </a:r>
            <a:r>
              <a:rPr lang="pt-BR" sz="2000" b="1" dirty="0"/>
              <a:t>da Atenção à Saúde dos Idosos da ESF São Bernardo, Bagé / RS</a:t>
            </a:r>
            <a:r>
              <a:rPr lang="pt-BR" sz="2000" dirty="0"/>
              <a:t/>
            </a:r>
            <a:br>
              <a:rPr lang="pt-BR" sz="2000" dirty="0"/>
            </a:br>
            <a:r>
              <a:rPr lang="pt-BR" sz="2000" dirty="0" smtClean="0"/>
              <a:t/>
            </a:r>
            <a:br>
              <a:rPr lang="pt-BR" sz="2000" dirty="0" smtClean="0"/>
            </a:br>
            <a:endParaRPr lang="pt-BR" sz="1800" b="1" dirty="0" smtClean="0">
              <a:latin typeface="Arial"/>
            </a:endParaRPr>
          </a:p>
        </p:txBody>
      </p:sp>
      <p:sp>
        <p:nvSpPr>
          <p:cNvPr id="5" name="Espaço Reservado para Número de Slide 4"/>
          <p:cNvSpPr>
            <a:spLocks noGrp="1"/>
          </p:cNvSpPr>
          <p:nvPr>
            <p:ph type="sldNum" sz="quarter" idx="12"/>
          </p:nvPr>
        </p:nvSpPr>
        <p:spPr/>
        <p:txBody>
          <a:bodyPr/>
          <a:lstStyle/>
          <a:p>
            <a:pPr>
              <a:defRPr/>
            </a:pPr>
            <a:fld id="{98E1C56D-B85F-40B4-8A53-91982A078B92}" type="slidenum">
              <a:rPr lang="pt-BR"/>
              <a:pPr>
                <a:defRPr/>
              </a:pPr>
              <a:t>1</a:t>
            </a:fld>
            <a:endParaRPr lang="pt-BR"/>
          </a:p>
        </p:txBody>
      </p:sp>
      <p:pic>
        <p:nvPicPr>
          <p:cNvPr id="6" name="Imagem 5"/>
          <p:cNvPicPr/>
          <p:nvPr/>
        </p:nvPicPr>
        <p:blipFill>
          <a:blip r:embed="rId2">
            <a:extLst>
              <a:ext uri="{28A0092B-C50C-407E-A947-70E740481C1C}">
                <a14:useLocalDpi xmlns:a14="http://schemas.microsoft.com/office/drawing/2010/main" val="0"/>
              </a:ext>
            </a:extLst>
          </a:blip>
          <a:srcRect/>
          <a:stretch>
            <a:fillRect/>
          </a:stretch>
        </p:blipFill>
        <p:spPr bwMode="auto">
          <a:xfrm>
            <a:off x="6948264" y="773787"/>
            <a:ext cx="807085" cy="807085"/>
          </a:xfrm>
          <a:prstGeom prst="rect">
            <a:avLst/>
          </a:prstGeom>
          <a:solidFill>
            <a:srgbClr val="FFFFFF"/>
          </a:solidFill>
          <a:ln>
            <a:noFill/>
          </a:ln>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548680"/>
            <a:ext cx="2371725" cy="125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nvPicPr>
        <p:blipFill>
          <a:blip r:embed="rId4">
            <a:clrChange>
              <a:clrFrom>
                <a:srgbClr val="FFFFFF"/>
              </a:clrFrom>
              <a:clrTo>
                <a:srgbClr val="FFFFFF">
                  <a:alpha val="0"/>
                </a:srgbClr>
              </a:clrTo>
            </a:clrChange>
          </a:blip>
          <a:srcRect/>
          <a:stretch>
            <a:fillRect/>
          </a:stretch>
        </p:blipFill>
        <p:spPr bwMode="auto">
          <a:xfrm>
            <a:off x="4211959" y="773787"/>
            <a:ext cx="1174750" cy="792162"/>
          </a:xfrm>
          <a:prstGeom prst="rect">
            <a:avLst/>
          </a:prstGeom>
          <a:noFill/>
          <a:ln w="9525">
            <a:noFill/>
            <a:miter lim="800000"/>
            <a:headEnd/>
            <a:tailEnd/>
          </a:ln>
        </p:spPr>
      </p:pic>
      <p:pic>
        <p:nvPicPr>
          <p:cNvPr id="9" name="Picture 1"/>
          <p:cNvPicPr>
            <a:picLocks noChangeAspect="1" noChangeArrowheads="1"/>
          </p:cNvPicPr>
          <p:nvPr/>
        </p:nvPicPr>
        <p:blipFill>
          <a:blip r:embed="rId5"/>
          <a:srcRect/>
          <a:stretch>
            <a:fillRect/>
          </a:stretch>
        </p:blipFill>
        <p:spPr bwMode="auto">
          <a:xfrm>
            <a:off x="539552" y="6021288"/>
            <a:ext cx="8277225" cy="590550"/>
          </a:xfrm>
          <a:prstGeom prst="rect">
            <a:avLst/>
          </a:prstGeom>
          <a:noFill/>
          <a:ln w="9525">
            <a:noFill/>
            <a:miter lim="800000"/>
            <a:headEnd/>
            <a:tailEnd/>
          </a:ln>
          <a:effectLst/>
        </p:spPr>
      </p:pic>
      <p:sp>
        <p:nvSpPr>
          <p:cNvPr id="3" name="Retângulo 2"/>
          <p:cNvSpPr/>
          <p:nvPr/>
        </p:nvSpPr>
        <p:spPr>
          <a:xfrm>
            <a:off x="539552" y="4820959"/>
            <a:ext cx="4572000" cy="1200329"/>
          </a:xfrm>
          <a:prstGeom prst="rect">
            <a:avLst/>
          </a:prstGeom>
        </p:spPr>
        <p:txBody>
          <a:bodyPr>
            <a:spAutoFit/>
          </a:bodyPr>
          <a:lstStyle/>
          <a:p>
            <a:r>
              <a:rPr lang="pt-BR" b="1" cap="all" dirty="0"/>
              <a:t>IVAN PAULO </a:t>
            </a:r>
            <a:r>
              <a:rPr lang="pt-BR" b="1" cap="all" dirty="0" smtClean="0"/>
              <a:t>LIMA</a:t>
            </a:r>
          </a:p>
          <a:p>
            <a:r>
              <a:rPr lang="pt-BR" sz="1600" dirty="0"/>
              <a:t>Orientador: Mateus Casanova dos Santos</a:t>
            </a:r>
          </a:p>
          <a:p>
            <a:endParaRPr lang="pt-BR" dirty="0"/>
          </a:p>
          <a:p>
            <a:r>
              <a:rPr lang="pt-BR" dirty="0"/>
              <a:t>Pelotas, 2015</a:t>
            </a:r>
          </a:p>
        </p:txBody>
      </p:sp>
      <p:pic>
        <p:nvPicPr>
          <p:cNvPr id="10" name="Picture 7"/>
          <p:cNvPicPr>
            <a:picLocks noChangeAspect="1" noChangeArrowheads="1"/>
          </p:cNvPicPr>
          <p:nvPr/>
        </p:nvPicPr>
        <p:blipFill>
          <a:blip r:embed="rId6"/>
          <a:srcRect/>
          <a:stretch>
            <a:fillRect/>
          </a:stretch>
        </p:blipFill>
        <p:spPr bwMode="auto">
          <a:xfrm>
            <a:off x="5652120" y="5149660"/>
            <a:ext cx="2847975" cy="542925"/>
          </a:xfrm>
          <a:prstGeom prst="rect">
            <a:avLst/>
          </a:prstGeom>
          <a:noFill/>
          <a:ln w="9525">
            <a:noFill/>
            <a:miter lim="800000"/>
            <a:headEnd/>
            <a:tailEnd/>
          </a:ln>
          <a:effectLst/>
        </p:spPr>
      </p:pic>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44375" y="4721035"/>
            <a:ext cx="428625" cy="42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38600" y="5193923"/>
            <a:ext cx="5334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500"/>
                                        <p:tgtEl>
                                          <p:spTgt spid="8"/>
                                        </p:tgtEl>
                                      </p:cBhvr>
                                    </p:animEffect>
                                  </p:childTnLst>
                                </p:cTn>
                              </p:par>
                            </p:childTnLst>
                          </p:cTn>
                        </p:par>
                        <p:par>
                          <p:cTn id="8" fill="hold">
                            <p:stCondLst>
                              <p:cond delay="1500"/>
                            </p:stCondLst>
                            <p:childTnLst>
                              <p:par>
                                <p:cTn id="9" presetID="26" presetClass="emph" presetSubtype="0" fill="hold" nodeType="afterEffect">
                                  <p:stCondLst>
                                    <p:cond delay="0"/>
                                  </p:stCondLst>
                                  <p:childTnLst>
                                    <p:animEffect transition="out" filter="fade">
                                      <p:cBhvr>
                                        <p:cTn id="10" dur="2000" tmFilter="0, 0; .2, .5; .8, .5; 1, 0"/>
                                        <p:tgtEl>
                                          <p:spTgt spid="8"/>
                                        </p:tgtEl>
                                      </p:cBhvr>
                                    </p:animEffect>
                                    <p:animScale>
                                      <p:cBhvr>
                                        <p:cTn id="11" dur="1000" autoRev="1"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Texto 2"/>
          <p:cNvSpPr>
            <a:spLocks noGrp="1"/>
          </p:cNvSpPr>
          <p:nvPr>
            <p:ph type="body" idx="1"/>
          </p:nvPr>
        </p:nvSpPr>
        <p:spPr>
          <a:xfrm>
            <a:off x="457200" y="774700"/>
            <a:ext cx="8229600" cy="4525963"/>
          </a:xfrm>
        </p:spPr>
        <p:txBody>
          <a:bodyPr rtlCol="0">
            <a:noAutofit/>
          </a:bodyPr>
          <a:lstStyle/>
          <a:p>
            <a:pPr marL="0" indent="0" algn="just" fontAlgn="auto">
              <a:spcAft>
                <a:spcPts val="0"/>
              </a:spcAft>
              <a:buFont typeface="Arial" panose="020B0604020202020204" pitchFamily="34" charset="0"/>
              <a:buNone/>
              <a:defRPr/>
            </a:pPr>
            <a:r>
              <a:rPr lang="pt-BR" sz="1800" dirty="0"/>
              <a:t>No objetivo de </a:t>
            </a:r>
            <a:r>
              <a:rPr lang="pt-BR" sz="1800" u="sng" dirty="0"/>
              <a:t>Qualidade de Atenção</a:t>
            </a:r>
            <a:r>
              <a:rPr lang="pt-BR" sz="1800" dirty="0"/>
              <a:t>, teve-se como indicadores: Proporção de idosos com a Avaliação Multidimensional Rápida em dia, Proporção de idosos com exame clínico apropriado em dia, Proporção de idosos hipertensos e/ou diabéticos com solicitação de exames complementares periódicos em dia, Proporção de idosos com prescrição de medicamentos da Farmácia Popular priorizada, Proporção de idosos acamados ou com problemas de locomoção cadastrados, Proporção de idosos acamados ou com problemas de locomoção com visita domiciliar, Proporção de idosos rastreados para hipertensão na última consulta, Proporção de idosos rastreados para diabetes, Proporção de idosos com avaliação da necessidade de atendimento odontológico e Proporção de idosos com primeira consulta odontológica programática. </a:t>
            </a:r>
            <a:r>
              <a:rPr lang="pt-BR" sz="1800" i="1" dirty="0"/>
              <a:t>A meta destes indicadores de qualidade eram 100%. </a:t>
            </a:r>
            <a:r>
              <a:rPr lang="pt-BR" sz="1800" dirty="0"/>
              <a:t>Assim, ao término da intervenção para o Curso, </a:t>
            </a:r>
            <a:r>
              <a:rPr lang="pt-BR" sz="1800" b="1" dirty="0">
                <a:effectLst>
                  <a:outerShdw blurRad="38100" dist="38100" dir="2700000" algn="tl">
                    <a:srgbClr val="000000">
                      <a:alpha val="43137"/>
                    </a:srgbClr>
                  </a:outerShdw>
                </a:effectLst>
              </a:rPr>
              <a:t>se contemplaram 100% </a:t>
            </a:r>
            <a:r>
              <a:rPr lang="pt-BR" sz="1800" dirty="0"/>
              <a:t>das metas dos indicadores nos quatro meses de intervenção, perfazendo nestes indicadores 81 usuários em acompanhamento no mês 1, 162 usuários no segundo mês, 241 no terceiro mês e 317 no quarto mês. As atividades não foram feitas sozinha, pois tivemos apoio desde a igreja evangélica que nos ajudou com auditório para palestras, até o esforço de só contarmos com duas agentes de saúde recentemente contratadas, e que mesmo com todo serviço de cadastramento de toda população da nossa área, nos ajudou no nosso objetivo de atingir a nossa meta de 100% da população idosa. </a:t>
            </a:r>
          </a:p>
          <a:p>
            <a:pPr fontAlgn="auto">
              <a:spcAft>
                <a:spcPts val="0"/>
              </a:spcAft>
              <a:defRPr/>
            </a:pPr>
            <a:endParaRPr lang="pt-BR" sz="1800" dirty="0"/>
          </a:p>
        </p:txBody>
      </p:sp>
      <p:sp>
        <p:nvSpPr>
          <p:cNvPr id="4" name="Espaço Reservado para Número de Slide 3"/>
          <p:cNvSpPr>
            <a:spLocks noGrp="1"/>
          </p:cNvSpPr>
          <p:nvPr>
            <p:ph type="sldNum" sz="quarter" idx="12"/>
          </p:nvPr>
        </p:nvSpPr>
        <p:spPr/>
        <p:txBody>
          <a:bodyPr/>
          <a:lstStyle/>
          <a:p>
            <a:pPr>
              <a:defRPr/>
            </a:pPr>
            <a:fld id="{DFD7AA05-156A-4B43-B4A5-E4D880A3F26D}" type="slidenum">
              <a:rPr lang="pt-BR"/>
              <a:pPr>
                <a:defRPr/>
              </a:pPr>
              <a:t>10</a:t>
            </a:fld>
            <a:endParaRPr lang="pt-BR"/>
          </a:p>
        </p:txBody>
      </p:sp>
    </p:spTree>
    <p:extLst>
      <p:ext uri="{BB962C8B-B14F-4D97-AF65-F5344CB8AC3E}">
        <p14:creationId xmlns:p14="http://schemas.microsoft.com/office/powerpoint/2010/main" val="9991898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Texto 2"/>
          <p:cNvSpPr>
            <a:spLocks noGrp="1"/>
          </p:cNvSpPr>
          <p:nvPr>
            <p:ph type="body" idx="1"/>
          </p:nvPr>
        </p:nvSpPr>
        <p:spPr>
          <a:xfrm>
            <a:off x="395536" y="332656"/>
            <a:ext cx="8229600" cy="5792788"/>
          </a:xfrm>
        </p:spPr>
        <p:txBody>
          <a:bodyPr rtlCol="0">
            <a:normAutofit/>
          </a:bodyPr>
          <a:lstStyle/>
          <a:p>
            <a:pPr marL="0" indent="0" fontAlgn="auto">
              <a:spcAft>
                <a:spcPts val="0"/>
              </a:spcAft>
              <a:buFont typeface="Arial" panose="020B0604020202020204" pitchFamily="34" charset="0"/>
              <a:buNone/>
              <a:defRPr/>
            </a:pPr>
            <a:r>
              <a:rPr lang="pt-BR" sz="1800" dirty="0" smtClean="0"/>
              <a:t>No </a:t>
            </a:r>
            <a:r>
              <a:rPr lang="pt-BR" sz="1800" dirty="0"/>
              <a:t>objetivo sobre a </a:t>
            </a:r>
            <a:r>
              <a:rPr lang="pt-BR" sz="1800" u="sng" dirty="0"/>
              <a:t>Adesão</a:t>
            </a:r>
            <a:r>
              <a:rPr lang="pt-BR" sz="1800" dirty="0"/>
              <a:t>, o indicador Proporção de idosos que receberam a busca ativa não apresentou nenhuma busca ativa desenvolvida nos quatro meses de intervenção, já que não houve pessoas faltosas às </a:t>
            </a:r>
            <a:r>
              <a:rPr lang="pt-BR" sz="1800" dirty="0" smtClean="0"/>
              <a:t>consultas.</a:t>
            </a:r>
            <a:endParaRPr lang="pt-BR" sz="1800" dirty="0"/>
          </a:p>
          <a:p>
            <a:pPr fontAlgn="auto">
              <a:spcAft>
                <a:spcPts val="0"/>
              </a:spcAft>
              <a:defRPr/>
            </a:pPr>
            <a:endParaRPr lang="pt-BR" dirty="0"/>
          </a:p>
        </p:txBody>
      </p:sp>
      <p:sp>
        <p:nvSpPr>
          <p:cNvPr id="4" name="Espaço Reservado para Número de Slide 3"/>
          <p:cNvSpPr>
            <a:spLocks noGrp="1"/>
          </p:cNvSpPr>
          <p:nvPr>
            <p:ph type="sldNum" sz="quarter" idx="12"/>
          </p:nvPr>
        </p:nvSpPr>
        <p:spPr/>
        <p:txBody>
          <a:bodyPr/>
          <a:lstStyle/>
          <a:p>
            <a:pPr>
              <a:defRPr/>
            </a:pPr>
            <a:fld id="{96DCBF85-FDC6-4648-8932-623EC8B5C61F}" type="slidenum">
              <a:rPr lang="pt-BR"/>
              <a:pPr>
                <a:defRPr/>
              </a:pPr>
              <a:t>11</a:t>
            </a:fld>
            <a:endParaRPr lang="pt-BR"/>
          </a:p>
        </p:txBody>
      </p:sp>
      <p:sp>
        <p:nvSpPr>
          <p:cNvPr id="62468" name="Rectangle 2"/>
          <p:cNvSpPr>
            <a:spLocks noChangeArrowheads="1"/>
          </p:cNvSpPr>
          <p:nvPr/>
        </p:nvSpPr>
        <p:spPr bwMode="auto">
          <a:xfrm>
            <a:off x="611188" y="1268413"/>
            <a:ext cx="15298737" cy="66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pt-BR" altLang="pt-BR"/>
          </a:p>
        </p:txBody>
      </p:sp>
      <p:sp>
        <p:nvSpPr>
          <p:cNvPr id="62470" name="Rectangle 3"/>
          <p:cNvSpPr>
            <a:spLocks noChangeArrowheads="1"/>
          </p:cNvSpPr>
          <p:nvPr/>
        </p:nvSpPr>
        <p:spPr bwMode="auto">
          <a:xfrm>
            <a:off x="611188" y="4164013"/>
            <a:ext cx="15298737" cy="46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pt-BR" altLang="pt-B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9725" y="1844824"/>
            <a:ext cx="4618459" cy="3074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aixaDeTexto 1"/>
          <p:cNvSpPr txBox="1"/>
          <p:nvPr/>
        </p:nvSpPr>
        <p:spPr>
          <a:xfrm>
            <a:off x="6804248" y="2492896"/>
            <a:ext cx="1456308" cy="369332"/>
          </a:xfrm>
          <a:prstGeom prst="rect">
            <a:avLst/>
          </a:prstGeom>
          <a:noFill/>
        </p:spPr>
        <p:txBody>
          <a:bodyPr wrap="square" rtlCol="0">
            <a:spAutoFit/>
          </a:bodyPr>
          <a:lstStyle/>
          <a:p>
            <a:r>
              <a:rPr lang="pt-BR" dirty="0" smtClean="0"/>
              <a:t>Muito bom!</a:t>
            </a:r>
            <a:endParaRPr lang="pt-BR"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7904" y="4918847"/>
            <a:ext cx="2647950" cy="18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76442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pPr>
              <a:defRPr/>
            </a:pPr>
            <a:fld id="{9A323E63-B7E0-4A66-B73C-A7A65F725E39}" type="slidenum">
              <a:rPr lang="pt-BR"/>
              <a:pPr>
                <a:defRPr/>
              </a:pPr>
              <a:t>12</a:t>
            </a:fld>
            <a:endParaRPr lang="pt-BR"/>
          </a:p>
        </p:txBody>
      </p:sp>
      <p:sp>
        <p:nvSpPr>
          <p:cNvPr id="6451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pt-BR" altLang="pt-B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066" y="3861048"/>
            <a:ext cx="8248650" cy="235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162" y="1412776"/>
            <a:ext cx="8067675" cy="200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tângulo 1"/>
          <p:cNvSpPr/>
          <p:nvPr/>
        </p:nvSpPr>
        <p:spPr>
          <a:xfrm>
            <a:off x="538162" y="764704"/>
            <a:ext cx="2756845" cy="369332"/>
          </a:xfrm>
          <a:prstGeom prst="rect">
            <a:avLst/>
          </a:prstGeom>
        </p:spPr>
        <p:txBody>
          <a:bodyPr wrap="none">
            <a:spAutoFit/>
          </a:bodyPr>
          <a:lstStyle/>
          <a:p>
            <a:r>
              <a:rPr lang="pt-BR" dirty="0"/>
              <a:t>No objetivo sobre </a:t>
            </a:r>
            <a:r>
              <a:rPr lang="pt-BR" u="sng" dirty="0"/>
              <a:t>Registros</a:t>
            </a:r>
            <a:endParaRPr lang="pt-BR" dirty="0"/>
          </a:p>
        </p:txBody>
      </p:sp>
    </p:spTree>
    <p:extLst>
      <p:ext uri="{BB962C8B-B14F-4D97-AF65-F5344CB8AC3E}">
        <p14:creationId xmlns:p14="http://schemas.microsoft.com/office/powerpoint/2010/main" val="8022311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Texto 2"/>
          <p:cNvSpPr>
            <a:spLocks noGrp="1"/>
          </p:cNvSpPr>
          <p:nvPr>
            <p:ph type="body" idx="1"/>
          </p:nvPr>
        </p:nvSpPr>
        <p:spPr>
          <a:xfrm>
            <a:off x="457200" y="692150"/>
            <a:ext cx="8229600" cy="5434013"/>
          </a:xfrm>
        </p:spPr>
        <p:txBody>
          <a:bodyPr rtlCol="0">
            <a:normAutofit fontScale="62500" lnSpcReduction="20000"/>
          </a:bodyPr>
          <a:lstStyle/>
          <a:p>
            <a:pPr marL="0" indent="0" algn="just" fontAlgn="auto">
              <a:spcAft>
                <a:spcPts val="0"/>
              </a:spcAft>
              <a:buFont typeface="Arial" panose="020B0604020202020204" pitchFamily="34" charset="0"/>
              <a:buNone/>
              <a:defRPr/>
            </a:pPr>
            <a:r>
              <a:rPr lang="pt-BR" dirty="0"/>
              <a:t>Referente ao objetivo </a:t>
            </a:r>
            <a:r>
              <a:rPr lang="pt-BR" u="sng" dirty="0"/>
              <a:t>Avaliação de Risco</a:t>
            </a:r>
            <a:r>
              <a:rPr lang="pt-BR" dirty="0"/>
              <a:t>, </a:t>
            </a:r>
            <a:r>
              <a:rPr lang="pt-BR" i="1" dirty="0"/>
              <a:t>com metas em 100% </a:t>
            </a:r>
            <a:r>
              <a:rPr lang="pt-BR" dirty="0"/>
              <a:t>nos indicadores Proporção de idosos com avaliação de risco para morbimortalidade em dia, Proporção de idosos com avaliação para fragilização na velhice em dia e Proporção de idosos com avaliação de rede social em dia, </a:t>
            </a:r>
            <a:r>
              <a:rPr lang="pt-BR" dirty="0">
                <a:effectLst>
                  <a:outerShdw blurRad="38100" dist="38100" dir="2700000" algn="tl">
                    <a:srgbClr val="000000">
                      <a:alpha val="43137"/>
                    </a:srgbClr>
                  </a:outerShdw>
                </a:effectLst>
              </a:rPr>
              <a:t>obtemos nos quatro meses de intervenção as proporções de 100% nos três indicadores</a:t>
            </a:r>
            <a:r>
              <a:rPr lang="pt-BR" dirty="0"/>
              <a:t>, tendo 81 usuários no mês 1, 162 usuários no mês 2, 241 no mês 3 e 317 no mês 4. </a:t>
            </a:r>
            <a:endParaRPr lang="pt-BR" dirty="0" smtClean="0"/>
          </a:p>
          <a:p>
            <a:pPr marL="0" indent="0" algn="just" fontAlgn="auto">
              <a:spcAft>
                <a:spcPts val="0"/>
              </a:spcAft>
              <a:buFont typeface="Arial" panose="020B0604020202020204" pitchFamily="34" charset="0"/>
              <a:buNone/>
              <a:defRPr/>
            </a:pPr>
            <a:r>
              <a:rPr lang="pt-BR" sz="2200" dirty="0" smtClean="0"/>
              <a:t>Observou-se </a:t>
            </a:r>
            <a:r>
              <a:rPr lang="pt-BR" sz="2200" dirty="0"/>
              <a:t>que por nosso município ter uma secretaria específica para idoso isto nos ajudou através do centro do idoso a melhorar esses indicadores que foram pleiteados no projeto de intervenção</a:t>
            </a:r>
            <a:r>
              <a:rPr lang="pt-BR" sz="2200" dirty="0" smtClean="0"/>
              <a:t>.</a:t>
            </a:r>
          </a:p>
          <a:p>
            <a:pPr marL="0" indent="0" algn="just" fontAlgn="auto">
              <a:spcAft>
                <a:spcPts val="0"/>
              </a:spcAft>
              <a:buFont typeface="Arial" panose="020B0604020202020204" pitchFamily="34" charset="0"/>
              <a:buNone/>
              <a:defRPr/>
            </a:pPr>
            <a:endParaRPr lang="pt-BR" dirty="0"/>
          </a:p>
          <a:p>
            <a:pPr marL="0" indent="0" algn="just" fontAlgn="auto">
              <a:spcAft>
                <a:spcPts val="0"/>
              </a:spcAft>
              <a:buFont typeface="Arial" panose="020B0604020202020204" pitchFamily="34" charset="0"/>
              <a:buNone/>
              <a:defRPr/>
            </a:pPr>
            <a:r>
              <a:rPr lang="pt-BR" dirty="0"/>
              <a:t>No objetivo de </a:t>
            </a:r>
            <a:r>
              <a:rPr lang="pt-BR" u="sng" dirty="0"/>
              <a:t>Promoção de Saúde</a:t>
            </a:r>
            <a:r>
              <a:rPr lang="pt-BR" dirty="0"/>
              <a:t>, </a:t>
            </a:r>
            <a:r>
              <a:rPr lang="pt-BR" i="1" dirty="0"/>
              <a:t>há metas de 100% </a:t>
            </a:r>
            <a:r>
              <a:rPr lang="pt-BR" dirty="0"/>
              <a:t>para três indicadores. São eles: Proporção de idosos que receberam orientação nutricional para hábitos alimentares saudáveis, Proporção de idosos que receberam orientação sobre prática regular de atividade física e Proporção de idosos que receberam orientação sobre higiene bucal. Nestes três indicadores de qualidade, durante os quatro meses de intervenção, </a:t>
            </a:r>
            <a:r>
              <a:rPr lang="pt-BR" dirty="0">
                <a:effectLst>
                  <a:outerShdw blurRad="38100" dist="38100" dir="2700000" algn="tl">
                    <a:srgbClr val="000000">
                      <a:alpha val="43137"/>
                    </a:srgbClr>
                  </a:outerShdw>
                </a:effectLst>
              </a:rPr>
              <a:t>também obtemos as proporções de 100%, </a:t>
            </a:r>
            <a:r>
              <a:rPr lang="pt-BR" dirty="0"/>
              <a:t>conseguindo 81 usuários no mês 1, 162 usuários no mês 2, 241 no mês 3 e 317 no mês 4. </a:t>
            </a:r>
          </a:p>
          <a:p>
            <a:pPr marL="0" indent="0" algn="just" fontAlgn="auto">
              <a:spcAft>
                <a:spcPts val="0"/>
              </a:spcAft>
              <a:buFont typeface="Arial" panose="020B0604020202020204" pitchFamily="34" charset="0"/>
              <a:buNone/>
              <a:defRPr/>
            </a:pPr>
            <a:r>
              <a:rPr lang="pt-BR" sz="2200" dirty="0" smtClean="0"/>
              <a:t>Nestes </a:t>
            </a:r>
            <a:r>
              <a:rPr lang="pt-BR" sz="2200" dirty="0"/>
              <a:t>indicadores se percebeu que a ajuda da secretaria municipal do idoso foi fundamental com encaminhamento prioritário para avaliação nutricional, tanto para atividades de práticas regulares de atividades físicas no centro do idoso, como </a:t>
            </a:r>
            <a:r>
              <a:rPr lang="pt-BR" sz="2200" i="1" dirty="0"/>
              <a:t>yoga</a:t>
            </a:r>
            <a:r>
              <a:rPr lang="pt-BR" sz="2200" dirty="0"/>
              <a:t>, </a:t>
            </a:r>
            <a:r>
              <a:rPr lang="pt-BR" sz="2200" i="1" dirty="0" err="1"/>
              <a:t>taichi</a:t>
            </a:r>
            <a:r>
              <a:rPr lang="pt-BR" sz="2200" dirty="0"/>
              <a:t>, entre outras atividades culturais e atividades físicas. Neste processo, inclusive como geriatra de formação, fui convidado a proferir algumas palestras.</a:t>
            </a:r>
          </a:p>
          <a:p>
            <a:pPr fontAlgn="auto">
              <a:spcAft>
                <a:spcPts val="0"/>
              </a:spcAft>
              <a:defRPr/>
            </a:pPr>
            <a:endParaRPr lang="pt-BR" dirty="0"/>
          </a:p>
        </p:txBody>
      </p:sp>
      <p:sp>
        <p:nvSpPr>
          <p:cNvPr id="4" name="Espaço Reservado para Número de Slide 3"/>
          <p:cNvSpPr>
            <a:spLocks noGrp="1"/>
          </p:cNvSpPr>
          <p:nvPr>
            <p:ph type="sldNum" sz="quarter" idx="12"/>
          </p:nvPr>
        </p:nvSpPr>
        <p:spPr/>
        <p:txBody>
          <a:bodyPr/>
          <a:lstStyle/>
          <a:p>
            <a:pPr>
              <a:defRPr/>
            </a:pPr>
            <a:fld id="{C74BAF36-53B6-4721-9073-041125700D6E}" type="slidenum">
              <a:rPr lang="pt-BR"/>
              <a:pPr>
                <a:defRPr/>
              </a:pPr>
              <a:t>13</a:t>
            </a:fld>
            <a:endParaRPr lang="pt-BR"/>
          </a:p>
        </p:txBody>
      </p:sp>
    </p:spTree>
    <p:extLst>
      <p:ext uri="{BB962C8B-B14F-4D97-AF65-F5344CB8AC3E}">
        <p14:creationId xmlns:p14="http://schemas.microsoft.com/office/powerpoint/2010/main" val="39910293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Texto 2"/>
          <p:cNvSpPr>
            <a:spLocks noGrp="1"/>
          </p:cNvSpPr>
          <p:nvPr>
            <p:ph type="body" idx="1"/>
          </p:nvPr>
        </p:nvSpPr>
        <p:spPr>
          <a:xfrm>
            <a:off x="457200" y="333375"/>
            <a:ext cx="8229600" cy="6022975"/>
          </a:xfrm>
        </p:spPr>
        <p:txBody>
          <a:bodyPr rtlCol="0">
            <a:normAutofit fontScale="77500" lnSpcReduction="20000"/>
          </a:bodyPr>
          <a:lstStyle/>
          <a:p>
            <a:pPr marL="0" indent="0" fontAlgn="auto">
              <a:spcAft>
                <a:spcPts val="0"/>
              </a:spcAft>
              <a:buFont typeface="Arial" panose="020B0604020202020204" pitchFamily="34" charset="0"/>
              <a:buNone/>
              <a:defRPr/>
            </a:pPr>
            <a:r>
              <a:rPr lang="pt-BR" sz="4500" b="1" u="sng" dirty="0" smtClean="0">
                <a:effectLst>
                  <a:outerShdw blurRad="38100" dist="38100" dir="2700000" algn="tl">
                    <a:srgbClr val="000000">
                      <a:alpha val="43137"/>
                    </a:srgbClr>
                  </a:outerShdw>
                </a:effectLst>
              </a:rPr>
              <a:t>Discussão</a:t>
            </a:r>
            <a:r>
              <a:rPr lang="pt-BR" sz="4500" u="sng" dirty="0">
                <a:effectLst>
                  <a:outerShdw blurRad="38100" dist="38100" dir="2700000" algn="tl">
                    <a:srgbClr val="000000">
                      <a:alpha val="43137"/>
                    </a:srgbClr>
                  </a:outerShdw>
                </a:effectLst>
              </a:rPr>
              <a:t> </a:t>
            </a:r>
          </a:p>
          <a:p>
            <a:pPr marL="0" indent="0" fontAlgn="auto">
              <a:spcAft>
                <a:spcPts val="0"/>
              </a:spcAft>
              <a:buFont typeface="Arial" panose="020B0604020202020204" pitchFamily="34" charset="0"/>
              <a:buNone/>
              <a:defRPr/>
            </a:pPr>
            <a:r>
              <a:rPr lang="pt-BR" sz="4500" dirty="0"/>
              <a:t> </a:t>
            </a:r>
          </a:p>
          <a:p>
            <a:pPr marL="0" indent="0" algn="just" fontAlgn="auto">
              <a:spcAft>
                <a:spcPts val="0"/>
              </a:spcAft>
              <a:buFont typeface="Arial" panose="020B0604020202020204" pitchFamily="34" charset="0"/>
              <a:buNone/>
              <a:defRPr/>
            </a:pPr>
            <a:r>
              <a:rPr lang="pt-BR" sz="4500" dirty="0"/>
              <a:t>A nossa intervenção modificou a rotina do nossa UBS São Bernardo, desde a acolhida do idoso com fichas específicas para eles, agilizando a organização da separação das fichas. Também, adotamos as fichas espelhos que ficam separadas do restante da população, demonstrando ficar muito mais rápido o atendimento. Quanto à obtenção dos exames complementares, conseguimos com o gestor sua liberação com prioridade</a:t>
            </a:r>
            <a:r>
              <a:rPr lang="pt-BR" sz="4500" dirty="0" smtClean="0"/>
              <a:t>.</a:t>
            </a:r>
            <a:endParaRPr lang="pt-BR" sz="4500" dirty="0"/>
          </a:p>
        </p:txBody>
      </p:sp>
      <p:sp>
        <p:nvSpPr>
          <p:cNvPr id="4" name="Espaço Reservado para Número de Slide 3"/>
          <p:cNvSpPr>
            <a:spLocks noGrp="1"/>
          </p:cNvSpPr>
          <p:nvPr>
            <p:ph type="sldNum" sz="quarter" idx="12"/>
          </p:nvPr>
        </p:nvSpPr>
        <p:spPr/>
        <p:txBody>
          <a:bodyPr/>
          <a:lstStyle/>
          <a:p>
            <a:pPr>
              <a:defRPr/>
            </a:pPr>
            <a:fld id="{C07E3091-358C-432F-917A-ECDED5801B1A}" type="slidenum">
              <a:rPr lang="pt-BR"/>
              <a:pPr>
                <a:defRPr/>
              </a:pPr>
              <a:t>14</a:t>
            </a:fld>
            <a:endParaRPr lang="pt-BR"/>
          </a:p>
        </p:txBody>
      </p:sp>
      <p:pic>
        <p:nvPicPr>
          <p:cNvPr id="5" name="Imagem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92280" y="169321"/>
            <a:ext cx="1584176" cy="1248483"/>
          </a:xfrm>
          <a:prstGeom prst="rect">
            <a:avLst/>
          </a:prstGeom>
          <a:noFill/>
          <a:ln>
            <a:noFill/>
          </a:ln>
        </p:spPr>
      </p:pic>
    </p:spTree>
    <p:extLst>
      <p:ext uri="{BB962C8B-B14F-4D97-AF65-F5344CB8AC3E}">
        <p14:creationId xmlns:p14="http://schemas.microsoft.com/office/powerpoint/2010/main" val="34417273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Texto 2"/>
          <p:cNvSpPr>
            <a:spLocks noGrp="1"/>
          </p:cNvSpPr>
          <p:nvPr>
            <p:ph type="body" idx="1"/>
          </p:nvPr>
        </p:nvSpPr>
        <p:spPr/>
        <p:txBody>
          <a:bodyPr/>
          <a:lstStyle/>
          <a:p>
            <a:pPr marL="0" indent="0" algn="just" fontAlgn="auto">
              <a:spcAft>
                <a:spcPts val="0"/>
              </a:spcAft>
              <a:buNone/>
              <a:defRPr/>
            </a:pPr>
            <a:r>
              <a:rPr lang="pt-BR" dirty="0"/>
              <a:t>A comunidade aceitou muito bem o processo, desde a busca aos idosos até o atendimento final. As palestras cultivaram na comunidade um interesse maior em saber que o idoso está inserido na comunidade e que eles podem ter uma vida social e digna. Assim, fizemos palestras nesse sentido, orientando e incentivando o idoso desde a prática física até sobre o aspecto social.</a:t>
            </a:r>
          </a:p>
          <a:p>
            <a:endParaRPr lang="pt-BR" dirty="0"/>
          </a:p>
        </p:txBody>
      </p:sp>
      <p:sp>
        <p:nvSpPr>
          <p:cNvPr id="4" name="Espaço Reservado para Número de Slide 3"/>
          <p:cNvSpPr>
            <a:spLocks noGrp="1"/>
          </p:cNvSpPr>
          <p:nvPr>
            <p:ph type="sldNum" sz="quarter" idx="12"/>
          </p:nvPr>
        </p:nvSpPr>
        <p:spPr/>
        <p:txBody>
          <a:bodyPr/>
          <a:lstStyle/>
          <a:p>
            <a:pPr>
              <a:defRPr/>
            </a:pPr>
            <a:fld id="{F9E62C2B-F15F-47D4-AA12-2B67CEDFFA96}" type="slidenum">
              <a:rPr lang="pt-BR" smtClean="0"/>
              <a:pPr>
                <a:defRPr/>
              </a:pPr>
              <a:t>15</a:t>
            </a:fld>
            <a:endParaRPr lang="pt-BR"/>
          </a:p>
        </p:txBody>
      </p:sp>
      <p:pic>
        <p:nvPicPr>
          <p:cNvPr id="5" name="Imagem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2200" y="188640"/>
            <a:ext cx="2353628" cy="1520349"/>
          </a:xfrm>
          <a:prstGeom prst="rect">
            <a:avLst/>
          </a:prstGeom>
          <a:noFill/>
          <a:ln>
            <a:noFill/>
          </a:ln>
        </p:spPr>
      </p:pic>
    </p:spTree>
    <p:extLst>
      <p:ext uri="{BB962C8B-B14F-4D97-AF65-F5344CB8AC3E}">
        <p14:creationId xmlns:p14="http://schemas.microsoft.com/office/powerpoint/2010/main" val="149430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Texto 2"/>
          <p:cNvSpPr>
            <a:spLocks noGrp="1"/>
          </p:cNvSpPr>
          <p:nvPr>
            <p:ph type="body" idx="1"/>
          </p:nvPr>
        </p:nvSpPr>
        <p:spPr/>
        <p:txBody>
          <a:bodyPr/>
          <a:lstStyle/>
          <a:p>
            <a:pPr marL="0" indent="0" algn="just" fontAlgn="auto">
              <a:spcAft>
                <a:spcPts val="0"/>
              </a:spcAft>
              <a:buNone/>
              <a:defRPr/>
            </a:pPr>
            <a:r>
              <a:rPr lang="pt-BR" sz="2000" dirty="0"/>
              <a:t>Neste sentido, claro que não poderia deixar de citar que nosso município possui uma secretaria específica para o idoso, que nos ajudou na concretização dos nossos objetivos, colocando à disposição o centro do idoso que é referência estadual em atendimento ao idoso. Assim, tivemos oportunidade de proferir palestras para nossa comunidade, aproximando nossa UBS da nossa comunidade de forma significativa.</a:t>
            </a:r>
          </a:p>
          <a:p>
            <a:pPr marL="0" indent="0" algn="just" fontAlgn="auto">
              <a:spcAft>
                <a:spcPts val="0"/>
              </a:spcAft>
              <a:buNone/>
              <a:defRPr/>
            </a:pPr>
            <a:r>
              <a:rPr lang="pt-BR" sz="2000" dirty="0"/>
              <a:t>Acreditamos que se fosse realizar de novo a intervenção, faríamos  tudo de novo porque foi muito gratificante conseguirmos fazer e superar nossas metas. Percebemos que ficamos um pouco limitados pelo pequeno número de ACS, mas eles se desdobraram em atingir nossos objetivos propostos.</a:t>
            </a:r>
          </a:p>
          <a:p>
            <a:pPr marL="0" indent="0" algn="just" fontAlgn="auto">
              <a:spcAft>
                <a:spcPts val="0"/>
              </a:spcAft>
              <a:buNone/>
              <a:defRPr/>
            </a:pPr>
            <a:r>
              <a:rPr lang="pt-BR" sz="2000" dirty="0"/>
              <a:t>Com a ajuda do gestor pretendemos melhorar a atenção da saúde na nossa UBS e disseminando essa ideia as outras UBS para melhorar a atenção à saúde do idoso em todas as UBS de nosso município.</a:t>
            </a:r>
          </a:p>
          <a:p>
            <a:endParaRPr lang="pt-BR" dirty="0"/>
          </a:p>
        </p:txBody>
      </p:sp>
      <p:sp>
        <p:nvSpPr>
          <p:cNvPr id="4" name="Espaço Reservado para Número de Slide 3"/>
          <p:cNvSpPr>
            <a:spLocks noGrp="1"/>
          </p:cNvSpPr>
          <p:nvPr>
            <p:ph type="sldNum" sz="quarter" idx="12"/>
          </p:nvPr>
        </p:nvSpPr>
        <p:spPr/>
        <p:txBody>
          <a:bodyPr/>
          <a:lstStyle/>
          <a:p>
            <a:pPr>
              <a:defRPr/>
            </a:pPr>
            <a:fld id="{F9E62C2B-F15F-47D4-AA12-2B67CEDFFA96}" type="slidenum">
              <a:rPr lang="pt-BR" smtClean="0"/>
              <a:pPr>
                <a:defRPr/>
              </a:pPr>
              <a:t>16</a:t>
            </a:fld>
            <a:endParaRPr lang="pt-BR"/>
          </a:p>
        </p:txBody>
      </p:sp>
      <p:pic>
        <p:nvPicPr>
          <p:cNvPr id="5" name="Imagem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8503" y="116632"/>
            <a:ext cx="2353628" cy="1520349"/>
          </a:xfrm>
          <a:prstGeom prst="rect">
            <a:avLst/>
          </a:prstGeom>
          <a:noFill/>
          <a:ln>
            <a:noFill/>
          </a:ln>
        </p:spPr>
      </p:pic>
    </p:spTree>
    <p:extLst>
      <p:ext uri="{BB962C8B-B14F-4D97-AF65-F5344CB8AC3E}">
        <p14:creationId xmlns:p14="http://schemas.microsoft.com/office/powerpoint/2010/main" val="12548644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Texto 2"/>
          <p:cNvSpPr>
            <a:spLocks noGrp="1"/>
          </p:cNvSpPr>
          <p:nvPr>
            <p:ph type="body" idx="1"/>
          </p:nvPr>
        </p:nvSpPr>
        <p:spPr>
          <a:xfrm>
            <a:off x="457200" y="981075"/>
            <a:ext cx="8229600" cy="5145088"/>
          </a:xfrm>
        </p:spPr>
        <p:txBody>
          <a:bodyPr rtlCol="0">
            <a:normAutofit fontScale="55000" lnSpcReduction="20000"/>
          </a:bodyPr>
          <a:lstStyle/>
          <a:p>
            <a:pPr marL="0" indent="0" fontAlgn="auto">
              <a:spcAft>
                <a:spcPts val="0"/>
              </a:spcAft>
              <a:buFont typeface="Arial" panose="020B0604020202020204" pitchFamily="34" charset="0"/>
              <a:buNone/>
              <a:defRPr/>
            </a:pPr>
            <a:r>
              <a:rPr lang="pt-BR" b="1" cap="all" dirty="0" smtClean="0"/>
              <a:t>Reflexão </a:t>
            </a:r>
            <a:r>
              <a:rPr lang="pt-BR" b="1" cap="all" dirty="0"/>
              <a:t>crítica sobre seu processo pessoal de aprendizagem </a:t>
            </a:r>
            <a:endParaRPr lang="pt-BR" dirty="0"/>
          </a:p>
          <a:p>
            <a:pPr marL="0" indent="0" fontAlgn="auto">
              <a:spcAft>
                <a:spcPts val="0"/>
              </a:spcAft>
              <a:buFont typeface="Arial" panose="020B0604020202020204" pitchFamily="34" charset="0"/>
              <a:buNone/>
              <a:defRPr/>
            </a:pPr>
            <a:r>
              <a:rPr lang="pt-BR" dirty="0"/>
              <a:t> </a:t>
            </a:r>
          </a:p>
          <a:p>
            <a:pPr marL="0" indent="0" fontAlgn="auto">
              <a:spcAft>
                <a:spcPts val="0"/>
              </a:spcAft>
              <a:buFont typeface="Arial" panose="020B0604020202020204" pitchFamily="34" charset="0"/>
              <a:buNone/>
              <a:defRPr/>
            </a:pPr>
            <a:r>
              <a:rPr lang="pt-BR" dirty="0"/>
              <a:t> </a:t>
            </a:r>
          </a:p>
          <a:p>
            <a:pPr marL="0" indent="0" algn="just" fontAlgn="auto">
              <a:spcAft>
                <a:spcPts val="0"/>
              </a:spcAft>
              <a:buFont typeface="Arial" panose="020B0604020202020204" pitchFamily="34" charset="0"/>
              <a:buNone/>
              <a:defRPr/>
            </a:pPr>
            <a:r>
              <a:rPr lang="pt-BR" dirty="0"/>
              <a:t>Tudo na vida é uma questão de aprendizagem! Em especial, nesse Curso tivemos a oportunidade de ter um entrelaçamento com todo o nosso grupo de trabalho na nossa ESF, da recepcionista até o auxiliar de limpeza. Desta forma, ao fazermos as Unidades de Aprendizagem do Curso, direcionamos o nosso objetivo de praticar nossa intervenção e fazer na melhor forma possível. O que destaco como forma dos enfrentamentos desenvolvidos, está na visitação realizada a muitos idosos, mesmo fora de horário de atendimento da UBS, ou seja, mesmo nos finais de semana os agentes realizavam isto. Portanto, mesmo em número reduzido, conseguimos, de forma geral, atingir nossos objetivos de atender cem por cento da população de idosos da área de abrangência.</a:t>
            </a:r>
          </a:p>
          <a:p>
            <a:pPr marL="0" indent="0" algn="just" fontAlgn="auto">
              <a:spcAft>
                <a:spcPts val="0"/>
              </a:spcAft>
              <a:buFont typeface="Arial" panose="020B0604020202020204" pitchFamily="34" charset="0"/>
              <a:buNone/>
              <a:defRPr/>
            </a:pPr>
            <a:r>
              <a:rPr lang="pt-BR" dirty="0"/>
              <a:t>O processo de desenvolvimento da intervenção foi muito salutar, já que conseguimos nosso objetivo e implantamos várias rotinas no nosso serviço que melhoraram o atendimento ao idoso. Isto aconteceu desde a recepção até a liberação de exames, os prontuários tem as fichas-espelho do curso como base, tendo a ideia de implantarmos junto com a rotina de fazer  exames mais criteriosos nos idosos.</a:t>
            </a:r>
          </a:p>
          <a:p>
            <a:pPr fontAlgn="auto">
              <a:spcAft>
                <a:spcPts val="0"/>
              </a:spcAft>
              <a:defRPr/>
            </a:pPr>
            <a:endParaRPr lang="pt-BR" dirty="0"/>
          </a:p>
        </p:txBody>
      </p:sp>
      <p:sp>
        <p:nvSpPr>
          <p:cNvPr id="4" name="Espaço Reservado para Número de Slide 3"/>
          <p:cNvSpPr>
            <a:spLocks noGrp="1"/>
          </p:cNvSpPr>
          <p:nvPr>
            <p:ph type="sldNum" sz="quarter" idx="12"/>
          </p:nvPr>
        </p:nvSpPr>
        <p:spPr/>
        <p:txBody>
          <a:bodyPr/>
          <a:lstStyle/>
          <a:p>
            <a:pPr>
              <a:defRPr/>
            </a:pPr>
            <a:fld id="{31D32DE7-C87F-456D-AAD2-97B40E0EDFCA}" type="slidenum">
              <a:rPr lang="pt-BR"/>
              <a:pPr>
                <a:defRPr/>
              </a:pPr>
              <a:t>17</a:t>
            </a:fld>
            <a:endParaRPr lang="pt-B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Texto 2"/>
          <p:cNvSpPr>
            <a:spLocks noGrp="1"/>
          </p:cNvSpPr>
          <p:nvPr>
            <p:ph type="body" idx="1"/>
          </p:nvPr>
        </p:nvSpPr>
        <p:spPr>
          <a:xfrm>
            <a:off x="467544" y="548680"/>
            <a:ext cx="8229600" cy="5759450"/>
          </a:xfrm>
        </p:spPr>
        <p:txBody>
          <a:bodyPr rtlCol="0">
            <a:normAutofit fontScale="55000" lnSpcReduction="20000"/>
          </a:bodyPr>
          <a:lstStyle/>
          <a:p>
            <a:pPr marL="0" indent="0" fontAlgn="auto">
              <a:spcAft>
                <a:spcPts val="0"/>
              </a:spcAft>
              <a:buFont typeface="Arial" panose="020B0604020202020204" pitchFamily="34" charset="0"/>
              <a:buNone/>
              <a:defRPr/>
            </a:pPr>
            <a:r>
              <a:rPr lang="pt-BR" b="1" dirty="0" smtClean="0"/>
              <a:t>REFERÊNCIAS </a:t>
            </a:r>
            <a:endParaRPr lang="pt-BR" dirty="0"/>
          </a:p>
          <a:p>
            <a:pPr marL="0" indent="0" fontAlgn="auto">
              <a:spcAft>
                <a:spcPts val="0"/>
              </a:spcAft>
              <a:buFont typeface="Arial" panose="020B0604020202020204" pitchFamily="34" charset="0"/>
              <a:buNone/>
              <a:defRPr/>
            </a:pPr>
            <a:r>
              <a:rPr lang="pt-BR" dirty="0"/>
              <a:t> </a:t>
            </a:r>
          </a:p>
          <a:p>
            <a:pPr marL="0" indent="0" fontAlgn="auto">
              <a:spcAft>
                <a:spcPts val="0"/>
              </a:spcAft>
              <a:buFont typeface="Arial" panose="020B0604020202020204" pitchFamily="34" charset="0"/>
              <a:buNone/>
              <a:defRPr/>
            </a:pPr>
            <a:r>
              <a:rPr lang="pt-BR" dirty="0"/>
              <a:t> </a:t>
            </a:r>
          </a:p>
          <a:p>
            <a:pPr marL="0" indent="0" fontAlgn="auto">
              <a:spcAft>
                <a:spcPts val="0"/>
              </a:spcAft>
              <a:buFont typeface="Arial" panose="020B0604020202020204" pitchFamily="34" charset="0"/>
              <a:buNone/>
              <a:defRPr/>
            </a:pPr>
            <a:r>
              <a:rPr lang="pt-BR" dirty="0"/>
              <a:t>BRASIL. Ministério da Saúde. Secretaria de Atenção à Saúde. Departamento de Atenção Básica. </a:t>
            </a:r>
            <a:r>
              <a:rPr lang="pt-BR" b="1" dirty="0"/>
              <a:t>Envelhecimento e saúde da pessoa idosa</a:t>
            </a:r>
            <a:r>
              <a:rPr lang="pt-BR" dirty="0"/>
              <a:t> . Brasília: Ministério da Saúde, 2006. 192p.</a:t>
            </a:r>
          </a:p>
          <a:p>
            <a:pPr marL="0" indent="0" fontAlgn="auto">
              <a:spcAft>
                <a:spcPts val="0"/>
              </a:spcAft>
              <a:buFont typeface="Arial" panose="020B0604020202020204" pitchFamily="34" charset="0"/>
              <a:buNone/>
              <a:defRPr/>
            </a:pPr>
            <a:r>
              <a:rPr lang="pt-BR" dirty="0"/>
              <a:t> </a:t>
            </a:r>
          </a:p>
          <a:p>
            <a:pPr marL="0" indent="0" fontAlgn="auto">
              <a:spcAft>
                <a:spcPts val="0"/>
              </a:spcAft>
              <a:buFont typeface="Arial" panose="020B0604020202020204" pitchFamily="34" charset="0"/>
              <a:buNone/>
              <a:defRPr/>
            </a:pPr>
            <a:r>
              <a:rPr lang="pt-BR" dirty="0"/>
              <a:t>BRASIL. Ministério da Saúde. Secretaria de Atenção à Saúde. Departamento de Ações Programáticas e Estratégicas. </a:t>
            </a:r>
            <a:r>
              <a:rPr lang="pt-BR" b="1" dirty="0"/>
              <a:t>Atenção à saúde da pessoa idosa e envelhecimento</a:t>
            </a:r>
            <a:r>
              <a:rPr lang="pt-BR" dirty="0"/>
              <a:t>. Brasília: Ministério da Saúde, 2010. 44p.</a:t>
            </a:r>
          </a:p>
          <a:p>
            <a:pPr marL="0" indent="0" fontAlgn="auto">
              <a:spcAft>
                <a:spcPts val="0"/>
              </a:spcAft>
              <a:buFont typeface="Arial" panose="020B0604020202020204" pitchFamily="34" charset="0"/>
              <a:buNone/>
              <a:defRPr/>
            </a:pPr>
            <a:r>
              <a:rPr lang="pt-BR" dirty="0"/>
              <a:t> </a:t>
            </a:r>
          </a:p>
          <a:p>
            <a:pPr marL="0" indent="0" fontAlgn="auto">
              <a:spcAft>
                <a:spcPts val="0"/>
              </a:spcAft>
              <a:buFont typeface="Arial" panose="020B0604020202020204" pitchFamily="34" charset="0"/>
              <a:buNone/>
              <a:defRPr/>
            </a:pPr>
            <a:r>
              <a:rPr lang="pt-BR" dirty="0"/>
              <a:t>BRASIL. Ministério da Saúde. Secretaria de Atenção à Saúde. Departamento de Atenção Básica. </a:t>
            </a:r>
            <a:r>
              <a:rPr lang="pt-BR" b="1" dirty="0"/>
              <a:t>Prevenção clínica de doenças cardiovasculares, cerebrovasculares e renais. </a:t>
            </a:r>
            <a:r>
              <a:rPr lang="pt-BR" dirty="0"/>
              <a:t> Brasília: Ministério </a:t>
            </a:r>
            <a:r>
              <a:rPr lang="pt-BR" dirty="0" smtClean="0"/>
              <a:t>da Saúde</a:t>
            </a:r>
            <a:r>
              <a:rPr lang="pt-BR" dirty="0"/>
              <a:t>, 2006. 56 p.</a:t>
            </a:r>
          </a:p>
          <a:p>
            <a:pPr marL="0" indent="0" fontAlgn="auto">
              <a:spcAft>
                <a:spcPts val="0"/>
              </a:spcAft>
              <a:buFont typeface="Arial" panose="020B0604020202020204" pitchFamily="34" charset="0"/>
              <a:buNone/>
              <a:defRPr/>
            </a:pPr>
            <a:r>
              <a:rPr lang="pt-BR" dirty="0"/>
              <a:t> </a:t>
            </a:r>
          </a:p>
          <a:p>
            <a:pPr marL="0" indent="0" fontAlgn="auto">
              <a:spcAft>
                <a:spcPts val="0"/>
              </a:spcAft>
              <a:buFont typeface="Arial" panose="020B0604020202020204" pitchFamily="34" charset="0"/>
              <a:buNone/>
              <a:defRPr/>
            </a:pPr>
            <a:r>
              <a:rPr lang="pt-BR" dirty="0"/>
              <a:t>BRASIL. Ministério da Saúde. Secretaria de Atenção á Saúde. Departamento de Atenção Básica. </a:t>
            </a:r>
            <a:r>
              <a:rPr lang="pt-BR" b="1" dirty="0"/>
              <a:t>Estratégias para o cuidado da pessoa com doença crônica Hipertensão Arterial Sistêmica.</a:t>
            </a:r>
            <a:r>
              <a:rPr lang="pt-BR" dirty="0"/>
              <a:t> Brasília: Ministério da Saúde, 2013a. 128 p.</a:t>
            </a:r>
          </a:p>
          <a:p>
            <a:pPr marL="0" indent="0" fontAlgn="auto">
              <a:spcAft>
                <a:spcPts val="0"/>
              </a:spcAft>
              <a:buFont typeface="Arial" panose="020B0604020202020204" pitchFamily="34" charset="0"/>
              <a:buNone/>
              <a:defRPr/>
            </a:pPr>
            <a:r>
              <a:rPr lang="pt-BR" dirty="0"/>
              <a:t> </a:t>
            </a:r>
          </a:p>
          <a:p>
            <a:pPr marL="0" indent="0" fontAlgn="auto">
              <a:spcAft>
                <a:spcPts val="0"/>
              </a:spcAft>
              <a:buFont typeface="Arial" panose="020B0604020202020204" pitchFamily="34" charset="0"/>
              <a:buNone/>
              <a:defRPr/>
            </a:pPr>
            <a:r>
              <a:rPr lang="pt-BR" dirty="0"/>
              <a:t>BRASIL. Ministério da Saúde. Secretaria de Atenção á Saúde. Departamento de Atenção Básica. </a:t>
            </a:r>
            <a:r>
              <a:rPr lang="pt-BR" b="1" dirty="0"/>
              <a:t>Estratégias para o cuidado da pessoa com doença crônica Diabetes Mellitus.</a:t>
            </a:r>
            <a:r>
              <a:rPr lang="pt-BR" dirty="0"/>
              <a:t> Brasília: Ministério da Saúde, 2013b. 159 p.</a:t>
            </a:r>
          </a:p>
          <a:p>
            <a:pPr fontAlgn="auto">
              <a:spcAft>
                <a:spcPts val="0"/>
              </a:spcAft>
              <a:defRPr/>
            </a:pPr>
            <a:endParaRPr lang="pt-BR" dirty="0"/>
          </a:p>
        </p:txBody>
      </p:sp>
      <p:sp>
        <p:nvSpPr>
          <p:cNvPr id="4" name="Espaço Reservado para Número de Slide 3"/>
          <p:cNvSpPr>
            <a:spLocks noGrp="1"/>
          </p:cNvSpPr>
          <p:nvPr>
            <p:ph type="sldNum" sz="quarter" idx="12"/>
          </p:nvPr>
        </p:nvSpPr>
        <p:spPr/>
        <p:txBody>
          <a:bodyPr/>
          <a:lstStyle/>
          <a:p>
            <a:pPr>
              <a:defRPr/>
            </a:pPr>
            <a:fld id="{FA737AC7-380B-41D2-897F-27C085FE3CA8}" type="slidenum">
              <a:rPr lang="pt-BR"/>
              <a:pPr>
                <a:defRPr/>
              </a:pPr>
              <a:t>18</a:t>
            </a:fld>
            <a:endParaRPr lang="pt-B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pPr>
              <a:defRPr/>
            </a:pPr>
            <a:fld id="{B1D6A1D3-723B-47A8-B311-A48A9ADE9795}" type="slidenum">
              <a:rPr lang="pt-BR"/>
              <a:pPr>
                <a:defRPr/>
              </a:pPr>
              <a:t>19</a:t>
            </a:fld>
            <a:endParaRPr lang="pt-BR"/>
          </a:p>
        </p:txBody>
      </p:sp>
      <p:pic>
        <p:nvPicPr>
          <p:cNvPr id="80899" name="Imagem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476250"/>
            <a:ext cx="8218487" cy="568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pPr>
              <a:defRPr/>
            </a:pPr>
            <a:fld id="{7885A22B-52BC-4216-B8F4-F1DE92362FD6}" type="slidenum">
              <a:rPr lang="pt-BR"/>
              <a:pPr>
                <a:defRPr/>
              </a:pPr>
              <a:t>2</a:t>
            </a:fld>
            <a:endParaRPr lang="pt-BR"/>
          </a:p>
        </p:txBody>
      </p:sp>
      <p:pic>
        <p:nvPicPr>
          <p:cNvPr id="22531" name="Imagem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722" y="1340768"/>
            <a:ext cx="8143875" cy="414337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22532" name="Rectangle 1"/>
          <p:cNvSpPr>
            <a:spLocks noChangeArrowheads="1"/>
          </p:cNvSpPr>
          <p:nvPr/>
        </p:nvSpPr>
        <p:spPr bwMode="auto">
          <a:xfrm>
            <a:off x="1685098" y="5668168"/>
            <a:ext cx="583364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eaLnBrk="1" hangingPunct="1"/>
            <a:r>
              <a:rPr lang="pt-BR" altLang="pt-BR" sz="1200" dirty="0">
                <a:latin typeface="Arial" panose="020B0604020202020204" pitchFamily="34" charset="0"/>
                <a:ea typeface="Calibri" panose="020F0502020204030204" pitchFamily="34" charset="0"/>
                <a:cs typeface="Arial" panose="020B0604020202020204" pitchFamily="34" charset="0"/>
              </a:rPr>
              <a:t>Figura 1 – Mapa dinâmico da microrregião Campanha Meridional</a:t>
            </a:r>
          </a:p>
          <a:p>
            <a:pPr algn="just" eaLnBrk="1" hangingPunct="1"/>
            <a:r>
              <a:rPr lang="pt-BR" altLang="pt-BR" sz="1200" dirty="0">
                <a:latin typeface="Arial" panose="020B0604020202020204" pitchFamily="34" charset="0"/>
                <a:ea typeface="Calibri" panose="020F0502020204030204" pitchFamily="34" charset="0"/>
                <a:cs typeface="Arial" panose="020B0604020202020204" pitchFamily="34" charset="0"/>
              </a:rPr>
              <a:t> Contextualizando a proporção de cobertura de população estimada pelas equipes </a:t>
            </a:r>
          </a:p>
          <a:p>
            <a:pPr algn="just" eaLnBrk="1" hangingPunct="1"/>
            <a:r>
              <a:rPr lang="pt-BR" altLang="pt-BR" sz="1200" dirty="0">
                <a:latin typeface="Arial" panose="020B0604020202020204" pitchFamily="34" charset="0"/>
                <a:ea typeface="Calibri" panose="020F0502020204030204" pitchFamily="34" charset="0"/>
                <a:cs typeface="Arial" panose="020B0604020202020204" pitchFamily="34" charset="0"/>
              </a:rPr>
              <a:t>básicas de saúde em Bagé, RS, Brasil, em 2011. </a:t>
            </a:r>
          </a:p>
          <a:p>
            <a:pPr algn="just" eaLnBrk="1" hangingPunct="1"/>
            <a:r>
              <a:rPr lang="pt-BR" altLang="pt-BR" sz="1200" dirty="0">
                <a:latin typeface="Arial" panose="020B0604020202020204" pitchFamily="34" charset="0"/>
                <a:ea typeface="Calibri" panose="020F0502020204030204" pitchFamily="34" charset="0"/>
                <a:cs typeface="Arial" panose="020B0604020202020204" pitchFamily="34" charset="0"/>
              </a:rPr>
              <a:t>Fonte: Disponível em: </a:t>
            </a:r>
          </a:p>
          <a:p>
            <a:pPr algn="just" eaLnBrk="1" hangingPunct="1"/>
            <a:r>
              <a:rPr lang="pt-BR" altLang="pt-BR" sz="1200" dirty="0">
                <a:latin typeface="Arial" panose="020B0604020202020204" pitchFamily="34" charset="0"/>
                <a:ea typeface="Calibri" panose="020F0502020204030204" pitchFamily="34" charset="0"/>
                <a:cs typeface="Arial" panose="020B0604020202020204" pitchFamily="34" charset="0"/>
              </a:rPr>
              <a:t>&lt;http://189.28.128.182/i3geo/sage/abremapa.php?id=1&gt; Acesso em: 20 </a:t>
            </a:r>
            <a:r>
              <a:rPr lang="pt-BR" altLang="pt-BR" sz="1200" dirty="0" err="1">
                <a:latin typeface="Arial" panose="020B0604020202020204" pitchFamily="34" charset="0"/>
                <a:ea typeface="Calibri" panose="020F0502020204030204" pitchFamily="34" charset="0"/>
                <a:cs typeface="Arial" panose="020B0604020202020204" pitchFamily="34" charset="0"/>
              </a:rPr>
              <a:t>mai</a:t>
            </a:r>
            <a:r>
              <a:rPr lang="pt-BR" altLang="pt-BR" sz="1200" dirty="0">
                <a:latin typeface="Arial" panose="020B0604020202020204" pitchFamily="34" charset="0"/>
                <a:ea typeface="Calibri" panose="020F0502020204030204" pitchFamily="34" charset="0"/>
                <a:cs typeface="Arial" panose="020B0604020202020204" pitchFamily="34" charset="0"/>
              </a:rPr>
              <a:t> 2014.</a:t>
            </a:r>
          </a:p>
        </p:txBody>
      </p:sp>
      <p:sp>
        <p:nvSpPr>
          <p:cNvPr id="5" name="Título 1"/>
          <p:cNvSpPr>
            <a:spLocks noGrp="1"/>
          </p:cNvSpPr>
          <p:nvPr>
            <p:ph type="title"/>
          </p:nvPr>
        </p:nvSpPr>
        <p:spPr>
          <a:xfrm>
            <a:off x="457200" y="274638"/>
            <a:ext cx="8229600" cy="1143000"/>
          </a:xfrm>
        </p:spPr>
        <p:txBody>
          <a:bodyPr/>
          <a:lstStyle/>
          <a:p>
            <a:r>
              <a:rPr lang="pt-BR" sz="3200" dirty="0" smtClean="0"/>
              <a:t>Caracterização do Município de Bagé/RS</a:t>
            </a:r>
          </a:p>
        </p:txBody>
      </p:sp>
    </p:spTree>
    <p:extLst>
      <p:ext uri="{BB962C8B-B14F-4D97-AF65-F5344CB8AC3E}">
        <p14:creationId xmlns:p14="http://schemas.microsoft.com/office/powerpoint/2010/main" val="31561931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pPr>
              <a:defRPr/>
            </a:pPr>
            <a:fld id="{99F09580-9753-4D61-BD8C-E686F635B675}" type="slidenum">
              <a:rPr lang="pt-BR"/>
              <a:pPr>
                <a:defRPr/>
              </a:pPr>
              <a:t>20</a:t>
            </a:fld>
            <a:endParaRPr lang="pt-BR"/>
          </a:p>
        </p:txBody>
      </p:sp>
      <p:pic>
        <p:nvPicPr>
          <p:cNvPr id="81923" name="Imagem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260350"/>
            <a:ext cx="8218487"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pPr>
              <a:defRPr/>
            </a:pPr>
            <a:fld id="{B7CCC83B-F1EA-46B4-8E9E-48706AF1605F}" type="slidenum">
              <a:rPr lang="pt-BR"/>
              <a:pPr>
                <a:defRPr/>
              </a:pPr>
              <a:t>21</a:t>
            </a:fld>
            <a:endParaRPr lang="pt-BR"/>
          </a:p>
        </p:txBody>
      </p:sp>
      <p:pic>
        <p:nvPicPr>
          <p:cNvPr id="82947" name="Imagem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333375"/>
            <a:ext cx="8496300" cy="604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ítulo 1"/>
          <p:cNvSpPr>
            <a:spLocks noGrp="1"/>
          </p:cNvSpPr>
          <p:nvPr>
            <p:ph type="title"/>
          </p:nvPr>
        </p:nvSpPr>
        <p:spPr/>
        <p:txBody>
          <a:bodyPr/>
          <a:lstStyle/>
          <a:p>
            <a:r>
              <a:rPr lang="pt-BR" sz="2800" dirty="0" smtClean="0"/>
              <a:t>Caracterização da </a:t>
            </a:r>
            <a:r>
              <a:rPr lang="pt-BR" sz="2800" dirty="0"/>
              <a:t>ESF São Bernardo, Bagé</a:t>
            </a:r>
            <a:endParaRPr lang="pt-BR" sz="2800" dirty="0" smtClean="0"/>
          </a:p>
        </p:txBody>
      </p:sp>
      <p:sp>
        <p:nvSpPr>
          <p:cNvPr id="6147" name="Espaço Reservado para Conteúdo 2"/>
          <p:cNvSpPr>
            <a:spLocks noGrp="1"/>
          </p:cNvSpPr>
          <p:nvPr>
            <p:ph idx="1"/>
          </p:nvPr>
        </p:nvSpPr>
        <p:spPr/>
        <p:txBody>
          <a:bodyPr/>
          <a:lstStyle/>
          <a:p>
            <a:endParaRPr lang="pt-BR" sz="2000" dirty="0" smtClean="0"/>
          </a:p>
          <a:p>
            <a:endParaRPr lang="pt-BR" sz="2000" dirty="0"/>
          </a:p>
          <a:p>
            <a:endParaRPr lang="pt-BR" sz="2000" dirty="0" smtClean="0"/>
          </a:p>
          <a:p>
            <a:endParaRPr lang="pt-BR" sz="2000" dirty="0"/>
          </a:p>
          <a:p>
            <a:r>
              <a:rPr lang="pt-BR" sz="2000" dirty="0" smtClean="0"/>
              <a:t>Nossa </a:t>
            </a:r>
            <a:r>
              <a:rPr lang="pt-BR" sz="2000" dirty="0"/>
              <a:t>UBS é nova. </a:t>
            </a:r>
            <a:r>
              <a:rPr lang="pt-BR" sz="2000" dirty="0" smtClean="0"/>
              <a:t>Dois </a:t>
            </a:r>
            <a:r>
              <a:rPr lang="pt-BR" sz="2000" dirty="0"/>
              <a:t>agentes para mais ou menos 3000 pessoas. Apresentamos um médico, 2 agentes recepcionistas, técnico de enfermagem, enfermeira, auxiliar de limpeza, uma dentista contratada e auxiliar de gabinete odontológico (GO.) </a:t>
            </a:r>
            <a:endParaRPr lang="pt-BR" sz="2000" dirty="0" smtClean="0"/>
          </a:p>
          <a:p>
            <a:pPr lvl="2"/>
            <a:r>
              <a:rPr lang="pt-BR" sz="1200" dirty="0" smtClean="0"/>
              <a:t>Nosso </a:t>
            </a:r>
            <a:r>
              <a:rPr lang="pt-BR" sz="1200" dirty="0"/>
              <a:t>serviço de Atenção Primária à Saúde tem um diferencial. A população é bem diferenciada e temos uma unidade UPA bem perto, onde muitos usuários consultam. </a:t>
            </a:r>
            <a:endParaRPr lang="pt-BR" sz="1200" dirty="0" smtClean="0"/>
          </a:p>
          <a:p>
            <a:endParaRPr lang="pt-BR" sz="2000" dirty="0" smtClean="0"/>
          </a:p>
          <a:p>
            <a:r>
              <a:rPr lang="pt-BR" sz="2000" dirty="0" smtClean="0"/>
              <a:t>População</a:t>
            </a:r>
            <a:r>
              <a:rPr lang="pt-BR" sz="2000" dirty="0" smtClean="0"/>
              <a:t>: 3000 usuários  </a:t>
            </a:r>
            <a:endParaRPr lang="pt-BR" sz="2000" dirty="0" smtClean="0"/>
          </a:p>
        </p:txBody>
      </p:sp>
      <p:pic>
        <p:nvPicPr>
          <p:cNvPr id="6" name="Imagem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19872" y="1340768"/>
            <a:ext cx="2353628" cy="1520349"/>
          </a:xfrm>
          <a:prstGeom prst="rect">
            <a:avLst/>
          </a:prstGeom>
          <a:noFill/>
          <a:ln>
            <a:noFill/>
          </a:ln>
        </p:spPr>
      </p:pic>
    </p:spTree>
    <p:extLst>
      <p:ext uri="{BB962C8B-B14F-4D97-AF65-F5344CB8AC3E}">
        <p14:creationId xmlns:p14="http://schemas.microsoft.com/office/powerpoint/2010/main" val="20935626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ítulo 1"/>
          <p:cNvSpPr>
            <a:spLocks noGrp="1"/>
          </p:cNvSpPr>
          <p:nvPr>
            <p:ph type="title"/>
          </p:nvPr>
        </p:nvSpPr>
        <p:spPr/>
        <p:txBody>
          <a:bodyPr/>
          <a:lstStyle/>
          <a:p>
            <a:r>
              <a:rPr lang="pt-BR" sz="3200" dirty="0" smtClean="0"/>
              <a:t>Situação da ação programática na Unidade antes da intervenção</a:t>
            </a:r>
          </a:p>
        </p:txBody>
      </p:sp>
      <p:sp>
        <p:nvSpPr>
          <p:cNvPr id="7171" name="Espaço Reservado para Conteúdo 2"/>
          <p:cNvSpPr>
            <a:spLocks noGrp="1"/>
          </p:cNvSpPr>
          <p:nvPr>
            <p:ph idx="1"/>
          </p:nvPr>
        </p:nvSpPr>
        <p:spPr/>
        <p:txBody>
          <a:bodyPr/>
          <a:lstStyle/>
          <a:p>
            <a:r>
              <a:rPr lang="pt-BR" sz="2800" dirty="0"/>
              <a:t>A UBS abrange uma população cadastrada em torno de 3000 usuários, com uma população expressiva de idosos, cerca de 300 idosos com mais de 60 </a:t>
            </a:r>
            <a:r>
              <a:rPr lang="pt-BR" sz="2800" dirty="0" smtClean="0"/>
              <a:t>anos</a:t>
            </a:r>
          </a:p>
          <a:p>
            <a:pPr lvl="2"/>
            <a:r>
              <a:rPr lang="pt-BR" sz="2000" dirty="0" smtClean="0"/>
              <a:t>Registros irregulares</a:t>
            </a:r>
          </a:p>
          <a:p>
            <a:pPr lvl="2"/>
            <a:r>
              <a:rPr lang="pt-BR" sz="2000" dirty="0" smtClean="0"/>
              <a:t>Informações não integradas</a:t>
            </a:r>
          </a:p>
          <a:p>
            <a:endParaRPr lang="pt-BR" sz="2800" dirty="0"/>
          </a:p>
          <a:p>
            <a:r>
              <a:rPr lang="pt-BR" sz="2800" dirty="0" smtClean="0"/>
              <a:t>Secretaria </a:t>
            </a:r>
            <a:r>
              <a:rPr lang="pt-BR" sz="2800" dirty="0"/>
              <a:t>do Idoso no </a:t>
            </a:r>
            <a:r>
              <a:rPr lang="pt-BR" sz="2800" dirty="0" smtClean="0"/>
              <a:t>município</a:t>
            </a:r>
          </a:p>
          <a:p>
            <a:pPr lvl="3"/>
            <a:r>
              <a:rPr lang="pt-BR" sz="1600" dirty="0" smtClean="0"/>
              <a:t>emerge </a:t>
            </a:r>
            <a:r>
              <a:rPr lang="pt-BR" sz="1600" dirty="0"/>
              <a:t>a possibilidade de qualificar a assistência a esta população na ESF São Bernardo, particularmente na profilaxia e nas orientações em saúde quando envolvermos a ação programática pretendida na sua integralidade de saúde</a:t>
            </a:r>
            <a:r>
              <a:rPr lang="pt-BR" sz="1600" dirty="0" smtClean="0"/>
              <a:t>.</a:t>
            </a:r>
          </a:p>
          <a:p>
            <a:pPr lvl="3"/>
            <a:r>
              <a:rPr lang="pt-BR" sz="1600" dirty="0" smtClean="0"/>
              <a:t>Apoio na implementação da intervenção.</a:t>
            </a:r>
            <a:endParaRPr lang="pt-BR" sz="1600" dirty="0"/>
          </a:p>
          <a:p>
            <a:endParaRPr lang="pt-BR" sz="2800" dirty="0" smtClean="0"/>
          </a:p>
        </p:txBody>
      </p:sp>
    </p:spTree>
    <p:extLst>
      <p:ext uri="{BB962C8B-B14F-4D97-AF65-F5344CB8AC3E}">
        <p14:creationId xmlns:p14="http://schemas.microsoft.com/office/powerpoint/2010/main" val="4264443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ítulo 1"/>
          <p:cNvSpPr>
            <a:spLocks noGrp="1"/>
          </p:cNvSpPr>
          <p:nvPr>
            <p:ph type="title"/>
          </p:nvPr>
        </p:nvSpPr>
        <p:spPr/>
        <p:txBody>
          <a:bodyPr/>
          <a:lstStyle/>
          <a:p>
            <a:r>
              <a:rPr lang="pt-BR" smtClean="0"/>
              <a:t/>
            </a:r>
            <a:br>
              <a:rPr lang="pt-BR" smtClean="0"/>
            </a:br>
            <a:r>
              <a:rPr lang="pt-BR" smtClean="0"/>
              <a:t>Objetivo</a:t>
            </a:r>
            <a:br>
              <a:rPr lang="pt-BR" smtClean="0"/>
            </a:br>
            <a:endParaRPr lang="pt-BR" smtClean="0"/>
          </a:p>
        </p:txBody>
      </p:sp>
      <p:sp>
        <p:nvSpPr>
          <p:cNvPr id="8195" name="Espaço Reservado para Conteúdo 2"/>
          <p:cNvSpPr>
            <a:spLocks noGrp="1"/>
          </p:cNvSpPr>
          <p:nvPr>
            <p:ph idx="1"/>
          </p:nvPr>
        </p:nvSpPr>
        <p:spPr/>
        <p:txBody>
          <a:bodyPr/>
          <a:lstStyle/>
          <a:p>
            <a:r>
              <a:rPr lang="pt-BR" dirty="0"/>
              <a:t>Melhorar a atenção à saúde dos idosos da UBS São Bernardo</a:t>
            </a:r>
            <a:endParaRPr lang="pt-BR" dirty="0" smtClean="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6568" y="3398092"/>
            <a:ext cx="4724400" cy="146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39134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pPr>
              <a:defRPr/>
            </a:pPr>
            <a:fld id="{150E58C7-31F4-49D2-AC92-5BC9C7C0BE1D}" type="slidenum">
              <a:rPr lang="pt-BR" smtClean="0"/>
              <a:pPr>
                <a:defRPr/>
              </a:pPr>
              <a:t>6</a:t>
            </a:fld>
            <a:endParaRPr lang="pt-BR"/>
          </a:p>
        </p:txBody>
      </p:sp>
      <p:sp>
        <p:nvSpPr>
          <p:cNvPr id="3" name="Espaço Reservado para Texto 2"/>
          <p:cNvSpPr txBox="1">
            <a:spLocks/>
          </p:cNvSpPr>
          <p:nvPr/>
        </p:nvSpPr>
        <p:spPr>
          <a:xfrm>
            <a:off x="457200" y="836613"/>
            <a:ext cx="8229600" cy="5761037"/>
          </a:xfrm>
          <a:prstGeom prst="rect">
            <a:avLst/>
          </a:prstGeom>
        </p:spPr>
        <p:txBody>
          <a:bodyPr rtlCol="0">
            <a:normAutofit fontScale="25000" lnSpcReduction="20000"/>
          </a:bodyPr>
          <a:lst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fontAlgn="auto">
              <a:spcAft>
                <a:spcPts val="0"/>
              </a:spcAft>
              <a:buFont typeface="Arial" panose="020B0604020202020204" pitchFamily="34" charset="0"/>
              <a:buNone/>
              <a:defRPr/>
            </a:pPr>
            <a:endParaRPr lang="pt-BR" sz="7200" dirty="0" smtClean="0"/>
          </a:p>
          <a:p>
            <a:pPr marL="0" indent="0" algn="just" fontAlgn="auto">
              <a:spcAft>
                <a:spcPts val="0"/>
              </a:spcAft>
              <a:buFont typeface="Arial" panose="020B0604020202020204" pitchFamily="34" charset="0"/>
              <a:buNone/>
              <a:defRPr/>
            </a:pPr>
            <a:r>
              <a:rPr lang="pt-BR" sz="7200" dirty="0" smtClean="0"/>
              <a:t>Utilização de materiais disponibilizados pelo curso, especialmente questionários e formulários de protocolos de atendimento serão recursos imprescindíveis a serem trabalhados para termos uma intervenção a ser implantada no serviço de forma mais apropriada, já que o serviço é recente na localidade. </a:t>
            </a:r>
          </a:p>
          <a:p>
            <a:pPr marL="0" indent="0" algn="just" fontAlgn="auto">
              <a:spcAft>
                <a:spcPts val="0"/>
              </a:spcAft>
              <a:buFont typeface="Arial" panose="020B0604020202020204" pitchFamily="34" charset="0"/>
              <a:buNone/>
              <a:defRPr/>
            </a:pPr>
            <a:endParaRPr lang="pt-BR" sz="7200" dirty="0" smtClean="0"/>
          </a:p>
          <a:p>
            <a:pPr marL="0" indent="0" algn="just" fontAlgn="auto">
              <a:spcAft>
                <a:spcPts val="0"/>
              </a:spcAft>
              <a:buFont typeface="Arial" panose="020B0604020202020204" pitchFamily="34" charset="0"/>
              <a:buNone/>
              <a:defRPr/>
            </a:pPr>
            <a:r>
              <a:rPr lang="pt-BR" sz="7200" dirty="0" smtClean="0"/>
              <a:t>A saúde dos idosos foi definida como foco de intervenção pela observação destes recursos e ferramentas de gestão disponibilizados da análise situacional, embora se conheça a escassez de informações que se conseguiu no serviço para tecer considerações mais profundas e reflexivas, já que a ESF é nova.</a:t>
            </a:r>
          </a:p>
          <a:p>
            <a:pPr marL="0" indent="0" algn="just" fontAlgn="auto">
              <a:spcAft>
                <a:spcPts val="0"/>
              </a:spcAft>
              <a:buFont typeface="Arial" panose="020B0604020202020204" pitchFamily="34" charset="0"/>
              <a:buNone/>
              <a:defRPr/>
            </a:pPr>
            <a:endParaRPr lang="pt-BR" sz="7200" dirty="0"/>
          </a:p>
          <a:p>
            <a:pPr marL="0" indent="0" algn="just" fontAlgn="auto">
              <a:spcAft>
                <a:spcPts val="0"/>
              </a:spcAft>
              <a:buFont typeface="Arial" panose="020B0604020202020204" pitchFamily="34" charset="0"/>
              <a:buNone/>
              <a:defRPr/>
            </a:pPr>
            <a:r>
              <a:rPr lang="pt-BR" sz="7200" dirty="0" smtClean="0"/>
              <a:t>Assim, as fichas-espelho foram anexadas aos prontuários de cada idoso que tivera sua consulta programática agendada pelo Agente Comunitário de Saúde, sendo assistido no mesmo turno pela equipe médica e de enfermagem e pela equipe de saúde bucal. </a:t>
            </a:r>
          </a:p>
          <a:p>
            <a:pPr marL="0" indent="0" algn="just" fontAlgn="auto">
              <a:spcAft>
                <a:spcPts val="0"/>
              </a:spcAft>
              <a:buFont typeface="Arial" panose="020B0604020202020204" pitchFamily="34" charset="0"/>
              <a:buNone/>
              <a:defRPr/>
            </a:pPr>
            <a:endParaRPr lang="pt-BR" sz="7200" dirty="0"/>
          </a:p>
          <a:p>
            <a:pPr marL="0" indent="0" algn="just" fontAlgn="auto">
              <a:spcAft>
                <a:spcPts val="0"/>
              </a:spcAft>
              <a:buFont typeface="Arial" panose="020B0604020202020204" pitchFamily="34" charset="0"/>
              <a:buNone/>
              <a:defRPr/>
            </a:pPr>
            <a:r>
              <a:rPr lang="pt-BR" sz="7200" dirty="0" smtClean="0"/>
              <a:t>Os idosos acamados ou com dificuldade de locomoção foram atendidos em visitas domiciliares por todos os integrantes da equipe, acompanhando a rotina mensal do serviço. </a:t>
            </a:r>
          </a:p>
          <a:p>
            <a:pPr marL="0" indent="0" algn="just" fontAlgn="auto">
              <a:spcAft>
                <a:spcPts val="0"/>
              </a:spcAft>
              <a:buFont typeface="Arial" panose="020B0604020202020204" pitchFamily="34" charset="0"/>
              <a:buNone/>
              <a:defRPr/>
            </a:pPr>
            <a:r>
              <a:rPr lang="pt-BR" sz="7200" dirty="0" smtClean="0"/>
              <a:t>Os registros das visitas foram realizados por meio da ficha-espelho do idoso e também anexados aos prontuários na Unidade Básica. Os atendimentos e dados obtidos foram registrados na planilha de coleta de dados (Anexo “B”) que o curso disponibilizou em formato </a:t>
            </a:r>
            <a:r>
              <a:rPr lang="pt-BR" sz="7200" i="1" dirty="0" smtClean="0"/>
              <a:t>Excel</a:t>
            </a:r>
            <a:r>
              <a:rPr lang="pt-BR" sz="7200" dirty="0" smtClean="0"/>
              <a:t>. Desta forma, os dados cadastrados permitirão análise e efetivação do monitoramento, inclusive da busca ativa dos idosos faltosos.</a:t>
            </a:r>
          </a:p>
          <a:p>
            <a:pPr fontAlgn="auto">
              <a:spcAft>
                <a:spcPts val="0"/>
              </a:spcAft>
              <a:defRPr/>
            </a:pPr>
            <a:endParaRPr lang="pt-BR" dirty="0"/>
          </a:p>
        </p:txBody>
      </p:sp>
      <p:sp>
        <p:nvSpPr>
          <p:cNvPr id="4" name="Título 1"/>
          <p:cNvSpPr txBox="1">
            <a:spLocks/>
          </p:cNvSpPr>
          <p:nvPr/>
        </p:nvSpPr>
        <p:spPr>
          <a:xfrm>
            <a:off x="427234" y="-571500"/>
            <a:ext cx="8229600" cy="1143000"/>
          </a:xfrm>
          <a:prstGeom prst="rect">
            <a:avLst/>
          </a:prstGeom>
        </p:spPr>
        <p:txBody>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r>
              <a:rPr lang="pt-BR" smtClean="0"/>
              <a:t/>
            </a:r>
            <a:br>
              <a:rPr lang="pt-BR" smtClean="0"/>
            </a:br>
            <a:r>
              <a:rPr lang="pt-BR" smtClean="0"/>
              <a:t>Metodologia</a:t>
            </a:r>
            <a:br>
              <a:rPr lang="pt-BR" smtClean="0"/>
            </a:br>
            <a:endParaRPr lang="pt-BR" dirty="0" smtClean="0"/>
          </a:p>
        </p:txBody>
      </p:sp>
    </p:spTree>
    <p:extLst>
      <p:ext uri="{BB962C8B-B14F-4D97-AF65-F5344CB8AC3E}">
        <p14:creationId xmlns:p14="http://schemas.microsoft.com/office/powerpoint/2010/main" val="37446086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ítulo 1"/>
          <p:cNvSpPr>
            <a:spLocks noGrp="1"/>
          </p:cNvSpPr>
          <p:nvPr>
            <p:ph type="title"/>
          </p:nvPr>
        </p:nvSpPr>
        <p:spPr/>
        <p:txBody>
          <a:bodyPr/>
          <a:lstStyle/>
          <a:p>
            <a:r>
              <a:rPr lang="pt-BR" smtClean="0"/>
              <a:t>Logística</a:t>
            </a:r>
          </a:p>
        </p:txBody>
      </p:sp>
      <p:sp>
        <p:nvSpPr>
          <p:cNvPr id="3" name="Espaço Reservado para Conteúdo 2"/>
          <p:cNvSpPr>
            <a:spLocks noGrp="1"/>
          </p:cNvSpPr>
          <p:nvPr>
            <p:ph idx="1"/>
          </p:nvPr>
        </p:nvSpPr>
        <p:spPr/>
        <p:txBody>
          <a:bodyPr/>
          <a:lstStyle/>
          <a:p>
            <a:pPr marL="0" indent="0" algn="just" fontAlgn="auto">
              <a:spcAft>
                <a:spcPts val="0"/>
              </a:spcAft>
              <a:buNone/>
              <a:defRPr/>
            </a:pPr>
            <a:r>
              <a:rPr lang="pt-BR" sz="1600" dirty="0" smtClean="0"/>
              <a:t>Semanalmente, acompanhou-se as </a:t>
            </a:r>
            <a:r>
              <a:rPr lang="pt-BR" sz="1600" dirty="0"/>
              <a:t>fichas-espelho dos idosos, identificando aquelas que estão com consultas, exames-clínicos ou avaliações em atraso. </a:t>
            </a:r>
            <a:endParaRPr lang="pt-BR" sz="1600" dirty="0" smtClean="0"/>
          </a:p>
          <a:p>
            <a:pPr marL="0" indent="0" algn="just" fontAlgn="auto">
              <a:spcAft>
                <a:spcPts val="0"/>
              </a:spcAft>
              <a:buNone/>
              <a:defRPr/>
            </a:pPr>
            <a:r>
              <a:rPr lang="pt-BR" sz="1600" dirty="0" smtClean="0"/>
              <a:t>ACS: busca </a:t>
            </a:r>
            <a:r>
              <a:rPr lang="pt-BR" sz="1600" dirty="0"/>
              <a:t>ativa de todos os idosos em atraso, agendando visitas domiciliares aos faltosos e aos acamados, viabilizando participação conjunta da equipe de saúde bucal. </a:t>
            </a:r>
            <a:endParaRPr lang="pt-BR" sz="1600" dirty="0" smtClean="0"/>
          </a:p>
          <a:p>
            <a:pPr marL="0" indent="0" algn="just" fontAlgn="auto">
              <a:spcAft>
                <a:spcPts val="0"/>
              </a:spcAft>
              <a:buNone/>
              <a:defRPr/>
            </a:pPr>
            <a:r>
              <a:rPr lang="pt-BR" sz="1600" dirty="0" smtClean="0"/>
              <a:t>Agendas </a:t>
            </a:r>
            <a:r>
              <a:rPr lang="pt-BR" sz="1600" dirty="0"/>
              <a:t>definidas para orientação nutricional e atendimentos em saúde bucal.</a:t>
            </a:r>
          </a:p>
          <a:p>
            <a:pPr marL="0" indent="0" algn="just" fontAlgn="auto">
              <a:spcAft>
                <a:spcPts val="0"/>
              </a:spcAft>
              <a:buNone/>
              <a:defRPr/>
            </a:pPr>
            <a:r>
              <a:rPr lang="pt-BR" sz="1600" dirty="0" smtClean="0"/>
              <a:t>Aprimoramento </a:t>
            </a:r>
            <a:r>
              <a:rPr lang="pt-BR" sz="1600" dirty="0"/>
              <a:t>das ACS </a:t>
            </a:r>
            <a:endParaRPr lang="pt-BR" sz="1600" dirty="0" smtClean="0"/>
          </a:p>
          <a:p>
            <a:pPr marL="0" indent="0" algn="just" fontAlgn="auto">
              <a:spcAft>
                <a:spcPts val="0"/>
              </a:spcAft>
              <a:buNone/>
              <a:defRPr/>
            </a:pPr>
            <a:r>
              <a:rPr lang="pt-BR" sz="1600" dirty="0" smtClean="0"/>
              <a:t>Encontros </a:t>
            </a:r>
            <a:r>
              <a:rPr lang="pt-BR" sz="1600" dirty="0"/>
              <a:t>mensais entre os integrantes da Equipe com a finalidade de consolidar dados e informações, observar limitações sobre os preenchimentos dos documentos de monitoramento da cobertura, qualidade, registro, adesão, avaliação de risco e promoção de saúde.</a:t>
            </a:r>
          </a:p>
          <a:p>
            <a:pPr marL="0" indent="0" algn="just" fontAlgn="auto">
              <a:spcAft>
                <a:spcPts val="0"/>
              </a:spcAft>
              <a:buNone/>
              <a:defRPr/>
            </a:pPr>
            <a:r>
              <a:rPr lang="pt-BR" sz="1600" dirty="0" smtClean="0"/>
              <a:t>Articulação </a:t>
            </a:r>
            <a:r>
              <a:rPr lang="pt-BR" sz="1600" dirty="0"/>
              <a:t>com toda equipe da nossa ESF São Bernardo para agilizar nosso trabalho. A execução do projeto </a:t>
            </a:r>
            <a:r>
              <a:rPr lang="pt-BR" sz="1600" dirty="0" smtClean="0"/>
              <a:t>contou </a:t>
            </a:r>
            <a:r>
              <a:rPr lang="pt-BR" sz="1600" dirty="0"/>
              <a:t>com apoio da Secretaria de Saúde de Bagé e Associação do Bairro São Bernardo e rádio comunitária. Também, a divulgação da intervenção </a:t>
            </a:r>
            <a:r>
              <a:rPr lang="pt-BR" sz="1600" dirty="0" smtClean="0"/>
              <a:t>foi feita </a:t>
            </a:r>
            <a:r>
              <a:rPr lang="pt-BR" sz="1600" dirty="0"/>
              <a:t>na rádio comunitária do bairro e folder entregue pelos agentes comunitários.</a:t>
            </a:r>
          </a:p>
          <a:p>
            <a:pPr marL="0" indent="0">
              <a:buFont typeface="Arial" charset="0"/>
              <a:buNone/>
              <a:defRPr/>
            </a:pPr>
            <a:endParaRPr lang="pt-BR" dirty="0"/>
          </a:p>
        </p:txBody>
      </p:sp>
    </p:spTree>
    <p:extLst>
      <p:ext uri="{BB962C8B-B14F-4D97-AF65-F5344CB8AC3E}">
        <p14:creationId xmlns:p14="http://schemas.microsoft.com/office/powerpoint/2010/main" val="14173995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z="3200" dirty="0" smtClean="0"/>
              <a:t>Explicando o andamento da intervenção</a:t>
            </a:r>
            <a:endParaRPr lang="pt-BR" sz="3200" dirty="0"/>
          </a:p>
        </p:txBody>
      </p:sp>
      <p:sp>
        <p:nvSpPr>
          <p:cNvPr id="3" name="Espaço Reservado para Conteúdo 2"/>
          <p:cNvSpPr>
            <a:spLocks noGrp="1"/>
          </p:cNvSpPr>
          <p:nvPr>
            <p:ph idx="1"/>
          </p:nvPr>
        </p:nvSpPr>
        <p:spPr/>
        <p:txBody>
          <a:bodyPr/>
          <a:lstStyle/>
          <a:p>
            <a:r>
              <a:rPr lang="pt-BR" sz="1800" dirty="0"/>
              <a:t>A intervenção em Saúde dos Idosos na ESF São Bernardo aconteceu entre os meses de outubro de 2014 e janeiro de 2015. A intervenção teve início no dia 01/10/2014 e término no dia 30/01/15, compreendendo as orientações do curso referentes à Unidade 3. Com a evolução da intervenção, durante as dezesseis semanas, foi possível acompanhar 317 usuários dentro da população-alvo idosa, contemplando usuários com hipertensão e/ou diabetes em sua totalidade.</a:t>
            </a:r>
          </a:p>
          <a:p>
            <a:endParaRPr lang="pt-BR" dirty="0"/>
          </a:p>
        </p:txBody>
      </p:sp>
    </p:spTree>
    <p:extLst>
      <p:ext uri="{BB962C8B-B14F-4D97-AF65-F5344CB8AC3E}">
        <p14:creationId xmlns:p14="http://schemas.microsoft.com/office/powerpoint/2010/main" val="1648003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ítulo 1"/>
          <p:cNvSpPr>
            <a:spLocks noGrp="1"/>
          </p:cNvSpPr>
          <p:nvPr>
            <p:ph type="title"/>
          </p:nvPr>
        </p:nvSpPr>
        <p:spPr/>
        <p:txBody>
          <a:bodyPr/>
          <a:lstStyle/>
          <a:p>
            <a:r>
              <a:rPr lang="pt-BR" dirty="0" smtClean="0"/>
              <a:t>Resultados</a:t>
            </a:r>
            <a:br>
              <a:rPr lang="pt-BR" dirty="0" smtClean="0"/>
            </a:br>
            <a:r>
              <a:rPr lang="pt-BR" sz="1400" dirty="0" smtClean="0"/>
              <a:t>Cobertura  Meta 60%</a:t>
            </a:r>
            <a:endParaRPr lang="pt-BR" dirty="0" smtClean="0"/>
          </a:p>
        </p:txBody>
      </p:sp>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350" y="2281238"/>
            <a:ext cx="8115300" cy="2295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291458"/>
      </p:ext>
    </p:extLst>
  </p:cSld>
  <p:clrMapOvr>
    <a:masterClrMapping/>
  </p:clrMapOvr>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280</TotalTime>
  <Words>1545</Words>
  <Application>Microsoft Office PowerPoint</Application>
  <PresentationFormat>Apresentação na tela (4:3)</PresentationFormat>
  <Paragraphs>98</Paragraphs>
  <Slides>21</Slides>
  <Notes>0</Notes>
  <HiddenSlides>0</HiddenSlides>
  <MMClips>0</MMClips>
  <ScaleCrop>false</ScaleCrop>
  <HeadingPairs>
    <vt:vector size="4" baseType="variant">
      <vt:variant>
        <vt:lpstr>Tema</vt:lpstr>
      </vt:variant>
      <vt:variant>
        <vt:i4>1</vt:i4>
      </vt:variant>
      <vt:variant>
        <vt:lpstr>Títulos de slides</vt:lpstr>
      </vt:variant>
      <vt:variant>
        <vt:i4>21</vt:i4>
      </vt:variant>
    </vt:vector>
  </HeadingPairs>
  <TitlesOfParts>
    <vt:vector size="22" baseType="lpstr">
      <vt:lpstr>Tema do Office</vt:lpstr>
      <vt:lpstr>UNIVERSIDADE FEDERAL DE PELOTAS UNIVERSIDADE ABERTA DO SUS ESPECIALIZAÇÃO EM SAÚDE DA FAMÍLIA PROGRAMA MAIS MÉDICOS MODALIDADE À DISTÂNCIA TURMA 5 Trabalho de Conclusão de Curso   Melhoria da Atenção à Saúde dos Idosos da ESF São Bernardo, Bagé / RS  </vt:lpstr>
      <vt:lpstr>Caracterização do Município de Bagé/RS</vt:lpstr>
      <vt:lpstr>Caracterização da ESF São Bernardo, Bagé</vt:lpstr>
      <vt:lpstr>Situação da ação programática na Unidade antes da intervenção</vt:lpstr>
      <vt:lpstr> Objetivo </vt:lpstr>
      <vt:lpstr>Apresentação do PowerPoint</vt:lpstr>
      <vt:lpstr>Logística</vt:lpstr>
      <vt:lpstr>Explicando o andamento da intervenção</vt:lpstr>
      <vt:lpstr>Resultados Cobertura  Meta 60%</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UNIVERSIDADE FEDERAL DE PELOTAS UNIVERSIDADE ABERTA DO SUS ESPECIALIZAÇÃO EM SAÚDE DA FAMÍLIA MODALIDADE À DISTÂNCIA TURMA 5 Trabalho de Conclusão de Curso          Melhoria da Atenção à Saúde dos Idosos da ESF São Bernardo, Bagé / RS</dc:title>
  <dc:creator>Paulo</dc:creator>
  <cp:lastModifiedBy>Matheus</cp:lastModifiedBy>
  <cp:revision>32</cp:revision>
  <dcterms:created xsi:type="dcterms:W3CDTF">2015-05-27T00:31:00Z</dcterms:created>
  <dcterms:modified xsi:type="dcterms:W3CDTF">2015-06-14T10:08:39Z</dcterms:modified>
</cp:coreProperties>
</file>