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8" r:id="rId4"/>
    <p:sldId id="299" r:id="rId5"/>
    <p:sldId id="304" r:id="rId6"/>
    <p:sldId id="300" r:id="rId7"/>
    <p:sldId id="301" r:id="rId8"/>
    <p:sldId id="258" r:id="rId9"/>
    <p:sldId id="259" r:id="rId10"/>
    <p:sldId id="260" r:id="rId11"/>
    <p:sldId id="261" r:id="rId12"/>
    <p:sldId id="296" r:id="rId13"/>
    <p:sldId id="265" r:id="rId14"/>
    <p:sldId id="280" r:id="rId15"/>
    <p:sldId id="297" r:id="rId16"/>
    <p:sldId id="27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7" r:id="rId27"/>
    <p:sldId id="270" r:id="rId28"/>
    <p:sldId id="30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ve%20-%20Pastas%20atualizadas\ead%20-%20especializacao%20sf\unidade%203\semana%2017\tcc%20-%20planilha%20Ive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fichas A atualizadas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94688"/>
        <c:axId val="92196224"/>
      </c:barChart>
      <c:catAx>
        <c:axId val="921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96224"/>
        <c:crosses val="autoZero"/>
        <c:auto val="1"/>
        <c:lblAlgn val="ctr"/>
        <c:lblOffset val="100"/>
        <c:noMultiLvlLbl val="0"/>
      </c:catAx>
      <c:valAx>
        <c:axId val="9219622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194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famílias da ESF2 classificadas a partir do INASB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0.84077380952381275</c:v>
                </c:pt>
                <c:pt idx="1">
                  <c:v>0.84077380952381275</c:v>
                </c:pt>
                <c:pt idx="2">
                  <c:v>0.84077380952381275</c:v>
                </c:pt>
                <c:pt idx="3">
                  <c:v>0.84077380952381275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13440"/>
        <c:axId val="93214976"/>
      </c:barChart>
      <c:catAx>
        <c:axId val="932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14976"/>
        <c:crosses val="autoZero"/>
        <c:auto val="1"/>
        <c:lblAlgn val="ctr"/>
        <c:lblOffset val="100"/>
        <c:noMultiLvlLbl val="0"/>
      </c:catAx>
      <c:valAx>
        <c:axId val="932149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13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'Dados dos atendimentos'!$I$8</c:f>
              <c:strCache>
                <c:ptCount val="1"/>
                <c:pt idx="0">
                  <c:v>Mês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baseline="0"/>
                      <a:t>225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baseline="0"/>
                      <a:t>106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dos atendimentos'!$H$9:$H$11</c:f>
              <c:strCache>
                <c:ptCount val="3"/>
                <c:pt idx="0">
                  <c:v>N° famílias alto risco SB</c:v>
                </c:pt>
                <c:pt idx="1">
                  <c:v>N° famílias médio risco SB</c:v>
                </c:pt>
                <c:pt idx="2">
                  <c:v>N° famílias baixo risco SB</c:v>
                </c:pt>
              </c:strCache>
            </c:strRef>
          </c:cat>
          <c:val>
            <c:numRef>
              <c:f>'Dados dos atendimentos'!$I$9:$I$11</c:f>
              <c:numCache>
                <c:formatCode>General</c:formatCode>
                <c:ptCount val="3"/>
                <c:pt idx="0">
                  <c:v>213</c:v>
                </c:pt>
                <c:pt idx="1">
                  <c:v>234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69376"/>
        <c:axId val="93275264"/>
      </c:barChart>
      <c:catAx>
        <c:axId val="9326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pt-BR"/>
          </a:p>
        </c:txPr>
        <c:crossAx val="93275264"/>
        <c:crosses val="autoZero"/>
        <c:auto val="1"/>
        <c:lblAlgn val="ctr"/>
        <c:lblOffset val="100"/>
        <c:noMultiLvlLbl val="0"/>
      </c:catAx>
      <c:valAx>
        <c:axId val="9327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pt-BR"/>
          </a:p>
        </c:txPr>
        <c:crossAx val="9326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gestantes com avaliação de demanda em saúde bucal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Indicadores!$D$13:$G$13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0.26923076923076938</c:v>
                </c:pt>
                <c:pt idx="1">
                  <c:v>0.53571428571428559</c:v>
                </c:pt>
                <c:pt idx="2">
                  <c:v>0.65517241379310664</c:v>
                </c:pt>
                <c:pt idx="3">
                  <c:v>0.79166666666666652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13280"/>
        <c:axId val="92942336"/>
      </c:barChart>
      <c:catAx>
        <c:axId val="9331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42336"/>
        <c:crosses val="autoZero"/>
        <c:auto val="1"/>
        <c:lblAlgn val="ctr"/>
        <c:lblOffset val="100"/>
        <c:noMultiLvlLbl val="0"/>
      </c:catAx>
      <c:valAx>
        <c:axId val="929423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313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das creches da área da ESF2 com avaliação de demanda em saúde bucal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Indicadores!$D$19:$G$19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</c:v>
                </c:pt>
                <c:pt idx="1">
                  <c:v>0.60000000000000064</c:v>
                </c:pt>
                <c:pt idx="2">
                  <c:v>0.76250000000000062</c:v>
                </c:pt>
                <c:pt idx="3">
                  <c:v>0.76250000000000062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80352"/>
        <c:axId val="92981888"/>
      </c:barChart>
      <c:catAx>
        <c:axId val="9298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81888"/>
        <c:crosses val="autoZero"/>
        <c:auto val="1"/>
        <c:lblAlgn val="ctr"/>
        <c:lblOffset val="100"/>
        <c:noMultiLvlLbl val="0"/>
      </c:catAx>
      <c:valAx>
        <c:axId val="9298188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80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 pessoas de alto risco em SB classificadas e com avaliação de demanda em saúde bucal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Indicadores!$D$24:$G$24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7.6923076923076927E-2</c:v>
                </c:pt>
                <c:pt idx="1">
                  <c:v>7.3394495412844124E-2</c:v>
                </c:pt>
                <c:pt idx="2">
                  <c:v>0.19090909090909094</c:v>
                </c:pt>
                <c:pt idx="3">
                  <c:v>0.57943925233645033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0128"/>
        <c:axId val="93361664"/>
      </c:barChart>
      <c:catAx>
        <c:axId val="9336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361664"/>
        <c:crosses val="autoZero"/>
        <c:auto val="1"/>
        <c:lblAlgn val="ctr"/>
        <c:lblOffset val="100"/>
        <c:noMultiLvlLbl val="0"/>
      </c:catAx>
      <c:valAx>
        <c:axId val="933616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360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8068532825709"/>
          <c:y val="0.15890783069592285"/>
          <c:w val="0.75435015296182995"/>
          <c:h val="0.55222460056571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'Indicador 6'!$D$3</c:f>
              <c:strCache>
                <c:ptCount val="1"/>
                <c:pt idx="0">
                  <c:v>março</c:v>
                </c:pt>
              </c:strCache>
            </c:strRef>
          </c:tx>
          <c:invertIfNegative val="0"/>
          <c:cat>
            <c:strRef>
              <c:f>'Indicador 6'!$C$4:$C$10</c:f>
              <c:strCache>
                <c:ptCount val="7"/>
                <c:pt idx="0">
                  <c:v>Abscesso</c:v>
                </c:pt>
                <c:pt idx="1">
                  <c:v>Afecções bucais</c:v>
                </c:pt>
                <c:pt idx="2">
                  <c:v>Marcar consulta</c:v>
                </c:pt>
                <c:pt idx="3">
                  <c:v>Lesão em lábio/mucosa</c:v>
                </c:pt>
                <c:pt idx="4">
                  <c:v>Odontalgia</c:v>
                </c:pt>
                <c:pt idx="5">
                  <c:v>Traumatismo dental</c:v>
                </c:pt>
                <c:pt idx="6">
                  <c:v>Outros motivos</c:v>
                </c:pt>
              </c:strCache>
            </c:strRef>
          </c:cat>
          <c:val>
            <c:numRef>
              <c:f>'Indicador 6'!$D$4:$D$10</c:f>
              <c:numCache>
                <c:formatCode>0.0%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7.1428571428571425E-2</c:v>
                </c:pt>
                <c:pt idx="3">
                  <c:v>0</c:v>
                </c:pt>
                <c:pt idx="4">
                  <c:v>0.9285714285714286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'Indicador 6'!$E$3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cat>
            <c:strRef>
              <c:f>'Indicador 6'!$C$4:$C$10</c:f>
              <c:strCache>
                <c:ptCount val="7"/>
                <c:pt idx="0">
                  <c:v>Abscesso</c:v>
                </c:pt>
                <c:pt idx="1">
                  <c:v>Afecções bucais</c:v>
                </c:pt>
                <c:pt idx="2">
                  <c:v>Marcar consulta</c:v>
                </c:pt>
                <c:pt idx="3">
                  <c:v>Lesão em lábio/mucosa</c:v>
                </c:pt>
                <c:pt idx="4">
                  <c:v>Odontalgia</c:v>
                </c:pt>
                <c:pt idx="5">
                  <c:v>Traumatismo dental</c:v>
                </c:pt>
                <c:pt idx="6">
                  <c:v>Outros motivos</c:v>
                </c:pt>
              </c:strCache>
            </c:strRef>
          </c:cat>
          <c:val>
            <c:numRef>
              <c:f>'Indicador 6'!$E$4:$E$10</c:f>
              <c:numCache>
                <c:formatCode>0.0%</c:formatCode>
                <c:ptCount val="7"/>
                <c:pt idx="0">
                  <c:v>0.16666666666666666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0.1111111111111111</c:v>
                </c:pt>
                <c:pt idx="6">
                  <c:v>0.22222222222222221</c:v>
                </c:pt>
              </c:numCache>
            </c:numRef>
          </c:val>
        </c:ser>
        <c:ser>
          <c:idx val="2"/>
          <c:order val="2"/>
          <c:tx>
            <c:strRef>
              <c:f>'Indicador 6'!$F$3</c:f>
              <c:strCache>
                <c:ptCount val="1"/>
                <c:pt idx="0">
                  <c:v>maio</c:v>
                </c:pt>
              </c:strCache>
            </c:strRef>
          </c:tx>
          <c:invertIfNegative val="0"/>
          <c:cat>
            <c:strRef>
              <c:f>'Indicador 6'!$C$4:$C$10</c:f>
              <c:strCache>
                <c:ptCount val="7"/>
                <c:pt idx="0">
                  <c:v>Abscesso</c:v>
                </c:pt>
                <c:pt idx="1">
                  <c:v>Afecções bucais</c:v>
                </c:pt>
                <c:pt idx="2">
                  <c:v>Marcar consulta</c:v>
                </c:pt>
                <c:pt idx="3">
                  <c:v>Lesão em lábio/mucosa</c:v>
                </c:pt>
                <c:pt idx="4">
                  <c:v>Odontalgia</c:v>
                </c:pt>
                <c:pt idx="5">
                  <c:v>Traumatismo dental</c:v>
                </c:pt>
                <c:pt idx="6">
                  <c:v>Outros motivos</c:v>
                </c:pt>
              </c:strCache>
            </c:strRef>
          </c:cat>
          <c:val>
            <c:numRef>
              <c:f>'Indicador 6'!$F$4:$F$10</c:f>
              <c:numCache>
                <c:formatCode>0.0%</c:formatCode>
                <c:ptCount val="7"/>
                <c:pt idx="0">
                  <c:v>3.8461538461538464E-2</c:v>
                </c:pt>
                <c:pt idx="1">
                  <c:v>0.1923076923076924</c:v>
                </c:pt>
                <c:pt idx="2">
                  <c:v>7.6923076923076927E-2</c:v>
                </c:pt>
                <c:pt idx="3">
                  <c:v>0</c:v>
                </c:pt>
                <c:pt idx="4">
                  <c:v>0.46153846153846256</c:v>
                </c:pt>
                <c:pt idx="5">
                  <c:v>7.6923076923076927E-2</c:v>
                </c:pt>
                <c:pt idx="6">
                  <c:v>0.15384615384615463</c:v>
                </c:pt>
              </c:numCache>
            </c:numRef>
          </c:val>
        </c:ser>
        <c:ser>
          <c:idx val="3"/>
          <c:order val="3"/>
          <c:tx>
            <c:strRef>
              <c:f>'Indicador 6'!$G$3</c:f>
              <c:strCache>
                <c:ptCount val="1"/>
                <c:pt idx="0">
                  <c:v>junho</c:v>
                </c:pt>
              </c:strCache>
            </c:strRef>
          </c:tx>
          <c:invertIfNegative val="0"/>
          <c:cat>
            <c:strRef>
              <c:f>'Indicador 6'!$C$4:$C$10</c:f>
              <c:strCache>
                <c:ptCount val="7"/>
                <c:pt idx="0">
                  <c:v>Abscesso</c:v>
                </c:pt>
                <c:pt idx="1">
                  <c:v>Afecções bucais</c:v>
                </c:pt>
                <c:pt idx="2">
                  <c:v>Marcar consulta</c:v>
                </c:pt>
                <c:pt idx="3">
                  <c:v>Lesão em lábio/mucosa</c:v>
                </c:pt>
                <c:pt idx="4">
                  <c:v>Odontalgia</c:v>
                </c:pt>
                <c:pt idx="5">
                  <c:v>Traumatismo dental</c:v>
                </c:pt>
                <c:pt idx="6">
                  <c:v>Outros motivos</c:v>
                </c:pt>
              </c:strCache>
            </c:strRef>
          </c:cat>
          <c:val>
            <c:numRef>
              <c:f>'Indicador 6'!$G$4:$G$10</c:f>
              <c:numCache>
                <c:formatCode>0.0%</c:formatCode>
                <c:ptCount val="7"/>
                <c:pt idx="0">
                  <c:v>0.26315789473684231</c:v>
                </c:pt>
                <c:pt idx="1">
                  <c:v>0.21052631578947423</c:v>
                </c:pt>
                <c:pt idx="2">
                  <c:v>5.2631578947368432E-2</c:v>
                </c:pt>
                <c:pt idx="3">
                  <c:v>0</c:v>
                </c:pt>
                <c:pt idx="4">
                  <c:v>0.36842105263157893</c:v>
                </c:pt>
                <c:pt idx="5">
                  <c:v>0</c:v>
                </c:pt>
                <c:pt idx="6">
                  <c:v>0.10526315789473686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22336"/>
        <c:axId val="93423872"/>
      </c:barChart>
      <c:catAx>
        <c:axId val="9342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pt-BR"/>
          </a:p>
        </c:txPr>
        <c:crossAx val="93423872"/>
        <c:crosses val="autoZero"/>
        <c:auto val="1"/>
        <c:lblAlgn val="ctr"/>
        <c:lblOffset val="100"/>
        <c:noMultiLvlLbl val="0"/>
      </c:catAx>
      <c:valAx>
        <c:axId val="934238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pt-BR"/>
          </a:p>
        </c:txPr>
        <c:crossAx val="93422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 baseline="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profissionais da USF capacitados para trabalhar com protocolo em saúde bucal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Indicadores!$D$30:$G$30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0</c:v>
                </c:pt>
                <c:pt idx="1">
                  <c:v>0.45454545454545453</c:v>
                </c:pt>
                <c:pt idx="2">
                  <c:v>0.27272727272727282</c:v>
                </c:pt>
                <c:pt idx="3">
                  <c:v>0.90909090909090906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58432"/>
        <c:axId val="93459968"/>
      </c:barChart>
      <c:catAx>
        <c:axId val="9345843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59968"/>
        <c:crosses val="autoZero"/>
        <c:auto val="1"/>
        <c:lblAlgn val="ctr"/>
        <c:lblOffset val="100"/>
        <c:noMultiLvlLbl val="0"/>
      </c:catAx>
      <c:valAx>
        <c:axId val="93459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58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Cobertura de ação mensal de educação em saúde e promoção do controle social na comunidade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Indicadores!$D$36:$G$36</c:f>
              <c:strCache>
                <c:ptCount val="4"/>
                <c:pt idx="0">
                  <c:v>março</c:v>
                </c:pt>
                <c:pt idx="1">
                  <c:v>abril</c:v>
                </c:pt>
                <c:pt idx="2">
                  <c:v>maio</c:v>
                </c:pt>
                <c:pt idx="3">
                  <c:v>junho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0.11267605633802817</c:v>
                </c:pt>
                <c:pt idx="3">
                  <c:v>0.15492957746478872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88096"/>
        <c:axId val="93589888"/>
      </c:barChart>
      <c:catAx>
        <c:axId val="935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589888"/>
        <c:crosses val="autoZero"/>
        <c:auto val="1"/>
        <c:lblAlgn val="ctr"/>
        <c:lblOffset val="100"/>
        <c:noMultiLvlLbl val="0"/>
      </c:catAx>
      <c:valAx>
        <c:axId val="935898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58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Slide_do_Microsoft_PowerPoint1.sldx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 cstate="print"/>
          <a:srcRect t="5183"/>
          <a:stretch>
            <a:fillRect/>
          </a:stretch>
        </p:blipFill>
        <p:spPr bwMode="auto">
          <a:xfrm>
            <a:off x="-13718" y="-63303"/>
            <a:ext cx="9266238" cy="75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3621617"/>
            <a:ext cx="1174750" cy="105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73037" y="2276873"/>
            <a:ext cx="19463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dirty="0">
                <a:ln w="952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A6A6A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EAD - </a:t>
            </a:r>
            <a:r>
              <a:rPr lang="x-none" sz="2400" dirty="0">
                <a:ln w="952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UFPel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614" y="2180167"/>
            <a:ext cx="2232025" cy="768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n w="9525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0"/>
            <a:ext cx="416011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Especialização em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600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Saúde </a:t>
            </a:r>
            <a:r>
              <a:rPr lang="x-none" sz="360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da </a:t>
            </a:r>
            <a:r>
              <a:rPr lang="x-none" sz="360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Família</a:t>
            </a:r>
            <a:endParaRPr lang="pt-BR" sz="3600" dirty="0" smtClean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1679317"/>
            <a:ext cx="56886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ORGANIZAÇÃO DA ATENÇÃO À SAÚDE BUCAL NA USF ALTO DO CAPITÃO, RECIFE - PE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87824" y="56612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Aluna: </a:t>
            </a:r>
            <a:r>
              <a:rPr lang="pt-BR" sz="2800" b="1" dirty="0" err="1" smtClean="0"/>
              <a:t>Ive</a:t>
            </a:r>
            <a:r>
              <a:rPr lang="pt-BR" sz="2800" b="1" dirty="0" smtClean="0"/>
              <a:t> da Silva Monteiro</a:t>
            </a:r>
          </a:p>
          <a:p>
            <a:r>
              <a:rPr lang="pt-BR" sz="2800" b="1" dirty="0" smtClean="0"/>
              <a:t>Orientadora: Linda Cristina </a:t>
            </a:r>
            <a:r>
              <a:rPr lang="pt-BR" sz="2800" b="1" dirty="0" err="1" smtClean="0"/>
              <a:t>Sangoi</a:t>
            </a:r>
            <a:r>
              <a:rPr lang="pt-BR" sz="2800" b="1" dirty="0" smtClean="0"/>
              <a:t> Haas</a:t>
            </a:r>
          </a:p>
          <a:p>
            <a:endParaRPr lang="pt-BR" sz="28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66 -0.19097 L 0.42066 -0.149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79912" y="260648"/>
            <a:ext cx="15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Metas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600" y="1754813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Classificar 100% das famílias da ESF2 quanto ao risco em saúde bucal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2782669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Cadastrar e avaliar as demandas de 100% das gestantes, 100% das crianças da Escola Gênesis e 20% famílias de risco em saúde bucal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465313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Cadastrar e avaliar 100% das demandas espontâneas em saúde bucal surgidas no acolhimento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11874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Atualização de 100% das fichas A da ESF2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79912" y="260648"/>
            <a:ext cx="15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Metas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71600" y="2476053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Garantir pelo menos uma reunião de capacitação da equipe da USF para trabalhar com protocolo em saúde bucal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4005064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Desenvolver pelo menos uma ação mensal de educação em saúde e promoção do controle social na comunidade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13407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Estabelecer um protocolo de orientações e condutas em saúde bucal a ser seguido na USF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767191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544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635246" y="188640"/>
            <a:ext cx="39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Ações Realizadas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90872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 smtClean="0"/>
              <a:t> Atualização das fichas A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14847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600" dirty="0" smtClean="0"/>
              <a:t>Classificação das famílias da ESF2 quanto ao risco em saúde bucal a partir do INASB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2492896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 smtClean="0"/>
              <a:t> Cadastro e avaliação das demandas dos grupos definidos como prioritários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3429000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 smtClean="0"/>
              <a:t> Cadastramento e avaliação das demandas espontâneas em saúde bucal surgidas no acolhimento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436510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 smtClean="0"/>
              <a:t> Estabelecimento do protocolo de orientações e condutas em saúde bucal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71600" y="53012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600" dirty="0" smtClean="0"/>
              <a:t>Reuniões de capacitação da equipe da USF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43608" y="5877272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 smtClean="0"/>
              <a:t> Ações de educação em saúde e promoção do controle social na comunidade</a:t>
            </a:r>
            <a:endParaRPr lang="pt-BR" sz="2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581138" y="332656"/>
            <a:ext cx="201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Logística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13936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Protocolo próprio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196967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Fichas de Registro e Monitoramento da ESB: Classificação INASB; Gestantes; Crianças pré-escolares; Famílias de risco SB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99592" y="3390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Caderno de acolhimento da USF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398590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Planilha de Consolidado de Dados da ESB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71600" y="45619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Reuniões de equipe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767191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74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9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Proporção de fichas A atualizadas</a:t>
            </a:r>
            <a:endParaRPr lang="pt-BR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691680" y="6048290"/>
            <a:ext cx="7200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Meta:</a:t>
            </a:r>
            <a:r>
              <a:rPr lang="pt-BR" sz="2500" dirty="0" smtClean="0"/>
              <a:t> Atualização de 100% das fichas A da ESF2</a:t>
            </a:r>
            <a:endParaRPr lang="pt-BR" sz="25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1619672" y="1412776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385192" y="332656"/>
            <a:ext cx="8435280" cy="1080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3900" b="1" dirty="0">
                <a:solidFill>
                  <a:schemeClr val="accent6"/>
                </a:solidFill>
              </a:rPr>
              <a:t>Proporção de famílias da </a:t>
            </a:r>
            <a:r>
              <a:rPr lang="pt-BR" sz="3900" b="1" dirty="0" smtClean="0">
                <a:solidFill>
                  <a:schemeClr val="accent6"/>
                </a:solidFill>
              </a:rPr>
              <a:t>ESF2</a:t>
            </a:r>
            <a:r>
              <a:rPr lang="pt-BR" sz="3900" b="1" dirty="0">
                <a:solidFill>
                  <a:schemeClr val="accent6"/>
                </a:solidFill>
              </a:rPr>
              <a:t> </a:t>
            </a:r>
            <a:r>
              <a:rPr lang="pt-BR" sz="3900" b="1" dirty="0" smtClean="0">
                <a:solidFill>
                  <a:schemeClr val="accent6"/>
                </a:solidFill>
              </a:rPr>
              <a:t>classificadas </a:t>
            </a:r>
            <a:r>
              <a:rPr lang="pt-BR" sz="3900" b="1" dirty="0">
                <a:solidFill>
                  <a:schemeClr val="accent6"/>
                </a:solidFill>
              </a:rPr>
              <a:t>a partir do INASB </a:t>
            </a:r>
            <a:endParaRPr lang="pt-BR" sz="3900" b="1" dirty="0" smtClean="0">
              <a:solidFill>
                <a:schemeClr val="accent6"/>
              </a:solidFill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91680" y="5735578"/>
            <a:ext cx="720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Classificar 100% das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famílias da ESF2 quanto ao risco em saúde bucal a partir do INASB</a:t>
            </a:r>
            <a:endParaRPr kumimoji="0" lang="pt-B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259632" y="1340768"/>
          <a:ext cx="6984776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200" b="1" dirty="0" err="1">
                <a:solidFill>
                  <a:schemeClr val="accent6"/>
                </a:solidFill>
              </a:rPr>
              <a:t>Classificação</a:t>
            </a:r>
            <a:r>
              <a:rPr lang="en-US" sz="4200" b="1" dirty="0">
                <a:solidFill>
                  <a:schemeClr val="accent6"/>
                </a:solidFill>
              </a:rPr>
              <a:t> das </a:t>
            </a:r>
            <a:r>
              <a:rPr lang="en-US" sz="4200" b="1" dirty="0" err="1">
                <a:solidFill>
                  <a:schemeClr val="accent6"/>
                </a:solidFill>
              </a:rPr>
              <a:t>famílias</a:t>
            </a:r>
            <a:r>
              <a:rPr lang="en-US" sz="4200" b="1" dirty="0">
                <a:solidFill>
                  <a:schemeClr val="accent6"/>
                </a:solidFill>
              </a:rPr>
              <a:t> da </a:t>
            </a:r>
            <a:r>
              <a:rPr lang="en-US" sz="4200" b="1" dirty="0" err="1">
                <a:solidFill>
                  <a:schemeClr val="accent6"/>
                </a:solidFill>
              </a:rPr>
              <a:t>ESF2</a:t>
            </a:r>
            <a:r>
              <a:rPr lang="en-US" sz="4200" b="1" dirty="0">
                <a:solidFill>
                  <a:schemeClr val="accent6"/>
                </a:solidFill>
              </a:rPr>
              <a:t>, </a:t>
            </a:r>
            <a:r>
              <a:rPr lang="en-US" sz="4200" b="1" dirty="0" err="1">
                <a:solidFill>
                  <a:schemeClr val="accent6"/>
                </a:solidFill>
              </a:rPr>
              <a:t>segundo</a:t>
            </a:r>
            <a:r>
              <a:rPr lang="en-US" sz="4200" b="1" dirty="0">
                <a:solidFill>
                  <a:schemeClr val="accent6"/>
                </a:solidFill>
              </a:rPr>
              <a:t> o </a:t>
            </a:r>
            <a:r>
              <a:rPr lang="en-US" sz="4200" b="1" dirty="0" err="1" smtClean="0">
                <a:solidFill>
                  <a:schemeClr val="accent6"/>
                </a:solidFill>
              </a:rPr>
              <a:t>INASB</a:t>
            </a:r>
            <a:endParaRPr lang="pt-BR" sz="4200" b="1" dirty="0" smtClean="0">
              <a:solidFill>
                <a:schemeClr val="accent6"/>
              </a:solidFill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40836036"/>
              </p:ext>
            </p:extLst>
          </p:nvPr>
        </p:nvGraphicFramePr>
        <p:xfrm>
          <a:off x="1907704" y="1363349"/>
          <a:ext cx="6210572" cy="429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5879594"/>
            <a:ext cx="720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Classificar 100% das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famílias da ESF2 quanto ao risco em saúde bucal a partir do INASB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3600" dirty="0">
                <a:solidFill>
                  <a:schemeClr val="accent6"/>
                </a:solidFill>
              </a:rPr>
              <a:t>Proporção de gestantes com avaliação de demanda em saúde bucal</a:t>
            </a: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91680" y="587959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Meta: </a:t>
            </a:r>
            <a:r>
              <a:rPr lang="pt-BR" sz="2500" dirty="0" smtClean="0"/>
              <a:t>Cadastrar e avaliar as demandas de 100% das gestantes</a:t>
            </a:r>
            <a:endParaRPr lang="pt-BR" sz="25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1475656" y="1412776"/>
          <a:ext cx="662473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46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35496" y="332655"/>
            <a:ext cx="9036496" cy="12961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>
                <a:solidFill>
                  <a:schemeClr val="accent6"/>
                </a:solidFill>
              </a:rPr>
              <a:t>Proporção de crianças </a:t>
            </a:r>
            <a:r>
              <a:rPr lang="pt-BR" sz="3600" b="1" dirty="0" smtClean="0">
                <a:solidFill>
                  <a:schemeClr val="accent6"/>
                </a:solidFill>
              </a:rPr>
              <a:t>da Escola Gênesis </a:t>
            </a:r>
            <a:r>
              <a:rPr lang="pt-BR" sz="3600" b="1" dirty="0">
                <a:solidFill>
                  <a:schemeClr val="accent6"/>
                </a:solidFill>
              </a:rPr>
              <a:t>com avaliação de </a:t>
            </a:r>
            <a:r>
              <a:rPr lang="pt-BR" sz="3600" b="1" dirty="0" smtClean="0">
                <a:solidFill>
                  <a:schemeClr val="accent6"/>
                </a:solidFill>
              </a:rPr>
              <a:t>demanda em </a:t>
            </a:r>
            <a:r>
              <a:rPr lang="pt-BR" sz="3600" b="1" dirty="0">
                <a:solidFill>
                  <a:schemeClr val="accent6"/>
                </a:solidFill>
              </a:rPr>
              <a:t>saúde </a:t>
            </a:r>
            <a:r>
              <a:rPr lang="pt-BR" sz="3600" b="1" dirty="0" smtClean="0">
                <a:solidFill>
                  <a:schemeClr val="accent6"/>
                </a:solidFill>
              </a:rPr>
              <a:t>bucal</a:t>
            </a:r>
            <a:endParaRPr lang="pt-BR" sz="36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36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91680" y="587959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Meta: </a:t>
            </a:r>
            <a:r>
              <a:rPr lang="pt-BR" sz="2500" dirty="0" smtClean="0"/>
              <a:t>Cadastrar e avaliar as demandas de 100% das crianças da Escola Gênesis </a:t>
            </a:r>
            <a:endParaRPr lang="pt-BR" sz="25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1547664" y="1628800"/>
          <a:ext cx="66247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91680" y="5879594"/>
            <a:ext cx="7200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Cadastrar e avaliar as demandas de </a:t>
            </a:r>
            <a:r>
              <a:rPr kumimoji="0" lang="pt-B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20% das famílias de alto risco em saúde bucal</a:t>
            </a:r>
            <a:endParaRPr kumimoji="0" lang="pt-B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60649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/>
                </a:solidFill>
              </a:rPr>
              <a:t>Proporção de  pessoas de alto risco em SB classificadas e com avaliação de demanda em saúde bucal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1979712" y="1988840"/>
          <a:ext cx="5728530" cy="369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1512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500" dirty="0">
                <a:solidFill>
                  <a:schemeClr val="accent6"/>
                </a:solidFill>
              </a:rPr>
              <a:t>Distribuição </a:t>
            </a:r>
            <a:r>
              <a:rPr lang="pt-BR" sz="3500" dirty="0" smtClean="0">
                <a:solidFill>
                  <a:schemeClr val="accent6"/>
                </a:solidFill>
              </a:rPr>
              <a:t>das </a:t>
            </a:r>
            <a:r>
              <a:rPr lang="pt-BR" sz="3500" dirty="0">
                <a:solidFill>
                  <a:schemeClr val="accent6"/>
                </a:solidFill>
              </a:rPr>
              <a:t>demandas espontâneas em saúde bucal surgidas no Acolhimento, </a:t>
            </a:r>
            <a:endParaRPr lang="pt-BR" sz="3500" dirty="0" smtClean="0">
              <a:solidFill>
                <a:schemeClr val="accent6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500" dirty="0" smtClean="0">
                <a:solidFill>
                  <a:schemeClr val="accent6"/>
                </a:solidFill>
              </a:rPr>
              <a:t>por </a:t>
            </a:r>
            <a:r>
              <a:rPr lang="pt-BR" sz="3500" dirty="0">
                <a:solidFill>
                  <a:schemeClr val="accent6"/>
                </a:solidFill>
              </a:rPr>
              <a:t>grupo de </a:t>
            </a:r>
            <a:r>
              <a:rPr lang="pt-BR" sz="3500" dirty="0" smtClean="0">
                <a:solidFill>
                  <a:schemeClr val="accent6"/>
                </a:solidFill>
              </a:rPr>
              <a:t>causas</a:t>
            </a:r>
            <a:endParaRPr lang="pt-BR" sz="3500" b="1" dirty="0" smtClean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91680" y="6013157"/>
            <a:ext cx="7200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Cadastrar e avaliar 100% das demandas espontâneas em saúde bucal surgidas no acolhimento</a:t>
            </a:r>
            <a:endParaRPr kumimoji="0" lang="pt-B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475656" y="1124744"/>
          <a:ext cx="69847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384199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936105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pt-BR" sz="3900" b="1" dirty="0" smtClean="0">
                <a:solidFill>
                  <a:schemeClr val="accent6">
                    <a:lumMod val="75000"/>
                  </a:schemeClr>
                </a:solidFill>
              </a:rPr>
              <a:t>Elaboração de protocolo em saúde bucal</a:t>
            </a:r>
            <a:endParaRPr lang="pt-BR" sz="39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91680" y="587959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 smtClean="0"/>
              <a:t>Meta: </a:t>
            </a:r>
            <a:r>
              <a:rPr lang="pt-BR" sz="2500" dirty="0" smtClean="0"/>
              <a:t>Estabelecer um protocolo de orientações e condutas em saúde bucal a ser seguido na USF</a:t>
            </a:r>
            <a:endParaRPr lang="pt-BR" sz="2500" dirty="0"/>
          </a:p>
        </p:txBody>
      </p:sp>
      <p:sp>
        <p:nvSpPr>
          <p:cNvPr id="10" name="Retângulo 9"/>
          <p:cNvSpPr/>
          <p:nvPr/>
        </p:nvSpPr>
        <p:spPr>
          <a:xfrm>
            <a:off x="2843808" y="980728"/>
            <a:ext cx="4176464" cy="4824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44016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>
                <a:solidFill>
                  <a:schemeClr val="accent6"/>
                </a:solidFill>
              </a:rPr>
              <a:t>Proporção de profissionais da </a:t>
            </a:r>
            <a:r>
              <a:rPr lang="pt-BR" sz="3600" b="1" dirty="0" err="1">
                <a:solidFill>
                  <a:schemeClr val="accent6"/>
                </a:solidFill>
              </a:rPr>
              <a:t>USF</a:t>
            </a:r>
            <a:r>
              <a:rPr lang="pt-BR" sz="3600" b="1" dirty="0">
                <a:solidFill>
                  <a:schemeClr val="accent6"/>
                </a:solidFill>
              </a:rPr>
              <a:t> capacitados para trabalhar com protocolo em saúde </a:t>
            </a:r>
            <a:r>
              <a:rPr lang="pt-BR" sz="3600" b="1" dirty="0" smtClean="0">
                <a:solidFill>
                  <a:schemeClr val="accent6"/>
                </a:solidFill>
              </a:rPr>
              <a:t>bucal</a:t>
            </a:r>
          </a:p>
          <a:p>
            <a:pPr marL="0" indent="0" algn="r">
              <a:buFont typeface="Arial" charset="0"/>
              <a:buNone/>
              <a:defRPr/>
            </a:pPr>
            <a:endParaRPr lang="pt-BR" sz="36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36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5654715"/>
            <a:ext cx="7200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Garantir pelo menos uma reunião de capacitação da equipe da USF para trabalhar com protocolo em saúde bucal</a:t>
            </a:r>
            <a:endParaRPr kumimoji="0" lang="pt-B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691680" y="2060848"/>
          <a:ext cx="626469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pt-BR" sz="11100" b="1" dirty="0">
                <a:solidFill>
                  <a:schemeClr val="accent6"/>
                </a:solidFill>
              </a:rPr>
              <a:t>Cobertura de ação mensal de educação em saúde e promoção do controle social na </a:t>
            </a:r>
            <a:r>
              <a:rPr lang="pt-BR" sz="11100" b="1" dirty="0" smtClean="0">
                <a:solidFill>
                  <a:schemeClr val="accent6"/>
                </a:solidFill>
              </a:rPr>
              <a:t>comunidade</a:t>
            </a:r>
            <a:endParaRPr lang="pt-BR" sz="111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5661248"/>
            <a:ext cx="7200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Meta: </a:t>
            </a:r>
            <a:r>
              <a:rPr kumimoji="0" lang="pt-B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Desenvolver pelo menos uma ação mensal de educação em saúde e promoção do controle social na comunidade</a:t>
            </a:r>
            <a:endParaRPr kumimoji="0" lang="pt-B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763688" y="1772816"/>
          <a:ext cx="633670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619672" y="272842"/>
            <a:ext cx="5832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9592" y="136340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Importância da intervenção para a equipe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43608" y="27809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Importância da intervenção para a comunidade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35010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Incorporação da intervenção à rotina do serviço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420308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Adaptações necessárias para incorporação da intervenção à rotina do serviço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971600" y="20608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Importância da intervenção para o serviço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3" grpId="0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30652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Reflexão crítica sobre o processo pessoal de aprendizagem e na implementação da intervenção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25117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Desenvolvimento do trabalho no curso e expectativas iniciais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3606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Significado do curso para a prática profissional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434594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 Aprendizados mais relevantes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OBRIGADA!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13450" y="5930116"/>
            <a:ext cx="410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ivemonteiro@hotmail.com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05285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16209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pt-BR" sz="6400" b="1" dirty="0" smtClean="0">
                <a:solidFill>
                  <a:schemeClr val="accent6"/>
                </a:solidFill>
              </a:rPr>
              <a:t>Importância </a:t>
            </a:r>
            <a:r>
              <a:rPr lang="pt-BR" sz="6400" b="1" dirty="0">
                <a:solidFill>
                  <a:schemeClr val="accent6"/>
                </a:solidFill>
              </a:rPr>
              <a:t>da ação programática </a:t>
            </a:r>
            <a:endParaRPr lang="pt-BR" sz="64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  <a:defRPr/>
            </a:pPr>
            <a:r>
              <a:rPr lang="pt-BR" sz="6400" b="1" dirty="0" smtClean="0">
                <a:solidFill>
                  <a:schemeClr val="accent6"/>
                </a:solidFill>
              </a:rPr>
              <a:t>em saúde bucal</a:t>
            </a: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27882" y="1484784"/>
            <a:ext cx="806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Organização </a:t>
            </a:r>
            <a:r>
              <a:rPr lang="pt-BR" sz="2800" dirty="0"/>
              <a:t>da demanda em saúde </a:t>
            </a:r>
            <a:r>
              <a:rPr lang="pt-BR" sz="2800" dirty="0" smtClean="0"/>
              <a:t>bucal: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21328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t-BR" sz="2800" dirty="0" smtClean="0"/>
              <a:t>Ponto de conflito e tensão entre trabalhadores, gestão e população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31409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t-BR" sz="2800" dirty="0" smtClean="0"/>
              <a:t>Ausência de consensos sobre o(s) melhor(</a:t>
            </a:r>
            <a:r>
              <a:rPr lang="pt-BR" sz="2800" dirty="0" err="1" smtClean="0"/>
              <a:t>es</a:t>
            </a:r>
            <a:r>
              <a:rPr lang="pt-BR" sz="2800" dirty="0" smtClean="0"/>
              <a:t>) modo(s) de operacionalizá-la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414908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pt-BR" sz="2800" dirty="0" smtClean="0"/>
              <a:t>Baixo número de estudos que se referem a essa organização, principalmente abordando o acolhimento em relação a essa demanda e/ou o uso de dados cadastrais utilizados no cotidiano das USF para sua organização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155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Caracterização do </a:t>
            </a:r>
            <a:r>
              <a:rPr lang="pt-BR" b="1" dirty="0" smtClean="0">
                <a:solidFill>
                  <a:schemeClr val="accent6"/>
                </a:solidFill>
              </a:rPr>
              <a:t>Recife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55679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/>
              <a:t>P</a:t>
            </a:r>
            <a:r>
              <a:rPr lang="pt-BR" sz="2800" dirty="0" smtClean="0"/>
              <a:t>opulação </a:t>
            </a:r>
            <a:r>
              <a:rPr lang="pt-BR" sz="2800" dirty="0"/>
              <a:t>de 1.537.704 habitantes (IBGE, 2010</a:t>
            </a:r>
            <a:r>
              <a:rPr lang="pt-BR" sz="2800" dirty="0" smtClean="0"/>
              <a:t>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21328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251 </a:t>
            </a:r>
            <a:r>
              <a:rPr lang="pt-BR" sz="2800" dirty="0" smtClean="0"/>
              <a:t>Equipes de Saúde da Família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26897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121 </a:t>
            </a:r>
            <a:r>
              <a:rPr lang="pt-BR" sz="2800" dirty="0" smtClean="0"/>
              <a:t>Equipes de Saúde Bucal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32658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139 </a:t>
            </a:r>
            <a:r>
              <a:rPr lang="pt-BR" sz="2800" dirty="0" smtClean="0"/>
              <a:t>Unidades de Saúde da Família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71600" y="384304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Cobertura de </a:t>
            </a:r>
            <a:r>
              <a:rPr lang="pt-BR" sz="2800" dirty="0" smtClean="0"/>
              <a:t>57,13% </a:t>
            </a:r>
            <a:r>
              <a:rPr lang="pt-BR" sz="2800" dirty="0" smtClean="0"/>
              <a:t>da população, ou cerca de </a:t>
            </a:r>
            <a:r>
              <a:rPr lang="pt-BR" sz="2800" dirty="0" smtClean="0"/>
              <a:t>878.500 </a:t>
            </a:r>
            <a:r>
              <a:rPr lang="pt-BR" sz="2800" dirty="0" smtClean="0"/>
              <a:t>pessoas </a:t>
            </a:r>
          </a:p>
        </p:txBody>
      </p:sp>
    </p:spTree>
    <p:extLst>
      <p:ext uri="{BB962C8B-B14F-4D97-AF65-F5344CB8AC3E}">
        <p14:creationId xmlns:p14="http://schemas.microsoft.com/office/powerpoint/2010/main" val="74507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3" grpId="0"/>
      <p:bldP spid="13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oliciacivil.pe.gov.br/gpca/images/stories/map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63326"/>
            <a:ext cx="2790719" cy="4221858"/>
          </a:xfrm>
          <a:prstGeom prst="rect">
            <a:avLst/>
          </a:prstGeom>
          <a:noFill/>
        </p:spPr>
      </p:pic>
      <p:pic>
        <p:nvPicPr>
          <p:cNvPr id="4098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0" y="3729567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8" name="Picture 2" descr="http://www.recife.pe.gov.br/pr/secplanejamento/inforec/midia/02_rpa-dois_unid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4647" y="1484784"/>
            <a:ext cx="4509353" cy="3168352"/>
          </a:xfrm>
          <a:prstGeom prst="rect">
            <a:avLst/>
          </a:prstGeom>
          <a:noFill/>
        </p:spPr>
      </p:pic>
      <p:cxnSp>
        <p:nvCxnSpPr>
          <p:cNvPr id="30" name="Conector angulado 29"/>
          <p:cNvCxnSpPr/>
          <p:nvPr/>
        </p:nvCxnSpPr>
        <p:spPr>
          <a:xfrm>
            <a:off x="2843808" y="2060848"/>
            <a:ext cx="3312368" cy="100811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623720" y="4964084"/>
          <a:ext cx="2520280" cy="189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Slide" r:id="rId8" imgW="4570656" imgH="3427323" progId="PowerPoint.Slide.12">
                  <p:embed/>
                </p:oleObj>
              </mc:Choice>
              <mc:Fallback>
                <p:oleObj name="Slide" r:id="rId8" imgW="4570656" imgH="3427323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720" y="4964084"/>
                        <a:ext cx="2520280" cy="1893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ector angulado 33"/>
          <p:cNvCxnSpPr/>
          <p:nvPr/>
        </p:nvCxnSpPr>
        <p:spPr>
          <a:xfrm rot="16200000" flipH="1">
            <a:off x="5976156" y="3176972"/>
            <a:ext cx="2376264" cy="216024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shade val="95000"/>
                <a:satMod val="10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7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Ive - Pastas atualizadas\FOTOS\18 de jan2008\DSC0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396203" cy="4797152"/>
          </a:xfrm>
          <a:prstGeom prst="rect">
            <a:avLst/>
          </a:prstGeom>
          <a:noFill/>
        </p:spPr>
      </p:pic>
      <p:pic>
        <p:nvPicPr>
          <p:cNvPr id="4098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Caracterização </a:t>
            </a:r>
            <a:r>
              <a:rPr lang="pt-BR" b="1" dirty="0" smtClean="0">
                <a:solidFill>
                  <a:schemeClr val="accent6"/>
                </a:solidFill>
              </a:rPr>
              <a:t>da </a:t>
            </a:r>
            <a:r>
              <a:rPr lang="pt-BR" b="1" dirty="0" err="1" smtClean="0">
                <a:solidFill>
                  <a:schemeClr val="accent6"/>
                </a:solidFill>
              </a:rPr>
              <a:t>USF</a:t>
            </a:r>
            <a:r>
              <a:rPr lang="pt-BR" b="1" dirty="0" smtClean="0">
                <a:solidFill>
                  <a:schemeClr val="accent6"/>
                </a:solidFill>
              </a:rPr>
              <a:t> Alto do Capitão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9592" y="1556792"/>
            <a:ext cx="78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Localização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1520" y="256490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Equipes (ESF; ESB; PSA; PAC; NASF; RMISF-UPE)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36450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População </a:t>
            </a:r>
            <a:r>
              <a:rPr lang="pt-BR" sz="3200" dirty="0" err="1" smtClean="0"/>
              <a:t>adscrita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72878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1620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Situação da ação programática </a:t>
            </a:r>
            <a:r>
              <a:rPr lang="pt-BR" b="1" dirty="0" smtClean="0">
                <a:solidFill>
                  <a:schemeClr val="accent6"/>
                </a:solidFill>
              </a:rPr>
              <a:t>na </a:t>
            </a:r>
            <a:r>
              <a:rPr lang="pt-BR" b="1" dirty="0" err="1" smtClean="0">
                <a:solidFill>
                  <a:schemeClr val="accent6"/>
                </a:solidFill>
              </a:rPr>
              <a:t>USF</a:t>
            </a:r>
            <a:r>
              <a:rPr lang="pt-BR" b="1" dirty="0" smtClean="0">
                <a:solidFill>
                  <a:schemeClr val="accent6"/>
                </a:solidFill>
              </a:rPr>
              <a:t> Alto do Capitão </a:t>
            </a:r>
            <a:r>
              <a:rPr lang="pt-BR" b="1" dirty="0">
                <a:solidFill>
                  <a:schemeClr val="accent6"/>
                </a:solidFill>
              </a:rPr>
              <a:t>antes da </a:t>
            </a:r>
            <a:r>
              <a:rPr lang="pt-BR" b="1" dirty="0" smtClean="0">
                <a:solidFill>
                  <a:schemeClr val="accent6"/>
                </a:solidFill>
              </a:rPr>
              <a:t>intervenção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600" y="1689305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Excesso </a:t>
            </a:r>
            <a:r>
              <a:rPr lang="pt-BR" sz="2800" dirty="0"/>
              <a:t>de </a:t>
            </a:r>
            <a:r>
              <a:rPr lang="pt-BR" sz="2800" dirty="0" smtClean="0"/>
              <a:t>demanda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227640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Dificuldades de acesso à consulta odontológica na atenção  primária e secundária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3266516"/>
            <a:ext cx="790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Inexistência de Centro de Especialidades Odontológicas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4283339"/>
            <a:ext cx="790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Acolhimento na USF em estágio inicial da implantação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5291451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/>
              <a:t>Conclusão do processo de cadastramento da ESF2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32205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/>
      <p:bldP spid="10" grpId="1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573577"/>
            <a:ext cx="8229600" cy="767191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 Geral</a:t>
            </a:r>
            <a:endParaRPr lang="pt-BR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  <a:p>
            <a:pPr marL="0" indent="0" algn="r">
              <a:buFont typeface="Arial" charset="0"/>
              <a:buNone/>
              <a:defRPr/>
            </a:pP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99592" y="217873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Organizar o excesso de demanda em saúde bucal na USF Alto do Capitão, </a:t>
            </a:r>
          </a:p>
          <a:p>
            <a:r>
              <a:rPr lang="pt-BR" sz="3600" dirty="0" smtClean="0"/>
              <a:t>DS II, </a:t>
            </a:r>
            <a:r>
              <a:rPr lang="pt-BR" sz="3600" dirty="0" err="1" smtClean="0"/>
              <a:t>Recife-PE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171"/>
          <a:stretch>
            <a:fillRect/>
          </a:stretch>
        </p:blipFill>
        <p:spPr bwMode="auto">
          <a:xfrm>
            <a:off x="34926" y="3729568"/>
            <a:ext cx="309721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3" t="16171"/>
          <a:stretch>
            <a:fillRect/>
          </a:stretch>
        </p:blipFill>
        <p:spPr bwMode="auto">
          <a:xfrm>
            <a:off x="7500938" y="0"/>
            <a:ext cx="1643062" cy="17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4" y="5662085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10260014" y="2565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1142" y="128826"/>
            <a:ext cx="5579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Específicos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1600" y="211369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Melhorar a qualidade do atendimento odontológico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1600" y="27089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Mapear as famílias em risco odontológico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1600" y="335699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Aumentar a adesão das gestantes, crianças e famílias de maior risco em saúde bucal a consultas odontológicas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691680" y="479715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Promover a saúde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339752" y="537321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800" dirty="0" smtClean="0"/>
              <a:t> Melhorar o registro das informações utilizadas pela ESB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99592" y="112474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Ampliar a cobertura de atendimento odontológico programático</a:t>
            </a:r>
            <a:endParaRPr lang="pt-BR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899</Words>
  <Application>Microsoft Office PowerPoint</Application>
  <PresentationFormat>Apresentação na tela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Slide</vt:lpstr>
      <vt:lpstr>Apresentação do PowerPoint</vt:lpstr>
      <vt:lpstr>INTRODUÇÃO</vt:lpstr>
      <vt:lpstr>Apresentação do PowerPoint</vt:lpstr>
      <vt:lpstr>Caracterização do Recife</vt:lpstr>
      <vt:lpstr>Apresentação do PowerPoint</vt:lpstr>
      <vt:lpstr>Caracterização da USF Alto do Capitão</vt:lpstr>
      <vt:lpstr>Situação da ação programática na USF Alto do Capitão antes da 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IveMonteiro</dc:creator>
  <cp:lastModifiedBy>IveMonteiro</cp:lastModifiedBy>
  <cp:revision>132</cp:revision>
  <dcterms:modified xsi:type="dcterms:W3CDTF">2012-11-25T15:20:51Z</dcterms:modified>
</cp:coreProperties>
</file>