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91" r:id="rId3"/>
    <p:sldId id="295" r:id="rId4"/>
    <p:sldId id="296" r:id="rId5"/>
    <p:sldId id="297" r:id="rId6"/>
    <p:sldId id="292" r:id="rId7"/>
    <p:sldId id="293" r:id="rId8"/>
    <p:sldId id="298" r:id="rId9"/>
    <p:sldId id="299" r:id="rId10"/>
    <p:sldId id="303" r:id="rId11"/>
    <p:sldId id="300" r:id="rId12"/>
    <p:sldId id="288" r:id="rId13"/>
    <p:sldId id="289" r:id="rId14"/>
    <p:sldId id="257" r:id="rId15"/>
    <p:sldId id="258" r:id="rId16"/>
    <p:sldId id="259" r:id="rId17"/>
    <p:sldId id="260" r:id="rId18"/>
    <p:sldId id="261" r:id="rId19"/>
    <p:sldId id="263" r:id="rId20"/>
    <p:sldId id="264" r:id="rId21"/>
    <p:sldId id="266" r:id="rId22"/>
    <p:sldId id="268" r:id="rId23"/>
    <p:sldId id="270" r:id="rId24"/>
    <p:sldId id="271" r:id="rId25"/>
    <p:sldId id="273" r:id="rId26"/>
    <p:sldId id="274" r:id="rId27"/>
    <p:sldId id="275" r:id="rId28"/>
    <p:sldId id="278" r:id="rId29"/>
    <p:sldId id="308" r:id="rId30"/>
    <p:sldId id="30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5" autoAdjust="0"/>
    <p:restoredTop sz="94660"/>
  </p:normalViewPr>
  <p:slideViewPr>
    <p:cSldViewPr>
      <p:cViewPr>
        <p:scale>
          <a:sx n="50" d="100"/>
          <a:sy n="50" d="100"/>
        </p:scale>
        <p:origin x="-180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BC2E-4818-4647-88DD-8CDBF99BC3F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04DC2-B7EB-4CC1-BE33-76E008AD0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25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B03C91-842B-4247-B58F-EAC28F15F050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060848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 </a:t>
            </a: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de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Conclusão de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</a:p>
          <a:p>
            <a:pPr algn="ctr"/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latin typeface="Arial" pitchFamily="34" charset="0"/>
                <a:cs typeface="Arial" pitchFamily="34" charset="0"/>
              </a:rPr>
              <a:t>Melhoria da Atenção à Saúde da Pessoa com Hipertensão Arterial Sistêmica e Diabetes Mellitus, UBS José Fadul, Xapuri/Acre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Autor: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Ivis Pi Proenza</a:t>
            </a:r>
          </a:p>
          <a:p>
            <a:pPr algn="ctr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Leandro Leitzke Thurow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46" y="223527"/>
            <a:ext cx="19685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7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00287" y="2600925"/>
            <a:ext cx="8059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 </a:t>
            </a:r>
            <a:r>
              <a:rPr lang="pt-BR" b="1" dirty="0" smtClean="0"/>
              <a:t>                  </a:t>
            </a:r>
            <a:r>
              <a:rPr lang="pt-BR" sz="3200" b="1" dirty="0" smtClean="0"/>
              <a:t>Objetivos, Metas </a:t>
            </a:r>
            <a:r>
              <a:rPr lang="pt-BR" sz="3200" b="1" dirty="0" smtClean="0"/>
              <a:t>e Resultados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7515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9" y="18864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Objetivo 1: Ampliar a cobertura </a:t>
            </a:r>
            <a:r>
              <a:rPr lang="pt-BR" sz="3200" b="1" dirty="0" smtClean="0"/>
              <a:t>.</a:t>
            </a:r>
          </a:p>
          <a:p>
            <a:r>
              <a:rPr lang="pt-BR" sz="2800" dirty="0"/>
              <a:t>Meta 1.1: Cadastrar </a:t>
            </a:r>
            <a:r>
              <a:rPr lang="pt-BR" sz="2800" dirty="0" smtClean="0"/>
              <a:t>78% </a:t>
            </a:r>
            <a:r>
              <a:rPr lang="pt-BR" sz="2800" dirty="0"/>
              <a:t>dos hipertensos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9" y="1556793"/>
            <a:ext cx="7875168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582536"/>
            <a:ext cx="715861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0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2"/>
            <a:ext cx="856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1.2: Cadastrar </a:t>
            </a:r>
            <a:r>
              <a:rPr lang="pt-BR" sz="2800" dirty="0" smtClean="0"/>
              <a:t>91% </a:t>
            </a:r>
            <a:r>
              <a:rPr lang="pt-BR" sz="2800" dirty="0"/>
              <a:t>dos diabéticos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164000" cy="475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3" y="3742430"/>
            <a:ext cx="8512170" cy="41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4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7327" y="600358"/>
            <a:ext cx="878497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Objetivo </a:t>
            </a:r>
            <a:r>
              <a:rPr lang="pt-BR" sz="3200" b="1" dirty="0"/>
              <a:t>2: Melhorar a qualidade da atenção a hipertensos e diabéticos</a:t>
            </a:r>
          </a:p>
          <a:p>
            <a:endParaRPr lang="pt-BR" sz="2800" dirty="0" smtClean="0"/>
          </a:p>
          <a:p>
            <a:r>
              <a:rPr lang="pt-BR" sz="2800" dirty="0" smtClean="0"/>
              <a:t>Meta </a:t>
            </a:r>
            <a:r>
              <a:rPr lang="pt-BR" sz="2800" dirty="0"/>
              <a:t>2.1: Realizar exame clínico apropriado em 100% dos hipertensos</a:t>
            </a:r>
            <a:r>
              <a:rPr lang="pt-BR" sz="2800" dirty="0" smtClean="0"/>
              <a:t>.</a:t>
            </a:r>
          </a:p>
          <a:p>
            <a:endParaRPr lang="es-ES" sz="2800" dirty="0"/>
          </a:p>
          <a:p>
            <a:r>
              <a:rPr lang="pt-BR" sz="2800" dirty="0"/>
              <a:t>Meta 2.2: Realizar exame clínico apropriado em 100% dos diabéticos</a:t>
            </a:r>
            <a:r>
              <a:rPr lang="pt-BR" sz="2800" dirty="0" smtClean="0"/>
              <a:t>.</a:t>
            </a:r>
          </a:p>
          <a:p>
            <a:endParaRPr lang="es-ES" sz="2800" dirty="0"/>
          </a:p>
          <a:p>
            <a:r>
              <a:rPr lang="pt-BR" sz="2800" dirty="0" smtClean="0"/>
              <a:t>Alcançado </a:t>
            </a:r>
            <a:r>
              <a:rPr lang="pt-BR" sz="2800" dirty="0"/>
              <a:t>100% nas duas doenças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854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3" y="54144"/>
            <a:ext cx="87849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Meta </a:t>
            </a:r>
            <a:r>
              <a:rPr lang="pt-BR" sz="2800" dirty="0"/>
              <a:t>2.3 Indicar a 100% dos hipertensos a realização de exames complementares em dia de acordo com o protocolo.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1870026"/>
            <a:ext cx="7651428" cy="451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0719" y="4617152"/>
            <a:ext cx="7376581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5576" y="332656"/>
            <a:ext cx="872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2.4: Indicar a 100% dos diabéticos a realização de exames complementares em dia de acordo com o protocolo.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17650"/>
            <a:ext cx="751504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09314"/>
            <a:ext cx="664018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9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6632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2.5: Priorizar a prescrição de medicamentos da farmácia popular para 100% dos hipertensos cadastrados na unidade de saúde.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80" y="1772816"/>
            <a:ext cx="7605000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97946"/>
            <a:ext cx="8640960" cy="49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0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2.6: Priorizar a prescrição de medicamentos da farmácia popular para 100% dos diabéticos cadastrados na unidade de saúde.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7"/>
            <a:ext cx="8001290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84985"/>
            <a:ext cx="6768752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8409" y="116632"/>
            <a:ext cx="85520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</a:t>
            </a:r>
            <a:r>
              <a:rPr lang="pt-BR" sz="2800" dirty="0" smtClean="0"/>
              <a:t>2.7 e 2.8:Realizar </a:t>
            </a:r>
            <a:r>
              <a:rPr lang="pt-BR" sz="2800" dirty="0"/>
              <a:t>avaliação da necessidade de atendimento odontológico em 100% dos  </a:t>
            </a:r>
            <a:r>
              <a:rPr lang="pt-BR" sz="2800" dirty="0" smtClean="0"/>
              <a:t>usuários hipertensos e diabéticos.</a:t>
            </a:r>
            <a:endParaRPr lang="pt-BR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2437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4" y="3578079"/>
            <a:ext cx="7704858" cy="48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827584" y="5506490"/>
            <a:ext cx="8316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No caso dos </a:t>
            </a:r>
            <a:r>
              <a:rPr lang="pt-BR" sz="2800" dirty="0" smtClean="0"/>
              <a:t>diabéticos </a:t>
            </a:r>
            <a:r>
              <a:rPr lang="pt-BR" sz="2800" dirty="0"/>
              <a:t>a meta teve mesmo comportamento</a:t>
            </a:r>
          </a:p>
        </p:txBody>
      </p:sp>
    </p:spTree>
    <p:extLst>
      <p:ext uri="{BB962C8B-B14F-4D97-AF65-F5344CB8AC3E}">
        <p14:creationId xmlns:p14="http://schemas.microsoft.com/office/powerpoint/2010/main" val="3773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8576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Objetivo </a:t>
            </a:r>
            <a:r>
              <a:rPr lang="pt-BR" sz="3200" b="1" dirty="0"/>
              <a:t>3: Melhorar a adesão </a:t>
            </a:r>
            <a:r>
              <a:rPr lang="pt-BR" sz="3200" b="1" dirty="0" smtClean="0"/>
              <a:t>de </a:t>
            </a:r>
            <a:r>
              <a:rPr lang="pt-BR" sz="3200" b="1" dirty="0"/>
              <a:t>hipertensos e </a:t>
            </a:r>
            <a:r>
              <a:rPr lang="pt-BR" sz="3200" b="1" dirty="0" smtClean="0"/>
              <a:t>diabéticos ao programa.</a:t>
            </a:r>
          </a:p>
          <a:p>
            <a:endParaRPr lang="pt-BR" sz="3200" b="1" dirty="0"/>
          </a:p>
          <a:p>
            <a:r>
              <a:rPr lang="pt-BR" sz="2800" dirty="0"/>
              <a:t>Meta </a:t>
            </a:r>
            <a:r>
              <a:rPr lang="pt-BR" sz="2800" dirty="0" smtClean="0"/>
              <a:t>3.1. </a:t>
            </a:r>
            <a:r>
              <a:rPr lang="pt-BR" sz="2800" dirty="0"/>
              <a:t>Buscar 100% dos hipertensos faltosos às consultas na unidade de saúde conforme a periodicidade recomendada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r>
              <a:rPr lang="pt-BR" sz="2800" dirty="0"/>
              <a:t>Meta </a:t>
            </a:r>
            <a:r>
              <a:rPr lang="pt-BR" sz="2800" dirty="0" smtClean="0"/>
              <a:t>3.2. </a:t>
            </a:r>
            <a:r>
              <a:rPr lang="pt-BR" sz="2800" dirty="0"/>
              <a:t>Buscar 100% dos diabéticos faltosos às consultas na unidade de saúde conforme a periodicidade </a:t>
            </a:r>
            <a:r>
              <a:rPr lang="pt-BR" sz="2800" dirty="0" smtClean="0"/>
              <a:t>recomendada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pt-BR" sz="2800" dirty="0" smtClean="0"/>
              <a:t>Alcançado </a:t>
            </a:r>
            <a:r>
              <a:rPr lang="pt-BR" sz="2800" dirty="0" smtClean="0"/>
              <a:t>100</a:t>
            </a:r>
            <a:r>
              <a:rPr lang="pt-BR" sz="2800" dirty="0"/>
              <a:t>% nas duas </a:t>
            </a:r>
            <a:r>
              <a:rPr lang="pt-BR" sz="2800" dirty="0" smtClean="0"/>
              <a:t>doenças</a:t>
            </a:r>
            <a:endParaRPr lang="pt-BR" sz="2800" dirty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631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04664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Introdução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As Doenças crônicas não transmissíveis, seus danos em órgãos alvos e complicações mais frequentes são os motivos de consultas mais atendidos nas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UBS, entre elas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Diabetes Mellitus (DM) e a Hipertensão Arterial Sistêmica (HAS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ncontram-se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entre as de maior prevalência na nossa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população.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responsáveis pelas primeiras causas de morbimortalidades e de hospitalizações no Sistema Único de Saúde (SUS).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19" y="260648"/>
            <a:ext cx="8568953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Objetivo </a:t>
            </a:r>
            <a:r>
              <a:rPr lang="pt-BR" sz="3200" b="1" dirty="0"/>
              <a:t>4: </a:t>
            </a:r>
            <a:r>
              <a:rPr lang="pt-BR" sz="3200" b="1" dirty="0" smtClean="0"/>
              <a:t>Aperfeiçoar os registros </a:t>
            </a:r>
            <a:r>
              <a:rPr lang="pt-BR" sz="3200" b="1" dirty="0"/>
              <a:t>das informações</a:t>
            </a:r>
            <a:r>
              <a:rPr lang="pt-BR" sz="3200" b="1" dirty="0" smtClean="0"/>
              <a:t>.</a:t>
            </a:r>
          </a:p>
          <a:p>
            <a:endParaRPr lang="pt-BR" sz="3200" b="1" dirty="0"/>
          </a:p>
          <a:p>
            <a:r>
              <a:rPr lang="pt-BR" sz="2800" dirty="0"/>
              <a:t>Meta </a:t>
            </a:r>
            <a:r>
              <a:rPr lang="pt-BR" sz="2800" dirty="0" smtClean="0"/>
              <a:t>4.1. </a:t>
            </a:r>
            <a:r>
              <a:rPr lang="pt-BR" sz="2800" dirty="0"/>
              <a:t>Manter ficha de acompanhamento de 100% dos hipertensos cadastrados na unidade de saúde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r>
              <a:rPr lang="pt-BR" sz="2800" dirty="0" smtClean="0"/>
              <a:t>Meta 4.2. </a:t>
            </a:r>
            <a:r>
              <a:rPr lang="pt-BR" sz="2800" dirty="0"/>
              <a:t>Manter ficha de acompanhamento de 100% dos diabéticos cadastrados na unidade de saúde</a:t>
            </a:r>
            <a:r>
              <a:rPr lang="pt-BR" sz="2800" dirty="0" smtClean="0"/>
              <a:t>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2800" dirty="0" err="1" smtClean="0"/>
              <a:t>Alcan</a:t>
            </a:r>
            <a:r>
              <a:rPr lang="az-Cyrl-AZ" sz="2800" dirty="0" smtClean="0"/>
              <a:t>ҫ</a:t>
            </a:r>
            <a:r>
              <a:rPr lang="es-ES" sz="2800" dirty="0" err="1" smtClean="0"/>
              <a:t>ado</a:t>
            </a:r>
            <a:r>
              <a:rPr lang="es-ES" sz="2800" dirty="0" smtClean="0"/>
              <a:t> </a:t>
            </a:r>
            <a:r>
              <a:rPr lang="es-ES" sz="2800" dirty="0" smtClean="0"/>
              <a:t>100</a:t>
            </a:r>
            <a:r>
              <a:rPr lang="es-ES" sz="2800" dirty="0" smtClean="0"/>
              <a:t>% </a:t>
            </a:r>
            <a:r>
              <a:rPr lang="es-ES" sz="2800" dirty="0" err="1" smtClean="0"/>
              <a:t>nas</a:t>
            </a:r>
            <a:r>
              <a:rPr lang="es-ES" sz="2800" dirty="0" smtClean="0"/>
              <a:t> </a:t>
            </a:r>
            <a:r>
              <a:rPr lang="es-ES" sz="2800" dirty="0" err="1" smtClean="0"/>
              <a:t>duas</a:t>
            </a:r>
            <a:r>
              <a:rPr lang="es-ES" sz="2800" dirty="0" smtClean="0"/>
              <a:t> </a:t>
            </a:r>
            <a:r>
              <a:rPr lang="es-ES" sz="2800" dirty="0" err="1" smtClean="0"/>
              <a:t>doen</a:t>
            </a:r>
            <a:r>
              <a:rPr lang="az-Cyrl-AZ" sz="2800" dirty="0" smtClean="0"/>
              <a:t>ҫ</a:t>
            </a:r>
            <a:r>
              <a:rPr lang="es-ES" sz="2800" dirty="0" smtClean="0"/>
              <a:t>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228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0"/>
            <a:ext cx="871296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3200" b="1" dirty="0" smtClean="0"/>
              <a:t>Objetivo 5:Mapear </a:t>
            </a:r>
            <a:r>
              <a:rPr lang="pt-BR" sz="3200" b="1" dirty="0"/>
              <a:t>hipertensos </a:t>
            </a:r>
            <a:r>
              <a:rPr lang="pt-BR" sz="3200" b="1" dirty="0" smtClean="0"/>
              <a:t>e diabéticos de </a:t>
            </a:r>
            <a:r>
              <a:rPr lang="pt-BR" sz="3200" b="1" dirty="0"/>
              <a:t>risco para doença cardiovascular. </a:t>
            </a:r>
            <a:endParaRPr lang="pt-BR" sz="3200" b="1" dirty="0" smtClean="0"/>
          </a:p>
          <a:p>
            <a:endParaRPr lang="pt-BR" sz="3200" b="1" dirty="0"/>
          </a:p>
          <a:p>
            <a:r>
              <a:rPr lang="pt-BR" sz="2800" dirty="0"/>
              <a:t>Meta </a:t>
            </a:r>
            <a:r>
              <a:rPr lang="pt-BR" sz="2800" dirty="0" smtClean="0"/>
              <a:t>5.1. </a:t>
            </a:r>
            <a:r>
              <a:rPr lang="pt-BR" sz="2800" dirty="0"/>
              <a:t>Realizar estratificação do risco cardiovascular em 100% dos hipertensos cadastrados na unidade de saúde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r>
              <a:rPr lang="pt-BR" sz="2800" dirty="0" smtClean="0"/>
              <a:t>Meta 5.2. </a:t>
            </a:r>
            <a:r>
              <a:rPr lang="pt-BR" sz="2800" dirty="0"/>
              <a:t>Realizar estratificação do risco cardiovascular em 100% dos diabéticos cadastrados na unidade de saúde</a:t>
            </a:r>
            <a:r>
              <a:rPr lang="pt-BR" sz="2800" dirty="0" smtClean="0"/>
              <a:t>.</a:t>
            </a:r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pt-BR" sz="2800" dirty="0" smtClean="0"/>
              <a:t>Alcançado 100</a:t>
            </a:r>
            <a:r>
              <a:rPr lang="pt-BR" sz="2800" dirty="0"/>
              <a:t>% nas </a:t>
            </a:r>
            <a:r>
              <a:rPr lang="pt-BR" sz="2800" dirty="0" smtClean="0"/>
              <a:t>duas doenças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36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23336"/>
            <a:ext cx="89595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Objetivo </a:t>
            </a:r>
            <a:r>
              <a:rPr lang="pt-BR" sz="3200" b="1" dirty="0"/>
              <a:t>6: Promover a saúde dos hipertensos e diabéticos</a:t>
            </a:r>
            <a:r>
              <a:rPr lang="pt-BR" sz="3200" b="1" dirty="0" smtClean="0"/>
              <a:t>.</a:t>
            </a:r>
          </a:p>
          <a:p>
            <a:endParaRPr lang="pt-BR" sz="3200" b="1" dirty="0"/>
          </a:p>
          <a:p>
            <a:r>
              <a:rPr lang="pt-BR" sz="2800" dirty="0"/>
              <a:t>Meta </a:t>
            </a:r>
            <a:r>
              <a:rPr lang="pt-BR" sz="2800" dirty="0" smtClean="0"/>
              <a:t>6.1. Garantir </a:t>
            </a:r>
            <a:r>
              <a:rPr lang="pt-BR" sz="2800" dirty="0"/>
              <a:t>orientação nutricional sobre alimentação saudável a 100% dos </a:t>
            </a:r>
            <a:r>
              <a:rPr lang="pt-BR" sz="2800" dirty="0" smtClean="0"/>
              <a:t>hipertensos</a:t>
            </a:r>
          </a:p>
          <a:p>
            <a:endParaRPr lang="pt-BR" sz="2800" dirty="0" smtClean="0"/>
          </a:p>
          <a:p>
            <a:r>
              <a:rPr lang="pt-BR" sz="2800" dirty="0" smtClean="0"/>
              <a:t>Meta 6.2. </a:t>
            </a:r>
            <a:r>
              <a:rPr lang="pt-BR" sz="2800" dirty="0"/>
              <a:t>Garantir orientação nutricional sobre alimentação saudável a 100% dos diabéticos</a:t>
            </a:r>
            <a:r>
              <a:rPr lang="pt-BR" sz="2800" dirty="0" smtClean="0"/>
              <a:t>.</a:t>
            </a:r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pt-BR" sz="2800" dirty="0"/>
              <a:t>Alcançado </a:t>
            </a:r>
            <a:r>
              <a:rPr lang="pt-BR" sz="2800" dirty="0" smtClean="0"/>
              <a:t>100</a:t>
            </a:r>
            <a:r>
              <a:rPr lang="pt-BR" sz="2800" dirty="0"/>
              <a:t>% nas duas doenças</a:t>
            </a:r>
          </a:p>
          <a:p>
            <a:endParaRPr lang="pt-BR" sz="2800" dirty="0"/>
          </a:p>
          <a:p>
            <a:endParaRPr lang="es-ES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313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0775"/>
            <a:ext cx="87129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Meta </a:t>
            </a:r>
            <a:r>
              <a:rPr lang="pt-BR" sz="2800" dirty="0"/>
              <a:t>6.3: Garantir orientação em relação à prática regular de atividade física a 100% dos </a:t>
            </a:r>
            <a:r>
              <a:rPr lang="pt-BR" sz="2800" dirty="0" smtClean="0"/>
              <a:t>usuários </a:t>
            </a:r>
            <a:r>
              <a:rPr lang="pt-BR" sz="2800" dirty="0"/>
              <a:t>hipertensos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sz="2800" dirty="0" smtClean="0">
                <a:latin typeface="+mj-lt"/>
              </a:rPr>
              <a:t>Meta 6.4. </a:t>
            </a:r>
            <a:r>
              <a:rPr lang="pt-BR" sz="2800" dirty="0">
                <a:latin typeface="+mj-lt"/>
              </a:rPr>
              <a:t>Garantir orientação em relação à prática regular de atividade física a 100% </a:t>
            </a:r>
            <a:r>
              <a:rPr lang="pt-BR" sz="2800" dirty="0" smtClean="0">
                <a:latin typeface="+mj-lt"/>
              </a:rPr>
              <a:t> dos pacientes </a:t>
            </a:r>
            <a:r>
              <a:rPr lang="pt-BR" sz="2800" dirty="0">
                <a:latin typeface="+mj-lt"/>
              </a:rPr>
              <a:t>diabéticos</a:t>
            </a:r>
            <a:r>
              <a:rPr lang="pt-BR" sz="2800" dirty="0" smtClean="0">
                <a:latin typeface="+mj-lt"/>
              </a:rPr>
              <a:t>.</a:t>
            </a:r>
            <a:endParaRPr lang="es-ES" sz="2800" dirty="0">
              <a:latin typeface="+mj-lt"/>
            </a:endParaRPr>
          </a:p>
          <a:p>
            <a:endParaRPr lang="es-ES" sz="2800" dirty="0" smtClean="0">
              <a:latin typeface="+mj-lt"/>
            </a:endParaRPr>
          </a:p>
          <a:p>
            <a:endParaRPr lang="es-ES" sz="2800" dirty="0">
              <a:latin typeface="+mj-lt"/>
            </a:endParaRPr>
          </a:p>
          <a:p>
            <a:r>
              <a:rPr lang="pt-BR" sz="2800" dirty="0" smtClean="0">
                <a:latin typeface="+mj-lt"/>
              </a:rPr>
              <a:t>Alcançado 100</a:t>
            </a:r>
            <a:r>
              <a:rPr lang="pt-BR" sz="2800" dirty="0">
                <a:latin typeface="+mj-lt"/>
              </a:rPr>
              <a:t>% nas duas doenças</a:t>
            </a:r>
          </a:p>
          <a:p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5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33265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Meta 6.5</a:t>
            </a:r>
            <a:r>
              <a:rPr lang="pt-BR" sz="2800" dirty="0"/>
              <a:t>. Garantir orientação sobre os riscos do tabagismo a 100% dos pacientes hipertensos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Meta 6.6 </a:t>
            </a:r>
            <a:r>
              <a:rPr lang="pt-BR" sz="2800" dirty="0"/>
              <a:t>.</a:t>
            </a:r>
            <a:r>
              <a:rPr lang="pt-BR" sz="2800" dirty="0" smtClean="0"/>
              <a:t>Garantir </a:t>
            </a:r>
            <a:r>
              <a:rPr lang="pt-BR" sz="2800" dirty="0"/>
              <a:t>orientação sobre os riscos do tabagismo a 100% dos </a:t>
            </a:r>
            <a:r>
              <a:rPr lang="pt-BR" sz="2800" dirty="0" smtClean="0"/>
              <a:t>pacientes diabéticos.</a:t>
            </a:r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pt-BR" sz="2800" dirty="0"/>
              <a:t>Alcançado </a:t>
            </a:r>
            <a:r>
              <a:rPr lang="pt-BR" sz="2800" dirty="0" smtClean="0"/>
              <a:t>100</a:t>
            </a:r>
            <a:r>
              <a:rPr lang="pt-BR" sz="2800" dirty="0"/>
              <a:t>% nas duas doenças</a:t>
            </a:r>
          </a:p>
          <a:p>
            <a:endParaRPr lang="es-ES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37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04664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Meta 6.7. </a:t>
            </a:r>
            <a:r>
              <a:rPr lang="pt-BR" sz="2800" dirty="0"/>
              <a:t>Garantir orientação sobre higiene bucal a 100% dos pacientes hipertensos. 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Meta 6.8.Garantir </a:t>
            </a:r>
            <a:r>
              <a:rPr lang="pt-BR" sz="2800" dirty="0"/>
              <a:t>orientação sobre higiene bucal a 100% dos </a:t>
            </a:r>
            <a:r>
              <a:rPr lang="pt-BR" sz="2800" dirty="0" smtClean="0"/>
              <a:t>pacientes diabéticos.</a:t>
            </a:r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pt-BR" sz="2800" dirty="0"/>
              <a:t>Alcançado </a:t>
            </a:r>
            <a:r>
              <a:rPr lang="pt-BR" sz="2800" dirty="0" smtClean="0"/>
              <a:t>100</a:t>
            </a:r>
            <a:r>
              <a:rPr lang="pt-BR" sz="2800" dirty="0"/>
              <a:t>% nas duas doenças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046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6632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 </a:t>
            </a:r>
            <a:r>
              <a:rPr lang="pt-BR" sz="3200" dirty="0" smtClean="0"/>
              <a:t>                           </a:t>
            </a:r>
            <a:r>
              <a:rPr lang="pt-BR" sz="3200" b="1" dirty="0" smtClean="0"/>
              <a:t>Discussão</a:t>
            </a:r>
            <a:endParaRPr lang="pt-BR" sz="3200" b="1" dirty="0"/>
          </a:p>
          <a:p>
            <a:r>
              <a:rPr lang="pt-BR" sz="3200" dirty="0"/>
              <a:t> </a:t>
            </a:r>
            <a:r>
              <a:rPr lang="pt-BR" sz="3200" b="1" dirty="0"/>
              <a:t>A intervenção: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 smtClean="0"/>
              <a:t>Ajudou </a:t>
            </a:r>
            <a:r>
              <a:rPr lang="pt-BR" sz="2800" dirty="0"/>
              <a:t>na ampliação da cobertura do programa na área adstrita, demonstrando que o número de usuários cadastrados não era verdadeiro e que existiam pessoas convivendo com estas doenças ainda não </a:t>
            </a:r>
            <a:r>
              <a:rPr lang="pt-BR" sz="2800" dirty="0" smtClean="0"/>
              <a:t>diagnosticadas. </a:t>
            </a:r>
            <a:endParaRPr lang="pt-BR" sz="2800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 smtClean="0"/>
              <a:t>A </a:t>
            </a:r>
            <a:r>
              <a:rPr lang="pt-BR" sz="2800" dirty="0"/>
              <a:t>equipe resultou fortalecida na qualificação da prática clínica oferecendo atendimento integral em ações coletivas e </a:t>
            </a:r>
            <a:r>
              <a:rPr lang="pt-BR" sz="2800" dirty="0" smtClean="0"/>
              <a:t>individuais, acrescentou </a:t>
            </a:r>
            <a:r>
              <a:rPr lang="pt-BR" sz="2800" dirty="0"/>
              <a:t>a participação significativa dos profissionais de saúde </a:t>
            </a:r>
            <a:r>
              <a:rPr lang="pt-BR" sz="2800" dirty="0" smtClean="0"/>
              <a:t>ampliando </a:t>
            </a:r>
            <a:r>
              <a:rPr lang="pt-BR" sz="2800" dirty="0"/>
              <a:t>a vinculação com a comunidade, sobre tudo nas atividades de grupo e nas visitas domiciliares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42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896" y="86261"/>
            <a:ext cx="892899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2800" b="1" dirty="0" smtClean="0"/>
              <a:t>                                   </a:t>
            </a:r>
            <a:endParaRPr lang="pt-BR" sz="2800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 smtClean="0"/>
              <a:t>A </a:t>
            </a:r>
            <a:r>
              <a:rPr lang="pt-BR" sz="2800" dirty="0"/>
              <a:t>execução do projeto teve um impacto positivo na comunidade, superou as expectativas na assistência e participação ativa do público alvo demonstrando satisfação pela atenção a eles dispensada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 smtClean="0"/>
              <a:t>A </a:t>
            </a:r>
            <a:r>
              <a:rPr lang="pt-BR" sz="2800" dirty="0"/>
              <a:t>nossa intervenção já é parte da rotina de nosso </a:t>
            </a:r>
            <a:r>
              <a:rPr lang="pt-BR" sz="2800" dirty="0" smtClean="0"/>
              <a:t>serviço, para </a:t>
            </a:r>
            <a:r>
              <a:rPr lang="pt-BR" sz="2800" dirty="0"/>
              <a:t>manter os avanços conquistados seguiremos </a:t>
            </a:r>
            <a:r>
              <a:rPr lang="pt-BR" sz="2800" dirty="0" smtClean="0"/>
              <a:t>desempenhando </a:t>
            </a:r>
            <a:r>
              <a:rPr lang="pt-BR" sz="2800" dirty="0"/>
              <a:t>as responsabilidades conferidas a cada </a:t>
            </a:r>
            <a:r>
              <a:rPr lang="pt-BR" sz="2800" dirty="0" smtClean="0"/>
              <a:t>profissional e a qualidade </a:t>
            </a:r>
            <a:r>
              <a:rPr lang="pt-BR" sz="2800" dirty="0"/>
              <a:t>dos </a:t>
            </a:r>
            <a:r>
              <a:rPr lang="pt-BR" sz="2800" dirty="0" smtClean="0"/>
              <a:t>atendimentos efetivando-as </a:t>
            </a:r>
            <a:r>
              <a:rPr lang="pt-BR" sz="2800" dirty="0"/>
              <a:t>no dia a </a:t>
            </a:r>
            <a:r>
              <a:rPr lang="pt-BR" sz="2800" dirty="0" smtClean="0"/>
              <a:t>dia,  ainda </a:t>
            </a:r>
            <a:r>
              <a:rPr lang="pt-BR" sz="2800" dirty="0"/>
              <a:t>precisamos reivindicar até completar a proporção de hipertensos e diabéticos com os exames de laboratório em dia de acordo com </a:t>
            </a:r>
            <a:r>
              <a:rPr lang="pt-BR" sz="2800" dirty="0" smtClean="0"/>
              <a:t>o protocolo</a:t>
            </a:r>
          </a:p>
        </p:txBody>
      </p:sp>
    </p:spTree>
    <p:extLst>
      <p:ext uri="{BB962C8B-B14F-4D97-AF65-F5344CB8AC3E}">
        <p14:creationId xmlns:p14="http://schemas.microsoft.com/office/powerpoint/2010/main" val="7080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7849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Reflexão </a:t>
            </a:r>
            <a:r>
              <a:rPr lang="pt-BR" sz="3200" b="1" dirty="0" smtClean="0"/>
              <a:t>crítica </a:t>
            </a:r>
            <a:r>
              <a:rPr lang="pt-BR" sz="3200" b="1" dirty="0"/>
              <a:t>sobre o processo pessoal de aprendizagem.</a:t>
            </a:r>
          </a:p>
          <a:p>
            <a:endParaRPr lang="pt-BR" sz="3200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 smtClean="0"/>
              <a:t>As </a:t>
            </a:r>
            <a:r>
              <a:rPr lang="pt-BR" sz="2800" dirty="0"/>
              <a:t>expectativas </a:t>
            </a:r>
            <a:r>
              <a:rPr lang="pt-BR" sz="2800" dirty="0" smtClean="0"/>
              <a:t>com o curso foram </a:t>
            </a:r>
            <a:r>
              <a:rPr lang="pt-BR" sz="2800" dirty="0"/>
              <a:t>superadas ao </a:t>
            </a:r>
            <a:r>
              <a:rPr lang="pt-BR" sz="2800" dirty="0" smtClean="0"/>
              <a:t>longo </a:t>
            </a:r>
            <a:r>
              <a:rPr lang="pt-BR" sz="2800" dirty="0"/>
              <a:t>d</a:t>
            </a:r>
            <a:r>
              <a:rPr lang="pt-BR" sz="2800" dirty="0" smtClean="0"/>
              <a:t>a especialização, </a:t>
            </a:r>
            <a:r>
              <a:rPr lang="pt-BR" sz="2800" dirty="0"/>
              <a:t>foi um exercício durante o qual aprendemos fazendo</a:t>
            </a:r>
            <a:r>
              <a:rPr lang="pt-BR" sz="2800" dirty="0" smtClean="0"/>
              <a:t>.</a:t>
            </a:r>
            <a:endParaRPr lang="pt-BR" sz="2800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 smtClean="0"/>
              <a:t>Resolver </a:t>
            </a:r>
            <a:r>
              <a:rPr lang="pt-BR" sz="2800" dirty="0"/>
              <a:t>casos clínicos interativos é uma das atividades </a:t>
            </a:r>
            <a:r>
              <a:rPr lang="pt-BR" sz="2800" dirty="0" smtClean="0"/>
              <a:t>mais </a:t>
            </a:r>
            <a:r>
              <a:rPr lang="pt-BR" sz="2800" dirty="0"/>
              <a:t>educativas, que nos assessorou para solucionar problemas que se apresentam na prática médica diária</a:t>
            </a:r>
            <a:r>
              <a:rPr lang="pt-BR" sz="2800" dirty="0" smtClean="0"/>
              <a:t>, disponibilizando </a:t>
            </a:r>
            <a:r>
              <a:rPr lang="pt-BR" sz="2800" dirty="0"/>
              <a:t>protocolos </a:t>
            </a:r>
            <a:r>
              <a:rPr lang="pt-BR" sz="2800" dirty="0" smtClean="0"/>
              <a:t>para </a:t>
            </a:r>
            <a:r>
              <a:rPr lang="pt-BR" sz="2800" dirty="0"/>
              <a:t>cada doença incentivando o uso do raciocínio </a:t>
            </a:r>
            <a:r>
              <a:rPr lang="pt-BR" sz="2800" dirty="0" smtClean="0"/>
              <a:t>clínico</a:t>
            </a:r>
            <a:r>
              <a:rPr lang="pt-BR" sz="2800" dirty="0"/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589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443841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prstClr val="white"/>
                </a:solidFill>
              </a:rPr>
              <a:t>Elaborar </a:t>
            </a:r>
            <a:r>
              <a:rPr lang="pt-BR" sz="2800" dirty="0">
                <a:solidFill>
                  <a:prstClr val="white"/>
                </a:solidFill>
              </a:rPr>
              <a:t>cada um dos estudos de prática clínica permitiu a atualização da nossa cultura médica, ao revisar as referências também se prestou para melhorar um pouco o nosso entendimento da língua portuguesa</a:t>
            </a:r>
            <a:r>
              <a:rPr lang="pt-BR" sz="2400" dirty="0">
                <a:solidFill>
                  <a:prstClr val="white"/>
                </a:solidFill>
              </a:rPr>
              <a:t>. </a:t>
            </a:r>
            <a:endParaRPr lang="pt-BR" sz="2400" dirty="0" smtClean="0">
              <a:solidFill>
                <a:prstClr val="white"/>
              </a:solidFill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2800" dirty="0">
                <a:solidFill>
                  <a:prstClr val="white"/>
                </a:solidFill>
              </a:rPr>
              <a:t>Significou uma satisfação profissional, e  me orientou no modelo assistencial brasileiro.</a:t>
            </a:r>
          </a:p>
          <a:p>
            <a:pPr marL="457200" lvl="0" indent="-457200" algn="just">
              <a:buFont typeface="Wingdings" pitchFamily="2" charset="2"/>
              <a:buChar char="ü"/>
            </a:pPr>
            <a:endParaRPr lang="pt-BR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7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683568" y="474345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Xapuri-AC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fica localizado no sudeste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Acre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174 km da capital estadual, cidade Histórica, palco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 movimento de resistência dos seringueiros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principal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líder desse movimento, cuja luta culminou na criação das reservas extrativistas, foi o sindicalista xapuriense Chico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Mendes. Xapuri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é conhecida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como a "Princesinha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Acre“.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População estimada de 17.317 habitantes no ano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10 estabelecimentos de saúde, nove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públicos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um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privado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cinco UBS,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todas elas com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ESF, um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pequeno Hospital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Municipal.</a:t>
            </a:r>
          </a:p>
          <a:p>
            <a:pPr algn="just"/>
            <a:endParaRPr lang="pt-BR" sz="28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656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81000" y="1772816"/>
            <a:ext cx="7239000" cy="345638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ndalus" pitchFamily="18" charset="-78"/>
                <a:cs typeface="Andalus" pitchFamily="18" charset="-78"/>
              </a:rPr>
              <a:t>“</a:t>
            </a:r>
            <a:r>
              <a:rPr lang="pt-BR" dirty="0">
                <a:latin typeface="Andalus" pitchFamily="18" charset="-78"/>
                <a:cs typeface="Andalus" pitchFamily="18" charset="-78"/>
              </a:rPr>
              <a:t>Une-te a os que jamais falaram: acabo se aqui me detento. Porque asem como o inverno segue a primavera, nada termina: depois de alcançar teu objetivo ha que começar de novo, praticando em todo momento o que aprendeste no 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caminho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.” </a:t>
            </a:r>
            <a:br>
              <a:rPr lang="es-ES" dirty="0" smtClean="0">
                <a:latin typeface="Andalus" pitchFamily="18" charset="-78"/>
                <a:cs typeface="Andalus" pitchFamily="18" charset="-78"/>
              </a:rPr>
            </a:br>
            <a:r>
              <a:rPr lang="es-ES" dirty="0">
                <a:latin typeface="Andalus" pitchFamily="18" charset="-78"/>
                <a:cs typeface="Andalus" pitchFamily="18" charset="-78"/>
              </a:rPr>
              <a:t/>
            </a:r>
            <a:br>
              <a:rPr lang="es-ES" dirty="0">
                <a:latin typeface="Andalus" pitchFamily="18" charset="-78"/>
                <a:cs typeface="Andalus" pitchFamily="18" charset="-78"/>
              </a:rPr>
            </a:br>
            <a:r>
              <a:rPr lang="es-ES" dirty="0">
                <a:latin typeface="Andalus" pitchFamily="18" charset="-78"/>
                <a:cs typeface="Andalus" pitchFamily="18" charset="-78"/>
              </a:rPr>
              <a:t>Paulo 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Coelho</a:t>
            </a:r>
            <a:r>
              <a:rPr lang="es-ES" dirty="0"/>
              <a:t/>
            </a:r>
            <a:br>
              <a:rPr lang="es-ES" dirty="0"/>
            </a:b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355976" y="4725144"/>
            <a:ext cx="4320480" cy="1296144"/>
          </a:xfrm>
        </p:spPr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        </a:t>
            </a:r>
            <a:r>
              <a:rPr lang="es-ES" sz="6500" dirty="0" smtClean="0">
                <a:latin typeface="Monotype Corsiva" pitchFamily="66" charset="0"/>
              </a:rPr>
              <a:t>Obrigada</a:t>
            </a:r>
            <a:endParaRPr lang="pt-BR" sz="65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61020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dirty="0" smtClean="0"/>
          </a:p>
          <a:p>
            <a:r>
              <a:rPr lang="pt-BR" sz="3200" b="1" dirty="0" smtClean="0"/>
              <a:t>                            </a:t>
            </a:r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endParaRPr lang="pt-BR" sz="32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395536" y="1720840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A </a:t>
            </a:r>
            <a:r>
              <a:rPr lang="pt-BR" sz="2800" dirty="0" smtClean="0"/>
              <a:t>UBS José </a:t>
            </a:r>
            <a:r>
              <a:rPr lang="pt-BR" sz="2800" dirty="0"/>
              <a:t>Fadul localiza-se numa região urbanística e o modelo de atenção é o ESF, os recursos humanos </a:t>
            </a:r>
            <a:r>
              <a:rPr lang="pt-BR" sz="2800" dirty="0" smtClean="0"/>
              <a:t>da equipe estão completos, </a:t>
            </a:r>
            <a:r>
              <a:rPr lang="pt-BR" sz="2800" dirty="0" smtClean="0"/>
              <a:t>com uma população de 1.453 </a:t>
            </a:r>
            <a:r>
              <a:rPr lang="pt-BR" sz="2800" dirty="0"/>
              <a:t>famílias </a:t>
            </a:r>
            <a:r>
              <a:rPr lang="pt-BR" sz="2800" dirty="0" smtClean="0"/>
              <a:t>cadastradas, estimando-se 3.332 </a:t>
            </a:r>
            <a:r>
              <a:rPr lang="pt-BR" sz="2800" dirty="0" smtClean="0"/>
              <a:t>pessoas.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42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4576" y="404664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   </a:t>
            </a:r>
            <a:endParaRPr lang="pt-BR" sz="3200" b="1" dirty="0" smtClean="0"/>
          </a:p>
          <a:p>
            <a:pPr algn="just"/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395536" y="43671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Situação do programa antes da intervenção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Prevalência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277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na população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adstrita,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Caderno de Ações Programáticas (CAP) estima serem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586, ou seja, apenas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47% foram registradas.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Prevalência de 52 portadores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Diabetes Mellitus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representando 31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% de cobertura dos 167 diabéticos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estimados pelo CAP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Ficavam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desatendidos antes da nossa chegada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Consulta HIPERDIA, avaliação integral, tratamentos e disponibilidade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medicamentos insuficientes, registros médicos)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192" y="1433480"/>
            <a:ext cx="878497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                      Objetivo geral</a:t>
            </a:r>
          </a:p>
          <a:p>
            <a:endParaRPr lang="pt-BR" sz="3600" b="1" dirty="0" smtClean="0"/>
          </a:p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Melhoria da Atenção à Saúde da Pessoa com Hipertensão Arterial Sistêmica e Diabetes Mellitus, UBS José Fadul,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Xapuri/Acre.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0399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620688"/>
            <a:ext cx="903649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Metodologia</a:t>
            </a:r>
          </a:p>
          <a:p>
            <a:pPr algn="ctr"/>
            <a:endParaRPr lang="pt-BR" sz="3200" b="1" dirty="0" smtClean="0"/>
          </a:p>
          <a:p>
            <a:pPr algn="just"/>
            <a:r>
              <a:rPr lang="pt-BR" sz="2800" dirty="0"/>
              <a:t> A intervenção foi desenvolvida num período de 12 semanas. A população alvo foram os portadores de hipertensão arterial e diabetes mellitus com 20 anos ou mais moradores da área de abrangência da UBS. </a:t>
            </a:r>
          </a:p>
          <a:p>
            <a:pPr algn="just"/>
            <a:endParaRPr lang="pt-BR" sz="2800" dirty="0"/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7639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04664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  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 smtClean="0"/>
              <a:t>Adotamos Os </a:t>
            </a:r>
            <a:r>
              <a:rPr lang="pt-BR" sz="2800" dirty="0"/>
              <a:t>Cadernos de Atenção </a:t>
            </a:r>
            <a:r>
              <a:rPr lang="pt-BR" sz="2800" dirty="0" smtClean="0"/>
              <a:t>Básica - Estratégias </a:t>
            </a:r>
            <a:r>
              <a:rPr lang="pt-BR" sz="2800" dirty="0"/>
              <a:t>para o cuidado da pessoa com doença crônica - Hipertensão arterial </a:t>
            </a:r>
            <a:r>
              <a:rPr lang="pt-BR" sz="2800" dirty="0" smtClean="0"/>
              <a:t>sistêmica e Diabetes Mellitus.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Registramos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numa ficha espelho HIPERDIA as informações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individuais, preenchemos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uma planilha eletrônica de coleta de dados </a:t>
            </a:r>
            <a:r>
              <a:rPr lang="pt-BR" sz="2800" dirty="0"/>
              <a:t>disponibilizada pelo curso de especialização</a:t>
            </a:r>
            <a:r>
              <a:rPr lang="pt-BR" sz="2800" dirty="0" smtClean="0"/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/>
              <a:t>Utilizamos os Prontuários </a:t>
            </a:r>
            <a:r>
              <a:rPr lang="pt-BR" sz="2800" dirty="0" smtClean="0"/>
              <a:t>individuais.</a:t>
            </a:r>
            <a:endParaRPr lang="pt-BR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618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4968" y="188640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    </a:t>
            </a:r>
            <a:endParaRPr lang="pt-BR" sz="32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/>
              <a:t>Apresentamos </a:t>
            </a:r>
            <a:r>
              <a:rPr lang="pt-BR" sz="2800" dirty="0"/>
              <a:t>o projeto </a:t>
            </a:r>
            <a:r>
              <a:rPr lang="pt-BR" sz="2800" dirty="0" smtClean="0"/>
              <a:t>para a </a:t>
            </a:r>
            <a:r>
              <a:rPr lang="pt-BR" sz="2800" dirty="0"/>
              <a:t>equipe </a:t>
            </a:r>
            <a:r>
              <a:rPr lang="pt-BR" sz="2800" dirty="0" smtClean="0"/>
              <a:t>e para os </a:t>
            </a:r>
            <a:r>
              <a:rPr lang="pt-BR" sz="2800" dirty="0"/>
              <a:t>representantes da comunidade. </a:t>
            </a:r>
            <a:endParaRPr lang="pt-BR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/>
              <a:t>Capacitamos aos profissionais da equipe e definimos as atribuições a executar.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Acolhemos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os portadores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HAS e DM,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agendando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os controles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na consulta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HIPERDIA.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/>
              <a:t>Criamos grupos de hipertensos e diabéticos por micro áreas, realizamos atividades educativas com eles  aplicando  técnicas participativas.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sz="2800" dirty="0" err="1" smtClean="0"/>
              <a:t>Acompanhamos</a:t>
            </a:r>
            <a:r>
              <a:rPr lang="es-ES" sz="2800" dirty="0" smtClean="0"/>
              <a:t> </a:t>
            </a:r>
            <a:r>
              <a:rPr lang="es-ES" sz="2800" dirty="0" smtClean="0"/>
              <a:t>os </a:t>
            </a:r>
            <a:r>
              <a:rPr lang="es-ES" sz="2800" dirty="0" err="1" smtClean="0"/>
              <a:t>usuários</a:t>
            </a:r>
            <a:r>
              <a:rPr lang="es-ES" sz="2800" dirty="0" smtClean="0"/>
              <a:t> </a:t>
            </a:r>
            <a:r>
              <a:rPr lang="es-ES" sz="2800" dirty="0" err="1" smtClean="0"/>
              <a:t>em</a:t>
            </a:r>
            <a:r>
              <a:rPr lang="es-ES" sz="2800" dirty="0" smtClean="0"/>
              <a:t> visitas </a:t>
            </a:r>
            <a:r>
              <a:rPr lang="es-ES" sz="2800" dirty="0" smtClean="0"/>
              <a:t>domiciliares.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809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2472</TotalTime>
  <Words>1306</Words>
  <Application>Microsoft Office PowerPoint</Application>
  <PresentationFormat>Apresentação na tela (4:3)</PresentationFormat>
  <Paragraphs>129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Brío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“Une-te a os que jamais falaram: acabo se aqui me detento. Porque asem como o inverno segue a primavera, nada termina: depois de alcançar teu objetivo ha que começar de novo, praticando em todo momento o que aprendeste no caminho.”   Paulo Coelho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Gerardo Tamayo Torres</dc:creator>
  <cp:lastModifiedBy>Leandro Thurow</cp:lastModifiedBy>
  <cp:revision>220</cp:revision>
  <dcterms:created xsi:type="dcterms:W3CDTF">2015-06-28T14:08:26Z</dcterms:created>
  <dcterms:modified xsi:type="dcterms:W3CDTF">2015-09-18T01:39:48Z</dcterms:modified>
</cp:coreProperties>
</file>