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358" r:id="rId2"/>
    <p:sldId id="283" r:id="rId3"/>
    <p:sldId id="381" r:id="rId4"/>
    <p:sldId id="382" r:id="rId5"/>
    <p:sldId id="383" r:id="rId6"/>
    <p:sldId id="384" r:id="rId7"/>
    <p:sldId id="285" r:id="rId8"/>
    <p:sldId id="259" r:id="rId9"/>
    <p:sldId id="279" r:id="rId10"/>
    <p:sldId id="386" r:id="rId11"/>
    <p:sldId id="385" r:id="rId12"/>
    <p:sldId id="387" r:id="rId13"/>
    <p:sldId id="388" r:id="rId14"/>
    <p:sldId id="389" r:id="rId15"/>
    <p:sldId id="390" r:id="rId16"/>
    <p:sldId id="391" r:id="rId17"/>
    <p:sldId id="392" r:id="rId18"/>
    <p:sldId id="393" r:id="rId19"/>
    <p:sldId id="324" r:id="rId20"/>
    <p:sldId id="323" r:id="rId21"/>
    <p:sldId id="333" r:id="rId22"/>
    <p:sldId id="332" r:id="rId23"/>
    <p:sldId id="366" r:id="rId24"/>
    <p:sldId id="395" r:id="rId25"/>
    <p:sldId id="394" r:id="rId26"/>
    <p:sldId id="396" r:id="rId27"/>
    <p:sldId id="397" r:id="rId28"/>
    <p:sldId id="398" r:id="rId29"/>
    <p:sldId id="399" r:id="rId30"/>
    <p:sldId id="349" r:id="rId31"/>
    <p:sldId id="375" r:id="rId32"/>
    <p:sldId id="345" r:id="rId33"/>
    <p:sldId id="346" r:id="rId34"/>
    <p:sldId id="376" r:id="rId35"/>
    <p:sldId id="348" r:id="rId36"/>
    <p:sldId id="378" r:id="rId37"/>
    <p:sldId id="350" r:id="rId38"/>
    <p:sldId id="374" r:id="rId39"/>
    <p:sldId id="353" r:id="rId40"/>
    <p:sldId id="379" r:id="rId41"/>
    <p:sldId id="380" r:id="rId42"/>
    <p:sldId id="361"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50" autoAdjust="0"/>
    <p:restoredTop sz="84902" autoAdjust="0"/>
  </p:normalViewPr>
  <p:slideViewPr>
    <p:cSldViewPr>
      <p:cViewPr>
        <p:scale>
          <a:sx n="60" d="100"/>
          <a:sy n="60" d="100"/>
        </p:scale>
        <p:origin x="-1524" y="-120"/>
      </p:cViewPr>
      <p:guideLst>
        <p:guide orient="horz" pos="2160"/>
        <p:guide pos="2880"/>
      </p:guideLst>
    </p:cSldViewPr>
  </p:slideViewPr>
  <p:outlineViewPr>
    <p:cViewPr>
      <p:scale>
        <a:sx n="33" d="100"/>
        <a:sy n="33" d="100"/>
      </p:scale>
      <p:origin x="0" y="30732"/>
    </p:cViewPr>
  </p:outlineViewPr>
  <p:notesTextViewPr>
    <p:cViewPr>
      <p:scale>
        <a:sx n="100" d="100"/>
        <a:sy n="100" d="100"/>
      </p:scale>
      <p:origin x="0" y="0"/>
    </p:cViewPr>
  </p:notesTextViewPr>
  <p:sorterViewPr>
    <p:cViewPr>
      <p:scale>
        <a:sx n="66" d="100"/>
        <a:sy n="66" d="100"/>
      </p:scale>
      <p:origin x="0" y="41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vonne\Desktop\unidad%204\2014_11_06%20Coleta%20de%20dados%20HAS%20e%20DM_FINAL_IVONNE%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vonne\Desktop\unidad%204\2014_11_06%20Coleta%20de%20dados%20HAS%20e%20DM_FINAL_IVONNE%20(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a\Desktop\ORIENTA&#199;&#195;O%20EAD%20UFPEL%202014%20TURMA%207\IVONE%20URBAY%20LLERA\PLANILHAS%20DE%20INTERVEN&#199;&#195;O\2014_11_06%20Coleta%20de%20dados%20HAS%20e%20DM_FINAL_IVONN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vonne\Desktop\unidad%204\2014_11_06%20Coleta%20de%20dados%20HAS%20e%20DM_FINAL_IVONNE%20(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vonne\Desktop\unidad%204\2014_11_06%20Coleta%20de%20dados%20HAS%20e%20DM_FINAL_IVONNE%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1693559898681677"/>
          <c:y val="0.28937832452755047"/>
          <c:w val="0.84677502714591224"/>
          <c:h val="0.59340871611978274"/>
        </c:manualLayout>
      </c:layout>
      <c:barChart>
        <c:barDir val="col"/>
        <c:grouping val="clustered"/>
        <c:ser>
          <c:idx val="0"/>
          <c:order val="0"/>
          <c:tx>
            <c:strRef>
              <c:f>Indicadores!$C$4</c:f>
              <c:strCache>
                <c:ptCount val="1"/>
                <c:pt idx="0">
                  <c:v>Cobertura do programa de atenção ao  hipertenso na unidade de saúde</c:v>
                </c:pt>
              </c:strCache>
            </c:strRef>
          </c:tx>
          <c:dLbls>
            <c:dLblPos val="outEnd"/>
            <c:showVal val="1"/>
          </c:dLbls>
          <c:cat>
            <c:strRef>
              <c:f>Indicadores!$D$3:$G$3</c:f>
              <c:strCache>
                <c:ptCount val="4"/>
                <c:pt idx="0">
                  <c:v>Mês 1</c:v>
                </c:pt>
                <c:pt idx="1">
                  <c:v>Mês 2</c:v>
                </c:pt>
                <c:pt idx="2">
                  <c:v>Mês 3</c:v>
                </c:pt>
                <c:pt idx="3">
                  <c:v>Mês 4</c:v>
                </c:pt>
              </c:strCache>
            </c:strRef>
          </c:cat>
          <c:val>
            <c:numRef>
              <c:f>Indicadores!$D$4:$G$4</c:f>
              <c:numCache>
                <c:formatCode>0.0%</c:formatCode>
                <c:ptCount val="4"/>
                <c:pt idx="0">
                  <c:v>0.28719723183391005</c:v>
                </c:pt>
                <c:pt idx="1">
                  <c:v>0.56401384083044959</c:v>
                </c:pt>
                <c:pt idx="2">
                  <c:v>0.91003460207612463</c:v>
                </c:pt>
                <c:pt idx="3">
                  <c:v>0</c:v>
                </c:pt>
              </c:numCache>
            </c:numRef>
          </c:val>
        </c:ser>
        <c:dLbls/>
        <c:axId val="66483328"/>
        <c:axId val="66484864"/>
      </c:barChart>
      <c:catAx>
        <c:axId val="66483328"/>
        <c:scaling>
          <c:orientation val="minMax"/>
        </c:scaling>
        <c:axPos val="b"/>
        <c:numFmt formatCode="General" sourceLinked="1"/>
        <c:tickLblPos val="nextTo"/>
        <c:txPr>
          <a:bodyPr rot="0" vert="horz"/>
          <a:lstStyle/>
          <a:p>
            <a:pPr>
              <a:defRPr/>
            </a:pPr>
            <a:endParaRPr lang="pt-BR"/>
          </a:p>
        </c:txPr>
        <c:crossAx val="66484864"/>
        <c:crosses val="autoZero"/>
        <c:auto val="1"/>
        <c:lblAlgn val="ctr"/>
        <c:lblOffset val="100"/>
      </c:catAx>
      <c:valAx>
        <c:axId val="66484864"/>
        <c:scaling>
          <c:orientation val="minMax"/>
          <c:max val="1"/>
        </c:scaling>
        <c:axPos val="l"/>
        <c:majorGridlines/>
        <c:numFmt formatCode="0.0%" sourceLinked="1"/>
        <c:tickLblPos val="nextTo"/>
        <c:txPr>
          <a:bodyPr rot="0" vert="horz"/>
          <a:lstStyle/>
          <a:p>
            <a:pPr>
              <a:defRPr/>
            </a:pPr>
            <a:endParaRPr lang="pt-BR"/>
          </a:p>
        </c:txPr>
        <c:crossAx val="66483328"/>
        <c:crosses val="autoZero"/>
        <c:crossBetween val="between"/>
        <c:majorUnit val="0.1"/>
        <c:minorUnit val="4.0000000000000098E-2"/>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2317327766179637"/>
          <c:y val="0.17738132733408318"/>
          <c:w val="0.83924843423800399"/>
          <c:h val="0.69175740532433461"/>
        </c:manualLayout>
      </c:layout>
      <c:barChart>
        <c:barDir val="col"/>
        <c:grouping val="clustered"/>
        <c:ser>
          <c:idx val="0"/>
          <c:order val="0"/>
          <c:tx>
            <c:strRef>
              <c:f>Indicadores!$S$4</c:f>
              <c:strCache>
                <c:ptCount val="1"/>
                <c:pt idx="0">
                  <c:v>Cobertura do programa de atenção ao  diabético na unidade de saúde</c:v>
                </c:pt>
              </c:strCache>
            </c:strRef>
          </c:tx>
          <c:spPr>
            <a:solidFill>
              <a:srgbClr val="4F81BD"/>
            </a:solidFill>
            <a:ln w="25400">
              <a:noFill/>
            </a:ln>
          </c:spPr>
          <c:dLbls>
            <c:dLblPos val="outEnd"/>
            <c:showVal val="1"/>
          </c:dLbls>
          <c:cat>
            <c:strRef>
              <c:f>Indicadores!$T$3:$W$3</c:f>
              <c:strCache>
                <c:ptCount val="4"/>
                <c:pt idx="0">
                  <c:v>Mês 1</c:v>
                </c:pt>
                <c:pt idx="1">
                  <c:v>Mês 2</c:v>
                </c:pt>
                <c:pt idx="2">
                  <c:v>Mês 3</c:v>
                </c:pt>
                <c:pt idx="3">
                  <c:v>Mês 4</c:v>
                </c:pt>
              </c:strCache>
            </c:strRef>
          </c:cat>
          <c:val>
            <c:numRef>
              <c:f>Indicadores!$T$4:$W$4</c:f>
              <c:numCache>
                <c:formatCode>0.0%</c:formatCode>
                <c:ptCount val="4"/>
                <c:pt idx="0">
                  <c:v>0.31147540983606964</c:v>
                </c:pt>
                <c:pt idx="1">
                  <c:v>0.4590163934426264</c:v>
                </c:pt>
                <c:pt idx="2">
                  <c:v>0.85245901639345489</c:v>
                </c:pt>
                <c:pt idx="3">
                  <c:v>0</c:v>
                </c:pt>
              </c:numCache>
            </c:numRef>
          </c:val>
        </c:ser>
        <c:dLbls/>
        <c:axId val="67012864"/>
        <c:axId val="67039232"/>
      </c:barChart>
      <c:catAx>
        <c:axId val="6701286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039232"/>
        <c:crosses val="autoZero"/>
        <c:auto val="1"/>
        <c:lblAlgn val="ctr"/>
        <c:lblOffset val="100"/>
      </c:catAx>
      <c:valAx>
        <c:axId val="67039232"/>
        <c:scaling>
          <c:orientation val="minMax"/>
          <c:max val="1"/>
          <c:min val="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012864"/>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manualLayout>
          <c:layoutTarget val="inner"/>
          <c:xMode val="edge"/>
          <c:yMode val="edge"/>
          <c:x val="0.11717194833480969"/>
          <c:y val="0.24700239808153573"/>
          <c:w val="0.84646631641871162"/>
          <c:h val="0.6211948866104029"/>
        </c:manualLayout>
      </c:layout>
      <c:barChart>
        <c:barDir val="col"/>
        <c:grouping val="clustered"/>
        <c:ser>
          <c:idx val="0"/>
          <c:order val="0"/>
          <c:tx>
            <c:strRef>
              <c:f>Indicadores!$C$21</c:f>
              <c:strCache>
                <c:ptCount val="1"/>
                <c:pt idx="0">
                  <c:v>Proporção de hipertensos com prescrição de medicamentos da Farmácia Popular/Hiperdia priorizada.      </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dLbls>
            <c:dLblPos val="outEnd"/>
            <c:showVal val="1"/>
          </c:dLbls>
          <c:cat>
            <c:strRef>
              <c:f>Indicadores!$D$20:$G$20</c:f>
              <c:strCache>
                <c:ptCount val="4"/>
                <c:pt idx="0">
                  <c:v>Mês 1</c:v>
                </c:pt>
                <c:pt idx="1">
                  <c:v>Mês 2</c:v>
                </c:pt>
                <c:pt idx="2">
                  <c:v>Mês 3</c:v>
                </c:pt>
                <c:pt idx="3">
                  <c:v>Mês 4</c:v>
                </c:pt>
              </c:strCache>
            </c:strRef>
          </c:cat>
          <c:val>
            <c:numRef>
              <c:f>Indicadores!$D$21:$G$21</c:f>
              <c:numCache>
                <c:formatCode>0.0%</c:formatCode>
                <c:ptCount val="4"/>
                <c:pt idx="0">
                  <c:v>0.81927710843373491</c:v>
                </c:pt>
                <c:pt idx="1">
                  <c:v>0.88343558282208556</c:v>
                </c:pt>
                <c:pt idx="2">
                  <c:v>0.90114068441064643</c:v>
                </c:pt>
                <c:pt idx="3">
                  <c:v>0</c:v>
                </c:pt>
              </c:numCache>
            </c:numRef>
          </c:val>
        </c:ser>
        <c:dLbls/>
        <c:axId val="67042688"/>
        <c:axId val="64431232"/>
      </c:barChart>
      <c:catAx>
        <c:axId val="6704268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4431232"/>
        <c:crosses val="autoZero"/>
        <c:auto val="1"/>
        <c:lblAlgn val="ctr"/>
        <c:lblOffset val="100"/>
      </c:catAx>
      <c:valAx>
        <c:axId val="64431232"/>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042688"/>
        <c:crosses val="autoZero"/>
        <c:crossBetween val="between"/>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2291691674177399"/>
          <c:y val="0.12230215827338178"/>
          <c:w val="0.84236286089238521"/>
          <c:h val="0.7458951264185566"/>
        </c:manualLayout>
      </c:layout>
      <c:barChart>
        <c:barDir val="col"/>
        <c:grouping val="clustered"/>
        <c:ser>
          <c:idx val="0"/>
          <c:order val="0"/>
          <c:tx>
            <c:strRef>
              <c:f>Indicadores!$S$21</c:f>
              <c:strCache>
                <c:ptCount val="1"/>
                <c:pt idx="0">
                  <c:v>Proporção de diabéticos com prescrição de medicamentos da Farmácia Popular/Hiperdia priorizada.      </c:v>
                </c:pt>
              </c:strCache>
            </c:strRef>
          </c:tx>
          <c:spPr>
            <a:solidFill>
              <a:srgbClr val="4F81BD"/>
            </a:solidFill>
            <a:ln w="25400">
              <a:noFill/>
            </a:ln>
          </c:spPr>
          <c:dLbls>
            <c:dLblPos val="outEnd"/>
            <c:showVal val="1"/>
          </c:dLbls>
          <c:cat>
            <c:strRef>
              <c:f>Indicadores!$T$20:$W$20</c:f>
              <c:strCache>
                <c:ptCount val="4"/>
                <c:pt idx="0">
                  <c:v>Mês 1</c:v>
                </c:pt>
                <c:pt idx="1">
                  <c:v>Mês 2</c:v>
                </c:pt>
                <c:pt idx="2">
                  <c:v>Mês 3</c:v>
                </c:pt>
                <c:pt idx="3">
                  <c:v>Mês 4</c:v>
                </c:pt>
              </c:strCache>
            </c:strRef>
          </c:cat>
          <c:val>
            <c:numRef>
              <c:f>Indicadores!$T$21:$W$21</c:f>
              <c:numCache>
                <c:formatCode>0.0%</c:formatCode>
                <c:ptCount val="4"/>
                <c:pt idx="0">
                  <c:v>0.78947368421052633</c:v>
                </c:pt>
                <c:pt idx="1">
                  <c:v>0.85714285714285765</c:v>
                </c:pt>
                <c:pt idx="2">
                  <c:v>0.90384615384615352</c:v>
                </c:pt>
                <c:pt idx="3">
                  <c:v>0</c:v>
                </c:pt>
              </c:numCache>
            </c:numRef>
          </c:val>
        </c:ser>
        <c:dLbls/>
        <c:axId val="67041536"/>
        <c:axId val="67069440"/>
      </c:barChart>
      <c:catAx>
        <c:axId val="6704153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069440"/>
        <c:crosses val="autoZero"/>
        <c:auto val="1"/>
        <c:lblAlgn val="ctr"/>
        <c:lblOffset val="100"/>
      </c:catAx>
      <c:valAx>
        <c:axId val="67069440"/>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041536"/>
        <c:crosses val="autoZero"/>
        <c:crossBetween val="between"/>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manualLayout>
          <c:layoutTarget val="inner"/>
          <c:xMode val="edge"/>
          <c:yMode val="edge"/>
          <c:x val="0.11885245901639344"/>
          <c:y val="0.28782339682202562"/>
          <c:w val="0.84426229508195827"/>
          <c:h val="0.59409701138904569"/>
        </c:manualLayout>
      </c:layout>
      <c:barChart>
        <c:barDir val="col"/>
        <c:grouping val="clustered"/>
        <c:ser>
          <c:idx val="0"/>
          <c:order val="0"/>
          <c:tx>
            <c:strRef>
              <c:f>Indicadores!$C$27</c:f>
              <c:strCache>
                <c:ptCount val="1"/>
                <c:pt idx="0">
                  <c:v>Proporção de hipertensos com avaliação da necessidade de atendimento odontológico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dLbls>
            <c:dLblPos val="outEnd"/>
            <c:showVal val="1"/>
          </c:dLbls>
          <c:cat>
            <c:strRef>
              <c:f>Indicadores!$D$26:$G$26</c:f>
              <c:strCache>
                <c:ptCount val="4"/>
                <c:pt idx="0">
                  <c:v>Mês 1</c:v>
                </c:pt>
                <c:pt idx="1">
                  <c:v>Mês 2</c:v>
                </c:pt>
                <c:pt idx="2">
                  <c:v>Mês 3</c:v>
                </c:pt>
                <c:pt idx="3">
                  <c:v>Mês 4</c:v>
                </c:pt>
              </c:strCache>
            </c:strRef>
          </c:cat>
          <c:val>
            <c:numRef>
              <c:f>Indicadores!$D$27:$G$27</c:f>
              <c:numCache>
                <c:formatCode>0.0%</c:formatCode>
                <c:ptCount val="4"/>
                <c:pt idx="0">
                  <c:v>1</c:v>
                </c:pt>
                <c:pt idx="1">
                  <c:v>0.98159509202454065</c:v>
                </c:pt>
                <c:pt idx="2">
                  <c:v>0.9847908745247218</c:v>
                </c:pt>
                <c:pt idx="3">
                  <c:v>0</c:v>
                </c:pt>
              </c:numCache>
            </c:numRef>
          </c:val>
        </c:ser>
        <c:dLbls/>
        <c:axId val="67159168"/>
        <c:axId val="67160704"/>
      </c:barChart>
      <c:catAx>
        <c:axId val="6715916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160704"/>
        <c:crosses val="autoZero"/>
        <c:auto val="1"/>
        <c:lblAlgn val="ctr"/>
        <c:lblOffset val="100"/>
      </c:catAx>
      <c:valAx>
        <c:axId val="67160704"/>
        <c:scaling>
          <c:orientation val="minMax"/>
          <c:max val="1"/>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15916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A082A-9D02-4835-BBAA-91A6CEA587A3}" type="datetimeFigureOut">
              <a:rPr lang="pt-BR" smtClean="0"/>
              <a:pPr/>
              <a:t>26/09/2015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C678A-B571-4EFA-BEAF-2A1D22A9044B}" type="slidenum">
              <a:rPr lang="pt-BR" smtClean="0"/>
              <a:pPr/>
              <a:t>‹nº›</a:t>
            </a:fld>
            <a:endParaRPr lang="pt-BR"/>
          </a:p>
        </p:txBody>
      </p:sp>
    </p:spTree>
    <p:extLst>
      <p:ext uri="{BB962C8B-B14F-4D97-AF65-F5344CB8AC3E}">
        <p14:creationId xmlns:p14="http://schemas.microsoft.com/office/powerpoint/2010/main" xmlns="" val="178518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rial" pitchFamily="34" charset="0"/>
                <a:cs typeface="Arial" pitchFamily="34" charset="0"/>
              </a:rPr>
              <a:t>O Muliterno é um município do Rio Grande Sul,</a:t>
            </a:r>
            <a:endParaRPr lang="pt-BR"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rial" pitchFamily="34" charset="0"/>
                <a:cs typeface="Arial" pitchFamily="34" charset="0"/>
              </a:rPr>
              <a:t>População por tipo de residência: </a:t>
            </a:r>
            <a:r>
              <a:rPr lang="pt-PT" sz="1200" u="sng" dirty="0" smtClean="0">
                <a:latin typeface="Arial" pitchFamily="34" charset="0"/>
                <a:cs typeface="Arial" pitchFamily="34" charset="0"/>
              </a:rPr>
              <a:t>72% (1377 habitantes) rural, </a:t>
            </a:r>
            <a:r>
              <a:rPr lang="pt-PT" sz="1200" dirty="0" smtClean="0">
                <a:latin typeface="Arial" pitchFamily="34" charset="0"/>
                <a:cs typeface="Arial" pitchFamily="34" charset="0"/>
              </a:rPr>
              <a:t>distribuídos em oito Capelas que não só indígenas e </a:t>
            </a:r>
            <a:r>
              <a:rPr lang="pt-PT" sz="1200" u="sng" dirty="0" smtClean="0">
                <a:latin typeface="Arial" pitchFamily="34" charset="0"/>
                <a:cs typeface="Arial" pitchFamily="34" charset="0"/>
              </a:rPr>
              <a:t>28% (508 habitantes) urbana.</a:t>
            </a:r>
            <a:r>
              <a:rPr lang="pt-PT" sz="1200" dirty="0" smtClean="0">
                <a:latin typeface="Arial" pitchFamily="34" charset="0"/>
                <a:cs typeface="Arial" pitchFamily="34" charset="0"/>
              </a:rPr>
              <a:t> </a:t>
            </a:r>
            <a:r>
              <a:rPr lang="pt-BR" sz="1200" dirty="0" smtClean="0">
                <a:latin typeface="Arial" pitchFamily="34" charset="0"/>
                <a:cs typeface="Arial" pitchFamily="34" charset="0"/>
              </a:rPr>
              <a:t>Suas atividades sócio econômicas dependem fundamentalmente da agricultura.</a:t>
            </a:r>
          </a:p>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3</a:t>
            </a:fld>
            <a:endParaRPr lang="pt-BR"/>
          </a:p>
        </p:txBody>
      </p:sp>
    </p:spTree>
    <p:extLst>
      <p:ext uri="{BB962C8B-B14F-4D97-AF65-F5344CB8AC3E}">
        <p14:creationId xmlns:p14="http://schemas.microsoft.com/office/powerpoint/2010/main" xmlns="" val="303981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26</a:t>
            </a:fld>
            <a:endParaRPr lang="pt-BR"/>
          </a:p>
        </p:txBody>
      </p:sp>
    </p:spTree>
    <p:extLst>
      <p:ext uri="{BB962C8B-B14F-4D97-AF65-F5344CB8AC3E}">
        <p14:creationId xmlns:p14="http://schemas.microsoft.com/office/powerpoint/2010/main" xmlns="" val="145140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27</a:t>
            </a:fld>
            <a:endParaRPr lang="pt-BR"/>
          </a:p>
        </p:txBody>
      </p:sp>
    </p:spTree>
    <p:extLst>
      <p:ext uri="{BB962C8B-B14F-4D97-AF65-F5344CB8AC3E}">
        <p14:creationId xmlns:p14="http://schemas.microsoft.com/office/powerpoint/2010/main" xmlns="" val="1451401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28</a:t>
            </a:fld>
            <a:endParaRPr lang="pt-BR"/>
          </a:p>
        </p:txBody>
      </p:sp>
    </p:spTree>
    <p:extLst>
      <p:ext uri="{BB962C8B-B14F-4D97-AF65-F5344CB8AC3E}">
        <p14:creationId xmlns:p14="http://schemas.microsoft.com/office/powerpoint/2010/main" xmlns="" val="145140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29</a:t>
            </a:fld>
            <a:endParaRPr lang="pt-BR"/>
          </a:p>
        </p:txBody>
      </p:sp>
    </p:spTree>
    <p:extLst>
      <p:ext uri="{BB962C8B-B14F-4D97-AF65-F5344CB8AC3E}">
        <p14:creationId xmlns:p14="http://schemas.microsoft.com/office/powerpoint/2010/main" xmlns="" val="145140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buNone/>
            </a:pPr>
            <a:r>
              <a:rPr lang="pt-BR" sz="1200" dirty="0" smtClean="0">
                <a:latin typeface="Arial" pitchFamily="34" charset="0"/>
                <a:cs typeface="Arial" pitchFamily="34" charset="0"/>
              </a:rPr>
              <a:t>A</a:t>
            </a:r>
            <a:r>
              <a:rPr lang="pt-BR" sz="1200" dirty="0" smtClean="0"/>
              <a:t> intervenção, em minha unidade básica de saúde, propiciou a ampliação da cobertura da atenção aos hipertensos e diabéticos, a melhoria dos registros e a qualificação da atenção com destaque para a ampliação do exame dos pés dos diabéticos e para a classificação de risco de ambos os grupos.</a:t>
            </a:r>
            <a:endParaRPr lang="pt-BR" sz="1200" dirty="0" smtClean="0">
              <a:latin typeface="Arial" pitchFamily="34" charset="0"/>
              <a:cs typeface="Arial" pitchFamily="34" charset="0"/>
            </a:endParaRPr>
          </a:p>
          <a:p>
            <a:pPr>
              <a:buNone/>
            </a:pPr>
            <a:r>
              <a:rPr lang="pt-BR" sz="1200" dirty="0" smtClean="0">
                <a:latin typeface="Arial" pitchFamily="34" charset="0"/>
                <a:cs typeface="Arial" pitchFamily="34" charset="0"/>
              </a:rPr>
              <a:t>     Foi muito importante para a equipe, a intervenção exigiu que a equipe se capacitasse para seguir os protocolos recomendados pelo Ministério da Saúde – Caderno de Atenção Básica nº17, Hipertensão Arterial Sistêmica e Caderno de Atenção Básica nº36, Diabetes Mellitus. Relativas ao rastreamento, diagnóstico, tratamento e monitoramento da Hipertensão e Diabetes. Esta atividade promoveu o trabalho integrado da médica, os dentistas, da enfermeira, da auxiliar de enfermagem e da recepção, dos agentes de saúde, a nutricionista, as psicólogas, o professor de atividades físicas, e os motoristas que nos facilitaram realizar todas as atividades programadas, contando sempre com o apoio da secretária de saúde municipal e de todos seus gestores</a:t>
            </a:r>
          </a:p>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30</a:t>
            </a:fld>
            <a:endParaRPr lang="pt-BR"/>
          </a:p>
        </p:txBody>
      </p:sp>
    </p:spTree>
    <p:extLst>
      <p:ext uri="{BB962C8B-B14F-4D97-AF65-F5344CB8AC3E}">
        <p14:creationId xmlns:p14="http://schemas.microsoft.com/office/powerpoint/2010/main" xmlns="" val="92368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Antes da intervenção as atividades de atenção a Hipertensão e Diabetes eram concentradas na médica, as enfermeiras e agentes de saúdes.  A intervenção reviu as atribuições da equipe viabilizando a atenção a um maior número de pessoas. A melhoria do registro e o agendamento dos Hipertensos e Diabéticos viabilizou a otimização da agenda para a atenção à demanda espontânea. A classificação de risco dos hipertensos e diabéticos tem sido crucial para apoiara priorização do atendimento dos mesmos. Realizamos El 100 % de o cadastramento dos pacientes hipertensos e diabéticos da área de abrangência sem dificuldades na coleta e sistematização dos dados utilizando a ficha-espelho disponibilizada pelo curso e a planilha digital de coleta de dados. Garantindo um melhor controle dos pacientes, a área de atenção</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32</a:t>
            </a:fld>
            <a:endParaRPr lang="pt-BR"/>
          </a:p>
        </p:txBody>
      </p:sp>
    </p:spTree>
    <p:extLst>
      <p:ext uri="{BB962C8B-B14F-4D97-AF65-F5344CB8AC3E}">
        <p14:creationId xmlns:p14="http://schemas.microsoft.com/office/powerpoint/2010/main" xmlns="" val="2187088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buNone/>
            </a:pPr>
            <a:r>
              <a:rPr lang="pt-BR" sz="1200" dirty="0" smtClean="0">
                <a:latin typeface="Arial" pitchFamily="34" charset="0"/>
                <a:cs typeface="Arial" pitchFamily="34" charset="0"/>
              </a:rPr>
              <a:t> O acolhimento continua sendo uma de nossas ferramentas primordiais para o bom desenvolvimento da consultas além do oferecimento de orientações de saúde aos usuários na sala de espera sobre a importância do acompanhamento destas patologias e esclarecer aos portadores de hipertensão sobre a periodicidade preconizada para a realização das consultas, riscos de doenças cardiovasculares e neurológicas decorrentes da diabetes e sobre a importância de ter os pés, pulsos e sensibilidade de extremidades avaliadas periodicamente.  Continuou realizando o exame clinico completo, indicação e avaliação dos exames complementares.</a:t>
            </a:r>
          </a:p>
          <a:p>
            <a:pPr>
              <a:buNone/>
            </a:pPr>
            <a:r>
              <a:rPr lang="pt-BR" sz="1200" dirty="0" smtClean="0">
                <a:latin typeface="Arial" pitchFamily="34" charset="0"/>
                <a:cs typeface="Arial" pitchFamily="34" charset="0"/>
              </a:rPr>
              <a:t>    Classificação de risco cardiovascular prescrição de medicamentos da farmácia-popular pelo o protocolo do ministério da saúde   , assim como avaliação odontológica oferecendo orientações da importância da saúde bucal , orientações nutricionais, o tabagismo e pratica de exercícios físicos.</a:t>
            </a:r>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34</a:t>
            </a:fld>
            <a:endParaRPr lang="pt-BR"/>
          </a:p>
        </p:txBody>
      </p:sp>
    </p:spTree>
    <p:extLst>
      <p:ext uri="{BB962C8B-B14F-4D97-AF65-F5344CB8AC3E}">
        <p14:creationId xmlns:p14="http://schemas.microsoft.com/office/powerpoint/2010/main" xmlns="" val="338862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Percebem mudanças  no modo e estilo de vida, pacientes que já tem um maior controle da dieta, fazem exercícios físicos, melhoraram a saúde bucal, temos que falar que os pacientes com estas doenças crônicas estão satisfeitos  por a prioridade de atendimento na unidade de saúde.</a:t>
            </a:r>
          </a:p>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35</a:t>
            </a:fld>
            <a:endParaRPr lang="pt-BR"/>
          </a:p>
        </p:txBody>
      </p:sp>
    </p:spTree>
    <p:extLst>
      <p:ext uri="{BB962C8B-B14F-4D97-AF65-F5344CB8AC3E}">
        <p14:creationId xmlns:p14="http://schemas.microsoft.com/office/powerpoint/2010/main" xmlns="" val="3304751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buNone/>
            </a:pPr>
            <a:r>
              <a:rPr lang="pt-BR" sz="1200" dirty="0" smtClean="0"/>
              <a:t>Outro aspecto positivo que se alcançou  com a intervenção foi a incorporação ao posto de saúde de o instrutor física, não existia no posto de saúde, e participar em todas as atividades dos grupos, uma caminhada do grupo na cidade na segunda-feira e quinta-feira tarde de cada semana, o trabalho com o grupo de </a:t>
            </a:r>
            <a:r>
              <a:rPr lang="pt-BR" sz="1200" dirty="0" err="1" smtClean="0"/>
              <a:t>Muliterno</a:t>
            </a:r>
            <a:r>
              <a:rPr lang="pt-BR" sz="1200" dirty="0" smtClean="0"/>
              <a:t> em 2 horas por semana na dança, assim com que as atividades físicas aumenta. Ele criou um grupo de 7-8 PM, em </a:t>
            </a:r>
            <a:r>
              <a:rPr lang="pt-BR" sz="1200" dirty="0" err="1" smtClean="0"/>
              <a:t>Muliterno</a:t>
            </a:r>
            <a:r>
              <a:rPr lang="pt-BR" sz="1200" dirty="0" smtClean="0"/>
              <a:t> e no interior, dois grupos, duas vezes por semana fazendo ginástica para todas as pessoas de qualquer idade, mas os mesmos pacientes envolvidos em tudo, porque a cidade é pequena.</a:t>
            </a:r>
          </a:p>
          <a:p>
            <a:pPr>
              <a:buNone/>
            </a:pPr>
            <a:r>
              <a:rPr lang="pt-BR" sz="1200" dirty="0" smtClean="0"/>
              <a:t>   Eles conseguiram aumentar o número de grupos de 4 para 7 ,  em todas as comunidades do interior, com atenção integral, primeira semana de cada mês na sessão da tarde.</a:t>
            </a:r>
          </a:p>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36</a:t>
            </a:fld>
            <a:endParaRPr lang="pt-BR"/>
          </a:p>
        </p:txBody>
      </p:sp>
    </p:spTree>
    <p:extLst>
      <p:ext uri="{BB962C8B-B14F-4D97-AF65-F5344CB8AC3E}">
        <p14:creationId xmlns:p14="http://schemas.microsoft.com/office/powerpoint/2010/main" xmlns="" val="237670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latin typeface="Arial" pitchFamily="34" charset="0"/>
                <a:cs typeface="Arial" pitchFamily="34" charset="0"/>
              </a:rPr>
              <a:t> Foi um desafio para fazer este curso principalmente pela linguagem, porque a metodologia de investigação utilizada para o projeto não é o mais utilizado em Cuba, estamos acostumados a fazer planos para intervenção, mas com outra metodologia. A participação nos espaços coletivos (fórum de saúde coletiva e fórum de clínica) permitiu a troca de conhecimento com outros colegas em um ambiente virtual, o que constitui uma nova experiência para muitos.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37</a:t>
            </a:fld>
            <a:endParaRPr lang="pt-BR"/>
          </a:p>
        </p:txBody>
      </p:sp>
    </p:spTree>
    <p:extLst>
      <p:ext uri="{BB962C8B-B14F-4D97-AF65-F5344CB8AC3E}">
        <p14:creationId xmlns:p14="http://schemas.microsoft.com/office/powerpoint/2010/main" xmlns="" val="323419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Equipe de posto de saúde </a:t>
            </a:r>
            <a:r>
              <a:rPr lang="pt-BR" dirty="0" err="1" smtClean="0"/>
              <a:t>Muliterno</a:t>
            </a:r>
            <a:r>
              <a:rPr lang="pt-BR" dirty="0" smtClean="0"/>
              <a:t> é composta pelos seguintes profissionais</a:t>
            </a:r>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5</a:t>
            </a:fld>
            <a:endParaRPr lang="pt-BR"/>
          </a:p>
        </p:txBody>
      </p:sp>
    </p:spTree>
    <p:extLst>
      <p:ext uri="{BB962C8B-B14F-4D97-AF65-F5344CB8AC3E}">
        <p14:creationId xmlns:p14="http://schemas.microsoft.com/office/powerpoint/2010/main" xmlns="" val="834501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buNone/>
            </a:pPr>
            <a:r>
              <a:rPr lang="pt-BR" sz="1200" dirty="0" smtClean="0">
                <a:latin typeface="Arial" pitchFamily="34" charset="0"/>
                <a:cs typeface="Arial" pitchFamily="34" charset="0"/>
              </a:rPr>
              <a:t>Também, eu tenho a sorte de estar em uma cidade, pequeno, rural, onde UBS, que trabalha com ESF e há um grande desejo em torno da equipe, gestores de saúde e da prefeitura municipal de assegurar o desenvolvimento de todos os programas de saúde para melhorar a saúde da população</a:t>
            </a:r>
          </a:p>
          <a:p>
            <a:pPr>
              <a:buNone/>
            </a:pPr>
            <a:r>
              <a:rPr lang="pt-BR" sz="1200" dirty="0" smtClean="0">
                <a:latin typeface="Arial" pitchFamily="34" charset="0"/>
                <a:cs typeface="Arial" pitchFamily="34" charset="0"/>
              </a:rPr>
              <a:t>    Além de obter os pacientes a aceitar-me melhor, sendo uma Estrangeira, alcançou boas relações com todos, porque eu participei em 100% das atividades planejadas para melhorar a sua qualidade de vida. Resultou uma grande experiência profissional e pessoal de vida. Muito feliz por ter participado no projeto e atingiu os objetivos foram cumpridos</a:t>
            </a:r>
          </a:p>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40</a:t>
            </a:fld>
            <a:endParaRPr lang="pt-BR"/>
          </a:p>
        </p:txBody>
      </p:sp>
    </p:spTree>
    <p:extLst>
      <p:ext uri="{BB962C8B-B14F-4D97-AF65-F5344CB8AC3E}">
        <p14:creationId xmlns:p14="http://schemas.microsoft.com/office/powerpoint/2010/main" xmlns="" val="167220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smtClean="0"/>
              <a:t>No entanto, como a intervenção foi reduzida de 16 para 12 semanas, a meta estabelecida ficou aquém do esperado. </a:t>
            </a:r>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15</a:t>
            </a:fld>
            <a:endParaRPr lang="pt-BR"/>
          </a:p>
        </p:txBody>
      </p:sp>
    </p:spTree>
    <p:extLst>
      <p:ext uri="{BB962C8B-B14F-4D97-AF65-F5344CB8AC3E}">
        <p14:creationId xmlns:p14="http://schemas.microsoft.com/office/powerpoint/2010/main" xmlns="" val="346005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smtClean="0">
                <a:latin typeface="Arial" pitchFamily="34" charset="0"/>
                <a:cs typeface="Arial" pitchFamily="34" charset="0"/>
              </a:rPr>
              <a:t> Os medicamentos são garantidos na farmácia popular. No primeiro mês de 83 usuários atendidos 68 (81,9%) tinha prescrição de medicamentos da Farmácia Popular/</a:t>
            </a:r>
            <a:r>
              <a:rPr lang="pt-BR" sz="1200" dirty="0" err="1" smtClean="0">
                <a:latin typeface="Arial" pitchFamily="34" charset="0"/>
                <a:cs typeface="Arial" pitchFamily="34" charset="0"/>
              </a:rPr>
              <a:t>Hiperdia</a:t>
            </a:r>
            <a:r>
              <a:rPr lang="pt-BR" sz="1200" dirty="0" smtClean="0">
                <a:latin typeface="Arial" pitchFamily="34" charset="0"/>
                <a:cs typeface="Arial" pitchFamily="34" charset="0"/>
              </a:rPr>
              <a:t>, no segundo mês de 163 usuários, 144(88,3%) e no terceiro mês de 263 usuários atendidos com Hipertensão 237 (90,1%), recebem os medicamentos desta farmácia. Os outros 26 usuários receberam algum medicamento, mas tem que comprarem outros, que ajudam pela Secretaria de Saúde com 30%</a:t>
            </a:r>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19</a:t>
            </a:fld>
            <a:endParaRPr lang="pt-BR"/>
          </a:p>
        </p:txBody>
      </p:sp>
    </p:spTree>
    <p:extLst>
      <p:ext uri="{BB962C8B-B14F-4D97-AF65-F5344CB8AC3E}">
        <p14:creationId xmlns:p14="http://schemas.microsoft.com/office/powerpoint/2010/main" xmlns="" val="315359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O número de diabéticos com prescrição de medicamentos da Farmácia Popular/</a:t>
            </a:r>
            <a:r>
              <a:rPr lang="pt-BR" dirty="0" err="1" smtClean="0"/>
              <a:t>Hiperdia</a:t>
            </a:r>
            <a:r>
              <a:rPr lang="pt-BR" dirty="0" smtClean="0"/>
              <a:t>. No primeiro mês de 19 usuários atendido (78,9%) tinha prescrição de medicamentos, no segundo mês de 28(85,7%) e no terceiro mês 52 usuários (90,4%). Os outros 5 usuários têm de comprar a droga, mas são auxiliados com 30% pela secretaria.</a:t>
            </a:r>
          </a:p>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20</a:t>
            </a:fld>
            <a:endParaRPr lang="pt-BR"/>
          </a:p>
        </p:txBody>
      </p:sp>
    </p:spTree>
    <p:extLst>
      <p:ext uri="{BB962C8B-B14F-4D97-AF65-F5344CB8AC3E}">
        <p14:creationId xmlns:p14="http://schemas.microsoft.com/office/powerpoint/2010/main" xmlns="" val="251679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latin typeface="Arial" pitchFamily="34" charset="0"/>
                <a:cs typeface="Arial" pitchFamily="34" charset="0"/>
              </a:rPr>
              <a:t>Os usuários com hipertensão, controladas pelos dentistas no primeiro mês foram tratados 83 (100%), no segundo mês de 163(98,2%) e no terceiro mês do total de 263(98,5%). Não foram cumpridos 100% da meta de atendimento odontológico,  porque 4 usuários não permitem uma recusa e três preferiu ser atendidos em clínica privada com outros médicos.</a:t>
            </a:r>
          </a:p>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21</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latin typeface="Arial" pitchFamily="34" charset="0"/>
                <a:cs typeface="Arial" pitchFamily="34" charset="0"/>
              </a:rPr>
              <a:t>A meta de 100% foi atingida durante os 03 meses de intervenção, sendo o total de 263 usuários hipertensos acompanhados e 52 diabéticos. Nós alcançar esta meta, por trabalho em equipe, porque os agentes de saúde assegurada a presença de todos os usuários, além da cooperação de os usuários com estas doenças, querendo gerenciar adequadamente a sua doença</a:t>
            </a:r>
          </a:p>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23</a:t>
            </a:fld>
            <a:endParaRPr lang="pt-BR"/>
          </a:p>
        </p:txBody>
      </p:sp>
    </p:spTree>
    <p:extLst>
      <p:ext uri="{BB962C8B-B14F-4D97-AF65-F5344CB8AC3E}">
        <p14:creationId xmlns:p14="http://schemas.microsoft.com/office/powerpoint/2010/main" xmlns="" val="145140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24</a:t>
            </a:fld>
            <a:endParaRPr lang="pt-BR"/>
          </a:p>
        </p:txBody>
      </p:sp>
    </p:spTree>
    <p:extLst>
      <p:ext uri="{BB962C8B-B14F-4D97-AF65-F5344CB8AC3E}">
        <p14:creationId xmlns:p14="http://schemas.microsoft.com/office/powerpoint/2010/main" xmlns="" val="145140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0EC678A-B571-4EFA-BEAF-2A1D22A9044B}" type="slidenum">
              <a:rPr lang="pt-BR" smtClean="0"/>
              <a:pPr/>
              <a:t>25</a:t>
            </a:fld>
            <a:endParaRPr lang="pt-BR"/>
          </a:p>
        </p:txBody>
      </p:sp>
    </p:spTree>
    <p:extLst>
      <p:ext uri="{BB962C8B-B14F-4D97-AF65-F5344CB8AC3E}">
        <p14:creationId xmlns:p14="http://schemas.microsoft.com/office/powerpoint/2010/main" xmlns="" val="145140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estilo do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49E94B00-A466-4894-8C10-42E321789EF9}" type="slidenum">
              <a:rPr lang="pt-BR" smtClean="0"/>
              <a:pPr/>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9E94B00-A466-4894-8C10-42E321789EF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9E94B00-A466-4894-8C10-42E321789EF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9E94B00-A466-4894-8C10-42E321789EF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49E94B00-A466-4894-8C10-42E321789EF9}" type="slidenum">
              <a:rPr lang="pt-BR" smtClean="0"/>
              <a:pPr/>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9E94B00-A466-4894-8C10-42E321789EF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49E94B00-A466-4894-8C10-42E321789EF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49E94B00-A466-4894-8C10-42E321789EF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49E94B00-A466-4894-8C10-42E321789EF9}" type="slidenum">
              <a:rPr lang="pt-BR" smtClean="0"/>
              <a:pPr/>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9E94B00-A466-4894-8C10-42E321789EF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extLst/>
          </a:lstStyle>
          <a:p>
            <a:fld id="{4CFC68D2-CEDE-4F1A-BB6A-ED3E4B47560A}" type="datetimeFigureOut">
              <a:rPr lang="pt-BR" smtClean="0"/>
              <a:pPr/>
              <a:t>26/09/2015</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49E94B00-A466-4894-8C10-42E321789EF9}" type="slidenum">
              <a:rPr lang="pt-BR" smtClean="0"/>
              <a:pPr/>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estilo do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CFC68D2-CEDE-4F1A-BB6A-ED3E4B47560A}" type="datetimeFigureOut">
              <a:rPr lang="pt-BR" smtClean="0"/>
              <a:pPr/>
              <a:t>26/09/2015</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9E94B00-A466-4894-8C10-42E321789EF9}" type="slidenum">
              <a:rPr lang="pt-BR" smtClean="0"/>
              <a:pPr/>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90916" y="1572245"/>
            <a:ext cx="8155632" cy="4786346"/>
          </a:xfrm>
        </p:spPr>
        <p:txBody>
          <a:bodyPr>
            <a:normAutofit fontScale="92500"/>
          </a:bodyPr>
          <a:lstStyle/>
          <a:p>
            <a:endParaRPr lang="pt-BR" sz="2800" b="1" dirty="0" smtClean="0">
              <a:solidFill>
                <a:schemeClr val="tx1"/>
              </a:solidFill>
              <a:latin typeface="Arial" pitchFamily="34" charset="0"/>
              <a:cs typeface="Arial" pitchFamily="34" charset="0"/>
            </a:endParaRPr>
          </a:p>
          <a:p>
            <a:endParaRPr lang="pt-PT" sz="2800" b="1" dirty="0" smtClean="0">
              <a:solidFill>
                <a:schemeClr val="tx1"/>
              </a:solidFill>
              <a:latin typeface="Arial" pitchFamily="34" charset="0"/>
              <a:cs typeface="Arial" pitchFamily="34" charset="0"/>
            </a:endParaRPr>
          </a:p>
          <a:p>
            <a:endParaRPr lang="pt-PT" sz="2800" b="1" dirty="0" smtClean="0">
              <a:solidFill>
                <a:schemeClr val="tx1"/>
              </a:solidFill>
              <a:latin typeface="Arial" pitchFamily="34" charset="0"/>
              <a:cs typeface="Arial" pitchFamily="34" charset="0"/>
            </a:endParaRPr>
          </a:p>
          <a:p>
            <a:pPr algn="ctr"/>
            <a:r>
              <a:rPr lang="pt-PT" b="1" dirty="0" smtClean="0">
                <a:solidFill>
                  <a:schemeClr val="tx1"/>
                </a:solidFill>
                <a:latin typeface="Arial" pitchFamily="34" charset="0"/>
                <a:cs typeface="Arial" pitchFamily="34" charset="0"/>
              </a:rPr>
              <a:t>Melhoria da Atenção à Hipertensão Arterial e Diabetes Mellitus, na ESF de Muliterno, Muliterno/RS</a:t>
            </a:r>
            <a:endParaRPr lang="pt-BR" b="1" dirty="0" smtClean="0">
              <a:solidFill>
                <a:schemeClr val="tx1"/>
              </a:solidFill>
              <a:latin typeface="Arial" pitchFamily="34" charset="0"/>
              <a:cs typeface="Arial" pitchFamily="34" charset="0"/>
            </a:endParaRPr>
          </a:p>
          <a:p>
            <a:pPr algn="ctr"/>
            <a:r>
              <a:rPr lang="pt-PT" b="1" dirty="0" smtClean="0">
                <a:solidFill>
                  <a:schemeClr val="tx1"/>
                </a:solidFill>
                <a:latin typeface="Arial" pitchFamily="34" charset="0"/>
                <a:cs typeface="Arial" pitchFamily="34" charset="0"/>
              </a:rPr>
              <a:t> </a:t>
            </a:r>
            <a:endParaRPr lang="pt-BR" b="1" dirty="0" smtClean="0">
              <a:solidFill>
                <a:schemeClr val="tx1"/>
              </a:solidFill>
              <a:latin typeface="Arial" pitchFamily="34" charset="0"/>
              <a:cs typeface="Arial" pitchFamily="34" charset="0"/>
            </a:endParaRPr>
          </a:p>
          <a:p>
            <a:pPr algn="ctr"/>
            <a:r>
              <a:rPr lang="pt-PT" sz="2800" b="1" dirty="0" smtClean="0">
                <a:solidFill>
                  <a:schemeClr val="tx1"/>
                </a:solidFill>
                <a:latin typeface="Arial" pitchFamily="34" charset="0"/>
                <a:cs typeface="Arial" pitchFamily="34" charset="0"/>
              </a:rPr>
              <a:t>Ivonne Urbay Llera</a:t>
            </a:r>
            <a:endParaRPr lang="pt-BR" sz="2800" b="1" dirty="0" smtClean="0">
              <a:solidFill>
                <a:schemeClr val="tx1"/>
              </a:solidFill>
              <a:latin typeface="Arial" pitchFamily="34" charset="0"/>
              <a:cs typeface="Arial" pitchFamily="34" charset="0"/>
            </a:endParaRPr>
          </a:p>
          <a:p>
            <a:pPr algn="ctr"/>
            <a:r>
              <a:rPr lang="pt-PT" sz="2800" b="1" dirty="0" smtClean="0">
                <a:solidFill>
                  <a:schemeClr val="tx1"/>
                </a:solidFill>
                <a:latin typeface="Arial" pitchFamily="34" charset="0"/>
                <a:cs typeface="Arial" pitchFamily="34" charset="0"/>
              </a:rPr>
              <a:t> </a:t>
            </a:r>
            <a:endParaRPr lang="pt-BR" sz="2800" b="1" dirty="0" smtClean="0">
              <a:solidFill>
                <a:schemeClr val="tx1"/>
              </a:solidFill>
              <a:latin typeface="Arial" pitchFamily="34" charset="0"/>
              <a:cs typeface="Arial" pitchFamily="34" charset="0"/>
            </a:endParaRPr>
          </a:p>
          <a:p>
            <a:pPr algn="ctr"/>
            <a:r>
              <a:rPr lang="pt-PT" sz="2200" b="1" dirty="0" smtClean="0">
                <a:solidFill>
                  <a:schemeClr val="tx1"/>
                </a:solidFill>
                <a:latin typeface="Arial" pitchFamily="34" charset="0"/>
                <a:cs typeface="Arial" pitchFamily="34" charset="0"/>
              </a:rPr>
              <a:t>Orientador: Analu Sparrenberger Manéa</a:t>
            </a:r>
          </a:p>
          <a:p>
            <a:pPr algn="ctr"/>
            <a:endParaRPr lang="pt-PT" sz="2200" b="1" dirty="0">
              <a:solidFill>
                <a:schemeClr val="tx1"/>
              </a:solidFill>
              <a:latin typeface="Arial" pitchFamily="34" charset="0"/>
              <a:cs typeface="Arial" pitchFamily="34" charset="0"/>
            </a:endParaRPr>
          </a:p>
          <a:p>
            <a:pPr algn="ctr"/>
            <a:r>
              <a:rPr lang="pt-PT" sz="2200" b="1" dirty="0" smtClean="0">
                <a:solidFill>
                  <a:schemeClr val="tx1"/>
                </a:solidFill>
                <a:latin typeface="Arial" pitchFamily="34" charset="0"/>
                <a:cs typeface="Arial" pitchFamily="34" charset="0"/>
              </a:rPr>
              <a:t>Pelota, 2015</a:t>
            </a:r>
            <a:endParaRPr lang="pt-BR" sz="2200" dirty="0"/>
          </a:p>
        </p:txBody>
      </p:sp>
      <p:pic>
        <p:nvPicPr>
          <p:cNvPr id="4" name="Imagem 3"/>
          <p:cNvPicPr/>
          <p:nvPr/>
        </p:nvPicPr>
        <p:blipFill rotWithShape="1">
          <a:blip r:embed="rId2" cstate="print">
            <a:extLst>
              <a:ext uri="{28A0092B-C50C-407E-A947-70E740481C1C}">
                <a14:useLocalDpi xmlns:a14="http://schemas.microsoft.com/office/drawing/2010/main" xmlns="" val="0"/>
              </a:ext>
            </a:extLst>
          </a:blip>
          <a:srcRect l="19225" t="18695" r="19223" b="18871"/>
          <a:stretch/>
        </p:blipFill>
        <p:spPr bwMode="auto">
          <a:xfrm>
            <a:off x="1043608" y="246931"/>
            <a:ext cx="1500198" cy="1357322"/>
          </a:xfrm>
          <a:prstGeom prst="rect">
            <a:avLst/>
          </a:prstGeom>
          <a:ln>
            <a:noFill/>
          </a:ln>
          <a:extLst>
            <a:ext uri="{53640926-AAD7-44D8-BBD7-CCE9431645EC}">
              <a14:shadowObscured xmlns:a14="http://schemas.microsoft.com/office/drawing/2010/main" xmlns=""/>
            </a:ext>
          </a:extLst>
        </p:spPr>
      </p:pic>
      <p:sp>
        <p:nvSpPr>
          <p:cNvPr id="5" name="Rectángulo 2"/>
          <p:cNvSpPr/>
          <p:nvPr/>
        </p:nvSpPr>
        <p:spPr>
          <a:xfrm>
            <a:off x="2411760" y="263872"/>
            <a:ext cx="5184576" cy="1323439"/>
          </a:xfrm>
          <a:prstGeom prst="rect">
            <a:avLst/>
          </a:prstGeom>
        </p:spPr>
        <p:txBody>
          <a:bodyPr wrap="square">
            <a:spAutoFit/>
          </a:bodyPr>
          <a:lstStyle/>
          <a:p>
            <a:pPr algn="ctr"/>
            <a:r>
              <a:rPr lang="pt-BR" sz="1600" dirty="0">
                <a:solidFill>
                  <a:schemeClr val="bg1"/>
                </a:solidFill>
                <a:latin typeface="Arial" panose="020B0604020202020204" pitchFamily="34" charset="0"/>
                <a:cs typeface="Arial" panose="020B0604020202020204" pitchFamily="34" charset="0"/>
              </a:rPr>
              <a:t>UNIVERSIDADE ABERTA DO SUS</a:t>
            </a:r>
          </a:p>
          <a:p>
            <a:pPr algn="ctr"/>
            <a:r>
              <a:rPr lang="pt-BR" sz="1600" dirty="0">
                <a:latin typeface="Arial" panose="020B0604020202020204" pitchFamily="34" charset="0"/>
                <a:cs typeface="Arial" panose="020B0604020202020204" pitchFamily="34" charset="0"/>
              </a:rPr>
              <a:t>UNIVERSIDADE FEDERAL DE PELOTAS</a:t>
            </a:r>
          </a:p>
          <a:p>
            <a:pPr algn="ctr"/>
            <a:r>
              <a:rPr lang="pt-BR" sz="1600" dirty="0">
                <a:latin typeface="Arial" panose="020B0604020202020204" pitchFamily="34" charset="0"/>
                <a:cs typeface="Arial" panose="020B0604020202020204" pitchFamily="34" charset="0"/>
              </a:rPr>
              <a:t>Especialização em Saúde da Família</a:t>
            </a:r>
          </a:p>
          <a:p>
            <a:pPr algn="ctr"/>
            <a:r>
              <a:rPr lang="pt-BR" sz="1600" dirty="0">
                <a:latin typeface="Arial" panose="020B0604020202020204" pitchFamily="34" charset="0"/>
                <a:cs typeface="Arial" panose="020B0604020202020204" pitchFamily="34" charset="0"/>
              </a:rPr>
              <a:t>Modalidade a Distância</a:t>
            </a:r>
          </a:p>
          <a:p>
            <a:pPr algn="ctr"/>
            <a:r>
              <a:rPr lang="pt-BR" sz="1600" dirty="0">
                <a:latin typeface="Arial" panose="020B0604020202020204" pitchFamily="34" charset="0"/>
                <a:cs typeface="Arial" panose="020B0604020202020204" pitchFamily="34" charset="0"/>
              </a:rPr>
              <a:t>Turma nº 7</a:t>
            </a:r>
          </a:p>
        </p:txBody>
      </p:sp>
      <p:pic>
        <p:nvPicPr>
          <p:cNvPr id="6" name="Picture 9" descr="http://www.unasus.ufma.br/unasus_data/site/images/noticias/343c6170e0Aplicacao_Vertical_UNA-SUS_Origin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391977"/>
            <a:ext cx="1566236" cy="1180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ángulo 4"/>
          <p:cNvSpPr/>
          <p:nvPr/>
        </p:nvSpPr>
        <p:spPr>
          <a:xfrm>
            <a:off x="1185462" y="1916832"/>
            <a:ext cx="7637171" cy="584775"/>
          </a:xfrm>
          <a:prstGeom prst="rect">
            <a:avLst/>
          </a:prstGeom>
        </p:spPr>
        <p:txBody>
          <a:bodyPr wrap="square">
            <a:spAutoFit/>
          </a:bodyPr>
          <a:lstStyle/>
          <a:p>
            <a:pPr algn="ctr"/>
            <a:r>
              <a:rPr lang="pt-BR" sz="3200" dirty="0">
                <a:latin typeface="Arial" panose="020B0604020202020204" pitchFamily="34" charset="0"/>
                <a:cs typeface="Arial" panose="020B0604020202020204" pitchFamily="34" charset="0"/>
              </a:rPr>
              <a:t>Trabalho de Conclusão de Curso</a:t>
            </a:r>
            <a:endParaRPr lang="es-ES" sz="32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1357298"/>
            <a:ext cx="7992888" cy="5500702"/>
          </a:xfrm>
        </p:spPr>
        <p:txBody>
          <a:bodyPr>
            <a:noAutofit/>
          </a:bodyPr>
          <a:lstStyle/>
          <a:p>
            <a:pPr marL="285750" indent="-285750" algn="just">
              <a:lnSpc>
                <a:spcPct val="150000"/>
              </a:lnSpc>
            </a:pPr>
            <a:r>
              <a:rPr lang="pt-BR" sz="2000" dirty="0" smtClean="0">
                <a:latin typeface="Arial" panose="020B0604020202020204" pitchFamily="34" charset="0"/>
                <a:cs typeface="Arial" panose="020B0604020202020204" pitchFamily="34" charset="0"/>
              </a:rPr>
              <a:t>Ao </a:t>
            </a:r>
            <a:r>
              <a:rPr lang="pt-BR" sz="2000" dirty="0">
                <a:latin typeface="Arial" panose="020B0604020202020204" pitchFamily="34" charset="0"/>
                <a:cs typeface="Arial" panose="020B0604020202020204" pitchFamily="34" charset="0"/>
              </a:rPr>
              <a:t>longo destes quatro meses, as ações serão desenvolvidas com base em quatro eixos pedagógicos: (1) Organização e gestão do serviço, (2) Monitoramento e avaliação, (3) Engajamento público, (4) Qualificação da prática </a:t>
            </a:r>
            <a:r>
              <a:rPr lang="pt-BR" sz="2000" dirty="0" smtClean="0">
                <a:latin typeface="Arial" panose="020B0604020202020204" pitchFamily="34" charset="0"/>
                <a:cs typeface="Arial" panose="020B0604020202020204" pitchFamily="34" charset="0"/>
              </a:rPr>
              <a:t>clínica.</a:t>
            </a:r>
          </a:p>
          <a:p>
            <a:pPr marL="0" indent="0" algn="just">
              <a:lnSpc>
                <a:spcPct val="150000"/>
              </a:lnSpc>
              <a:buNone/>
            </a:pPr>
            <a:endParaRPr lang="pt-BR" sz="2000" dirty="0" smtClean="0">
              <a:latin typeface="Arial" panose="020B0604020202020204" pitchFamily="34" charset="0"/>
              <a:cs typeface="Arial" panose="020B0604020202020204" pitchFamily="34" charset="0"/>
            </a:endParaRPr>
          </a:p>
          <a:p>
            <a:pPr marL="285750" indent="-285750" algn="just">
              <a:lnSpc>
                <a:spcPct val="150000"/>
              </a:lnSpc>
            </a:pPr>
            <a:r>
              <a:rPr lang="pt-BR" sz="2000" dirty="0" smtClean="0">
                <a:latin typeface="Arial" panose="020B0604020202020204" pitchFamily="34" charset="0"/>
                <a:cs typeface="Arial" panose="020B0604020202020204" pitchFamily="34" charset="0"/>
              </a:rPr>
              <a:t>As ações serão desenvolvidas juntamente com as demais atividades, com intuito de incluí-las na rotina do serviço e serão </a:t>
            </a:r>
            <a:r>
              <a:rPr lang="pt-BR" sz="2000" dirty="0">
                <a:latin typeface="Arial" pitchFamily="34" charset="0"/>
                <a:cs typeface="Arial" pitchFamily="34" charset="0"/>
              </a:rPr>
              <a:t>realizadas conforme o cronograma das atividades.</a:t>
            </a:r>
          </a:p>
          <a:p>
            <a:pPr marL="0" indent="0" algn="just">
              <a:lnSpc>
                <a:spcPct val="150000"/>
              </a:lnSpc>
              <a:buNone/>
            </a:pPr>
            <a:endParaRPr lang="pt-BR" sz="2000" dirty="0" smtClean="0">
              <a:latin typeface="Arial" pitchFamily="34" charset="0"/>
              <a:cs typeface="Arial" pitchFamily="34" charset="0"/>
            </a:endParaRPr>
          </a:p>
          <a:p>
            <a:pPr marL="285750" indent="-285750" algn="just">
              <a:lnSpc>
                <a:spcPct val="150000"/>
              </a:lnSpc>
            </a:pPr>
            <a:endParaRPr lang="pt-BR" sz="2000" dirty="0" smtClean="0">
              <a:latin typeface="Arial" pitchFamily="34" charset="0"/>
              <a:cs typeface="Arial" pitchFamily="34" charset="0"/>
            </a:endParaRPr>
          </a:p>
          <a:p>
            <a:pPr>
              <a:buNone/>
            </a:pPr>
            <a:endParaRPr lang="pt-BR" sz="2000" dirty="0">
              <a:latin typeface="Arial" pitchFamily="34" charset="0"/>
              <a:cs typeface="Arial" pitchFamily="34" charset="0"/>
            </a:endParaRPr>
          </a:p>
        </p:txBody>
      </p:sp>
      <p:sp>
        <p:nvSpPr>
          <p:cNvPr id="5" name="Título 1"/>
          <p:cNvSpPr>
            <a:spLocks noGrp="1"/>
          </p:cNvSpPr>
          <p:nvPr>
            <p:ph type="title"/>
          </p:nvPr>
        </p:nvSpPr>
        <p:spPr>
          <a:xfrm>
            <a:off x="1187624" y="188640"/>
            <a:ext cx="7632848" cy="864096"/>
          </a:xfrm>
        </p:spPr>
        <p:txBody>
          <a:bodyPr>
            <a:normAutofit/>
          </a:bodyPr>
          <a:lstStyle/>
          <a:p>
            <a:pPr algn="ctr"/>
            <a:r>
              <a:rPr lang="pt-BR" sz="3200" dirty="0" smtClean="0">
                <a:solidFill>
                  <a:schemeClr val="accent3"/>
                </a:solidFill>
                <a:latin typeface="Arial" pitchFamily="34" charset="0"/>
                <a:cs typeface="Arial" pitchFamily="34" charset="0"/>
              </a:rPr>
              <a:t>Metodologia</a:t>
            </a:r>
            <a:endParaRPr lang="pt-BR" sz="3200" dirty="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xmlns="" val="397892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15616" y="1340768"/>
            <a:ext cx="7848872" cy="5184576"/>
          </a:xfrm>
        </p:spPr>
        <p:txBody>
          <a:bodyPr>
            <a:normAutofit fontScale="70000" lnSpcReduction="20000"/>
          </a:bodyPr>
          <a:lstStyle/>
          <a:p>
            <a:pPr marL="457200" indent="-457200" algn="just">
              <a:lnSpc>
                <a:spcPct val="150000"/>
              </a:lnSpc>
              <a:buClr>
                <a:schemeClr val="tx1"/>
              </a:buClr>
            </a:pPr>
            <a:r>
              <a:rPr lang="pt-BR" dirty="0">
                <a:latin typeface="Arial" panose="020B0604020202020204" pitchFamily="34" charset="0"/>
                <a:cs typeface="Arial" panose="020B0604020202020204" pitchFamily="34" charset="0"/>
              </a:rPr>
              <a:t>Capacitação da equipe sobre o protocolo de HAS e </a:t>
            </a:r>
            <a:r>
              <a:rPr lang="pt-BR" dirty="0" smtClean="0">
                <a:latin typeface="Arial" panose="020B0604020202020204" pitchFamily="34" charset="0"/>
                <a:cs typeface="Arial" panose="020B0604020202020204" pitchFamily="34" charset="0"/>
              </a:rPr>
              <a:t>DM;</a:t>
            </a:r>
          </a:p>
          <a:p>
            <a:pPr marL="457200" indent="-457200" algn="just">
              <a:lnSpc>
                <a:spcPct val="150000"/>
              </a:lnSpc>
              <a:buClr>
                <a:schemeClr val="tx1"/>
              </a:buClr>
            </a:pPr>
            <a:r>
              <a:rPr lang="pt-BR" dirty="0" smtClean="0">
                <a:latin typeface="Arial" panose="020B0604020202020204" pitchFamily="34" charset="0"/>
                <a:cs typeface="Arial" panose="020B0604020202020204" pitchFamily="34" charset="0"/>
              </a:rPr>
              <a:t>Capacitação </a:t>
            </a:r>
            <a:r>
              <a:rPr lang="pt-BR" dirty="0">
                <a:latin typeface="Arial" panose="020B0604020202020204" pitchFamily="34" charset="0"/>
                <a:cs typeface="Arial" panose="020B0604020202020204" pitchFamily="34" charset="0"/>
              </a:rPr>
              <a:t>das agentes de saúde sobre a busca ativa dos </a:t>
            </a:r>
            <a:r>
              <a:rPr lang="pt-BR" dirty="0" smtClean="0">
                <a:latin typeface="Arial" panose="020B0604020202020204" pitchFamily="34" charset="0"/>
                <a:cs typeface="Arial" panose="020B0604020202020204" pitchFamily="34" charset="0"/>
              </a:rPr>
              <a:t>pacientes;</a:t>
            </a:r>
          </a:p>
          <a:p>
            <a:pPr marL="457200" indent="-457200" algn="just">
              <a:lnSpc>
                <a:spcPct val="150000"/>
              </a:lnSpc>
              <a:buClr>
                <a:schemeClr val="tx1"/>
              </a:buClr>
            </a:pPr>
            <a:r>
              <a:rPr lang="pt-BR" dirty="0" smtClean="0">
                <a:latin typeface="Arial" panose="020B0604020202020204" pitchFamily="34" charset="0"/>
                <a:cs typeface="Arial" panose="020B0604020202020204" pitchFamily="34" charset="0"/>
              </a:rPr>
              <a:t>Estabelecimento </a:t>
            </a:r>
            <a:r>
              <a:rPr lang="pt-BR" dirty="0">
                <a:latin typeface="Arial" panose="020B0604020202020204" pitchFamily="34" charset="0"/>
                <a:cs typeface="Arial" panose="020B0604020202020204" pitchFamily="34" charset="0"/>
              </a:rPr>
              <a:t>do papel de cada profissional na </a:t>
            </a:r>
            <a:r>
              <a:rPr lang="pt-BR" dirty="0" smtClean="0">
                <a:latin typeface="Arial" panose="020B0604020202020204" pitchFamily="34" charset="0"/>
                <a:cs typeface="Arial" panose="020B0604020202020204" pitchFamily="34" charset="0"/>
              </a:rPr>
              <a:t>intervenção;</a:t>
            </a:r>
          </a:p>
          <a:p>
            <a:pPr marL="457200" indent="-457200" algn="just">
              <a:lnSpc>
                <a:spcPct val="150000"/>
              </a:lnSpc>
              <a:buClr>
                <a:schemeClr val="tx1"/>
              </a:buClr>
            </a:pPr>
            <a:r>
              <a:rPr lang="pt-BR" dirty="0" smtClean="0">
                <a:latin typeface="Arial" panose="020B0604020202020204" pitchFamily="34" charset="0"/>
                <a:cs typeface="Arial" panose="020B0604020202020204" pitchFamily="34" charset="0"/>
              </a:rPr>
              <a:t>Cadastramento </a:t>
            </a:r>
            <a:r>
              <a:rPr lang="pt-BR" dirty="0">
                <a:latin typeface="Arial" panose="020B0604020202020204" pitchFamily="34" charset="0"/>
                <a:cs typeface="Arial" panose="020B0604020202020204" pitchFamily="34" charset="0"/>
              </a:rPr>
              <a:t>dos pacientes hipertensos e diabéticos de toda área de </a:t>
            </a:r>
            <a:r>
              <a:rPr lang="pt-BR" dirty="0" smtClean="0">
                <a:latin typeface="Arial" panose="020B0604020202020204" pitchFamily="34" charset="0"/>
                <a:cs typeface="Arial" panose="020B0604020202020204" pitchFamily="34" charset="0"/>
              </a:rPr>
              <a:t>abrangência;</a:t>
            </a:r>
          </a:p>
          <a:p>
            <a:pPr marL="457200" indent="-457200" algn="just">
              <a:lnSpc>
                <a:spcPct val="150000"/>
              </a:lnSpc>
              <a:buClr>
                <a:schemeClr val="tx1"/>
              </a:buClr>
            </a:pPr>
            <a:r>
              <a:rPr lang="pt-BR" dirty="0" smtClean="0">
                <a:latin typeface="Arial" panose="020B0604020202020204" pitchFamily="34" charset="0"/>
                <a:cs typeface="Arial" panose="020B0604020202020204" pitchFamily="34" charset="0"/>
              </a:rPr>
              <a:t>Atendimento clínico;</a:t>
            </a:r>
          </a:p>
          <a:p>
            <a:pPr marL="457200" indent="-457200" algn="just">
              <a:lnSpc>
                <a:spcPct val="150000"/>
              </a:lnSpc>
              <a:buClr>
                <a:schemeClr val="tx1"/>
              </a:buClr>
            </a:pPr>
            <a:r>
              <a:rPr lang="pt-BR" dirty="0" smtClean="0">
                <a:latin typeface="Arial" panose="020B0604020202020204" pitchFamily="34" charset="0"/>
                <a:cs typeface="Arial" panose="020B0604020202020204" pitchFamily="34" charset="0"/>
              </a:rPr>
              <a:t>Busca </a:t>
            </a:r>
            <a:r>
              <a:rPr lang="pt-BR" dirty="0">
                <a:latin typeface="Arial" panose="020B0604020202020204" pitchFamily="34" charset="0"/>
                <a:cs typeface="Arial" panose="020B0604020202020204" pitchFamily="34" charset="0"/>
              </a:rPr>
              <a:t>dos pacientes hipertensos e diabéticos faltosos às consultas;</a:t>
            </a:r>
          </a:p>
          <a:p>
            <a:endParaRPr lang="pt-BR" dirty="0"/>
          </a:p>
        </p:txBody>
      </p:sp>
      <p:sp>
        <p:nvSpPr>
          <p:cNvPr id="4" name="Título 1"/>
          <p:cNvSpPr>
            <a:spLocks noGrp="1"/>
          </p:cNvSpPr>
          <p:nvPr>
            <p:ph type="title"/>
          </p:nvPr>
        </p:nvSpPr>
        <p:spPr>
          <a:xfrm>
            <a:off x="1403648" y="188640"/>
            <a:ext cx="7498080" cy="778098"/>
          </a:xfrm>
        </p:spPr>
        <p:txBody>
          <a:bodyPr>
            <a:normAutofit/>
          </a:bodyPr>
          <a:lstStyle/>
          <a:p>
            <a:pPr algn="ctr"/>
            <a:r>
              <a:rPr lang="pt-BR" sz="3200" dirty="0" smtClean="0">
                <a:solidFill>
                  <a:schemeClr val="accent3"/>
                </a:solidFill>
                <a:latin typeface="Arial" pitchFamily="34" charset="0"/>
                <a:cs typeface="Arial" pitchFamily="34" charset="0"/>
              </a:rPr>
              <a:t>Ações</a:t>
            </a:r>
            <a:endParaRPr lang="pt-BR" sz="3200" dirty="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xmlns="" val="371811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15616" y="1340768"/>
            <a:ext cx="7848872" cy="5184576"/>
          </a:xfrm>
        </p:spPr>
        <p:txBody>
          <a:bodyPr>
            <a:normAutofit/>
          </a:bodyPr>
          <a:lstStyle/>
          <a:p>
            <a:pPr marL="457200" indent="-457200" algn="just">
              <a:buClr>
                <a:schemeClr val="tx1"/>
              </a:buClr>
            </a:pPr>
            <a:r>
              <a:rPr lang="pt-BR" sz="2400" dirty="0">
                <a:latin typeface="Arial" panose="020B0604020202020204" pitchFamily="34" charset="0"/>
                <a:cs typeface="Arial" panose="020B0604020202020204" pitchFamily="34" charset="0"/>
              </a:rPr>
              <a:t>Contato com os líderes das </a:t>
            </a:r>
            <a:r>
              <a:rPr lang="pt-BR" sz="2400" dirty="0" smtClean="0">
                <a:latin typeface="Arial" panose="020B0604020202020204" pitchFamily="34" charset="0"/>
                <a:cs typeface="Arial" panose="020B0604020202020204" pitchFamily="34" charset="0"/>
              </a:rPr>
              <a:t>comunidades;</a:t>
            </a:r>
          </a:p>
          <a:p>
            <a:pPr marL="457200" indent="-457200" algn="just">
              <a:buClr>
                <a:schemeClr val="tx1"/>
              </a:buClr>
            </a:pPr>
            <a:endParaRPr lang="pt-BR" sz="2400" dirty="0" smtClean="0">
              <a:latin typeface="Arial" panose="020B0604020202020204" pitchFamily="34" charset="0"/>
              <a:cs typeface="Arial" panose="020B0604020202020204" pitchFamily="34" charset="0"/>
            </a:endParaRPr>
          </a:p>
          <a:p>
            <a:pPr marL="457200" indent="-457200" algn="just">
              <a:buClr>
                <a:schemeClr val="tx1"/>
              </a:buClr>
            </a:pPr>
            <a:r>
              <a:rPr lang="pt-BR" sz="2400" dirty="0" smtClean="0">
                <a:latin typeface="Arial" panose="020B0604020202020204" pitchFamily="34" charset="0"/>
                <a:cs typeface="Arial" panose="020B0604020202020204" pitchFamily="34" charset="0"/>
              </a:rPr>
              <a:t>Grupo </a:t>
            </a:r>
            <a:r>
              <a:rPr lang="pt-BR" sz="2400" dirty="0">
                <a:latin typeface="Arial" panose="020B0604020202020204" pitchFamily="34" charset="0"/>
                <a:cs typeface="Arial" panose="020B0604020202020204" pitchFamily="34" charset="0"/>
              </a:rPr>
              <a:t>de hipertensos e </a:t>
            </a:r>
            <a:r>
              <a:rPr lang="pt-BR" sz="2400" dirty="0" smtClean="0">
                <a:latin typeface="Arial" panose="020B0604020202020204" pitchFamily="34" charset="0"/>
                <a:cs typeface="Arial" panose="020B0604020202020204" pitchFamily="34" charset="0"/>
              </a:rPr>
              <a:t>diabéticos;</a:t>
            </a:r>
          </a:p>
          <a:p>
            <a:pPr marL="457200" indent="-457200" algn="just">
              <a:buClr>
                <a:schemeClr val="tx1"/>
              </a:buClr>
            </a:pPr>
            <a:endParaRPr lang="pt-BR" sz="2400" dirty="0" smtClean="0">
              <a:latin typeface="Arial" panose="020B0604020202020204" pitchFamily="34" charset="0"/>
              <a:cs typeface="Arial" panose="020B0604020202020204" pitchFamily="34" charset="0"/>
            </a:endParaRPr>
          </a:p>
          <a:p>
            <a:pPr marL="457200" indent="-457200" algn="just">
              <a:buClr>
                <a:schemeClr val="tx1"/>
              </a:buClr>
            </a:pPr>
            <a:r>
              <a:rPr lang="es-ES" sz="2400" dirty="0" err="1" smtClean="0">
                <a:latin typeface="Arial" panose="020B0604020202020204" pitchFamily="34" charset="0"/>
                <a:cs typeface="Arial" panose="020B0604020202020204" pitchFamily="34" charset="0"/>
              </a:rPr>
              <a:t>Monitoramento</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da </a:t>
            </a:r>
            <a:r>
              <a:rPr lang="es-ES" sz="2400" dirty="0" err="1" smtClean="0">
                <a:latin typeface="Arial" panose="020B0604020202020204" pitchFamily="34" charset="0"/>
                <a:cs typeface="Arial" panose="020B0604020202020204" pitchFamily="34" charset="0"/>
              </a:rPr>
              <a:t>intervenção</a:t>
            </a:r>
            <a:r>
              <a:rPr lang="es-ES" sz="2400" dirty="0" smtClean="0">
                <a:latin typeface="Arial" panose="020B0604020202020204" pitchFamily="34" charset="0"/>
                <a:cs typeface="Arial" panose="020B0604020202020204" pitchFamily="34" charset="0"/>
              </a:rPr>
              <a:t>;</a:t>
            </a:r>
          </a:p>
          <a:p>
            <a:pPr marL="457200" indent="-457200" algn="just">
              <a:buClr>
                <a:schemeClr val="tx1"/>
              </a:buClr>
            </a:pPr>
            <a:endParaRPr lang="es-ES" sz="2400" dirty="0" smtClean="0">
              <a:latin typeface="Arial" panose="020B0604020202020204" pitchFamily="34" charset="0"/>
              <a:cs typeface="Arial" panose="020B0604020202020204" pitchFamily="34" charset="0"/>
            </a:endParaRPr>
          </a:p>
          <a:p>
            <a:pPr marL="457200" indent="-457200" algn="just">
              <a:buClr>
                <a:schemeClr val="tx1"/>
              </a:buClr>
            </a:pPr>
            <a:r>
              <a:rPr lang="pt-BR" sz="2400" dirty="0" smtClean="0">
                <a:latin typeface="Arial" panose="020B0604020202020204" pitchFamily="34" charset="0"/>
                <a:cs typeface="Arial" panose="020B0604020202020204" pitchFamily="34" charset="0"/>
              </a:rPr>
              <a:t>Planejamento </a:t>
            </a:r>
            <a:r>
              <a:rPr lang="pt-BR" sz="2400" dirty="0">
                <a:latin typeface="Arial" panose="020B0604020202020204" pitchFamily="34" charset="0"/>
                <a:cs typeface="Arial" panose="020B0604020202020204" pitchFamily="34" charset="0"/>
              </a:rPr>
              <a:t>das visitas domiciliares com ACS.</a:t>
            </a:r>
            <a:endParaRPr lang="es-ES" sz="2400" dirty="0">
              <a:latin typeface="Arial" panose="020B0604020202020204" pitchFamily="34" charset="0"/>
              <a:cs typeface="Arial" panose="020B0604020202020204" pitchFamily="34" charset="0"/>
            </a:endParaRPr>
          </a:p>
          <a:p>
            <a:endParaRPr lang="pt-BR" sz="2400" dirty="0"/>
          </a:p>
        </p:txBody>
      </p:sp>
      <p:sp>
        <p:nvSpPr>
          <p:cNvPr id="4" name="Título 1"/>
          <p:cNvSpPr>
            <a:spLocks noGrp="1"/>
          </p:cNvSpPr>
          <p:nvPr>
            <p:ph type="title"/>
          </p:nvPr>
        </p:nvSpPr>
        <p:spPr>
          <a:xfrm>
            <a:off x="1403648" y="188640"/>
            <a:ext cx="7498080" cy="778098"/>
          </a:xfrm>
        </p:spPr>
        <p:txBody>
          <a:bodyPr>
            <a:normAutofit/>
          </a:bodyPr>
          <a:lstStyle/>
          <a:p>
            <a:pPr algn="ctr"/>
            <a:r>
              <a:rPr lang="pt-BR" sz="3200" dirty="0" smtClean="0">
                <a:solidFill>
                  <a:schemeClr val="accent3"/>
                </a:solidFill>
                <a:latin typeface="Arial" pitchFamily="34" charset="0"/>
                <a:cs typeface="Arial" pitchFamily="34" charset="0"/>
              </a:rPr>
              <a:t>Ações</a:t>
            </a:r>
            <a:endParaRPr lang="pt-BR" sz="3200" dirty="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xmlns="" val="263609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15616" y="1052736"/>
            <a:ext cx="7818072" cy="5472608"/>
          </a:xfrm>
        </p:spPr>
        <p:txBody>
          <a:bodyPr>
            <a:normAutofit fontScale="70000" lnSpcReduction="20000"/>
          </a:bodyPr>
          <a:lstStyle/>
          <a:p>
            <a:pPr marL="457200" indent="-457200" algn="just">
              <a:lnSpc>
                <a:spcPct val="150000"/>
              </a:lnSpc>
              <a:buClr>
                <a:schemeClr val="tx1"/>
              </a:buClr>
              <a:buFont typeface="Arial" pitchFamily="34" charset="0"/>
              <a:buChar char="►"/>
            </a:pPr>
            <a:r>
              <a:rPr lang="pt-BR" dirty="0">
                <a:latin typeface="Arial" panose="020B0604020202020204" pitchFamily="34" charset="0"/>
                <a:cs typeface="Arial" panose="020B0604020202020204" pitchFamily="34" charset="0"/>
              </a:rPr>
              <a:t>A equipe de saúde apoiou-se nos Protocolos de HAS e DM do Ministério da Saúde, de 2013 (Caderno 37 HAS e caderno 36 DM, 2013);</a:t>
            </a:r>
          </a:p>
          <a:p>
            <a:pPr marL="457200" indent="-457200" algn="just">
              <a:lnSpc>
                <a:spcPct val="150000"/>
              </a:lnSpc>
              <a:buClr>
                <a:schemeClr val="tx1"/>
              </a:buClr>
              <a:buFont typeface="Arial" pitchFamily="34" charset="0"/>
              <a:buChar char="►"/>
            </a:pPr>
            <a:r>
              <a:rPr lang="pt-BR" dirty="0">
                <a:latin typeface="Arial" panose="020B0604020202020204" pitchFamily="34" charset="0"/>
                <a:cs typeface="Arial" panose="020B0604020202020204" pitchFamily="34" charset="0"/>
              </a:rPr>
              <a:t>Utilizamos os prontuários clínico individual dos usuários portadores de HAS e/ou DM;</a:t>
            </a:r>
          </a:p>
          <a:p>
            <a:pPr marL="457200" indent="-457200" algn="just">
              <a:lnSpc>
                <a:spcPct val="150000"/>
              </a:lnSpc>
              <a:buClr>
                <a:schemeClr val="tx1"/>
              </a:buClr>
              <a:buFont typeface="Arial" pitchFamily="34" charset="0"/>
              <a:buChar char="►"/>
            </a:pPr>
            <a:r>
              <a:rPr lang="pt-BR" dirty="0">
                <a:latin typeface="Arial" panose="020B0604020202020204" pitchFamily="34" charset="0"/>
                <a:cs typeface="Arial" panose="020B0604020202020204" pitchFamily="34" charset="0"/>
              </a:rPr>
              <a:t>Trabalhou-se com a ficha espelho e planilha de coleta de dados disponibilizada pelo curso;</a:t>
            </a:r>
          </a:p>
          <a:p>
            <a:pPr marL="457200" indent="-457200" algn="just">
              <a:lnSpc>
                <a:spcPct val="150000"/>
              </a:lnSpc>
              <a:buClr>
                <a:schemeClr val="tx1"/>
              </a:buClr>
              <a:buFont typeface="Arial" pitchFamily="34" charset="0"/>
              <a:buChar char="►"/>
            </a:pPr>
            <a:r>
              <a:rPr lang="pt-BR" dirty="0">
                <a:latin typeface="Arial" panose="020B0604020202020204" pitchFamily="34" charset="0"/>
                <a:cs typeface="Arial" panose="020B0604020202020204" pitchFamily="34" charset="0"/>
              </a:rPr>
              <a:t>O atendimento clínico aos hipertensos e/ou diabéticos foi  realizado pela médica e a enfermeira; </a:t>
            </a:r>
          </a:p>
          <a:p>
            <a:pPr marL="457200" indent="-457200" algn="just">
              <a:lnSpc>
                <a:spcPct val="150000"/>
              </a:lnSpc>
              <a:buClr>
                <a:schemeClr val="tx1"/>
              </a:buClr>
              <a:buFont typeface="Arial" pitchFamily="34" charset="0"/>
              <a:buChar char="►"/>
            </a:pPr>
            <a:r>
              <a:rPr lang="pt-BR" dirty="0">
                <a:latin typeface="Arial" panose="020B0604020202020204" pitchFamily="34" charset="0"/>
                <a:cs typeface="Arial" panose="020B0604020202020204" pitchFamily="34" charset="0"/>
              </a:rPr>
              <a:t>Foram feitas às capacitações da equipe na própria </a:t>
            </a:r>
            <a:r>
              <a:rPr lang="pt-BR" dirty="0" smtClean="0">
                <a:latin typeface="Arial" panose="020B0604020202020204" pitchFamily="34" charset="0"/>
                <a:cs typeface="Arial" panose="020B0604020202020204" pitchFamily="34" charset="0"/>
              </a:rPr>
              <a:t>UBS</a:t>
            </a:r>
            <a:r>
              <a:rPr lang="pt-BR" dirty="0">
                <a:latin typeface="Arial" panose="020B0604020202020204" pitchFamily="34" charset="0"/>
                <a:cs typeface="Arial" panose="020B0604020202020204" pitchFamily="34" charset="0"/>
              </a:rPr>
              <a:t>.</a:t>
            </a:r>
          </a:p>
          <a:p>
            <a:endParaRPr lang="pt-BR" dirty="0"/>
          </a:p>
        </p:txBody>
      </p:sp>
      <p:sp>
        <p:nvSpPr>
          <p:cNvPr id="4" name="Título 1"/>
          <p:cNvSpPr>
            <a:spLocks noGrp="1"/>
          </p:cNvSpPr>
          <p:nvPr>
            <p:ph type="title"/>
          </p:nvPr>
        </p:nvSpPr>
        <p:spPr>
          <a:xfrm>
            <a:off x="1187624" y="116632"/>
            <a:ext cx="7498080" cy="850106"/>
          </a:xfrm>
        </p:spPr>
        <p:txBody>
          <a:bodyPr>
            <a:normAutofit/>
          </a:bodyPr>
          <a:lstStyle/>
          <a:p>
            <a:pPr algn="ctr"/>
            <a:r>
              <a:rPr lang="pt-BR" sz="3200" dirty="0" smtClean="0">
                <a:solidFill>
                  <a:schemeClr val="accent3"/>
                </a:solidFill>
                <a:latin typeface="Arial" pitchFamily="34" charset="0"/>
                <a:cs typeface="Arial" pitchFamily="34" charset="0"/>
              </a:rPr>
              <a:t>Logística</a:t>
            </a:r>
            <a:endParaRPr lang="pt-BR" sz="3200" dirty="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xmlns="" val="3229773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1484784"/>
            <a:ext cx="7992888" cy="5256584"/>
          </a:xfrm>
        </p:spPr>
        <p:txBody>
          <a:bodyPr>
            <a:normAutofit/>
          </a:bodyPr>
          <a:lstStyle/>
          <a:p>
            <a:pPr marL="82296" indent="0" algn="just">
              <a:lnSpc>
                <a:spcPct val="150000"/>
              </a:lnSpc>
              <a:buNone/>
            </a:pPr>
            <a:r>
              <a:rPr lang="pt-BR" sz="2400" dirty="0">
                <a:latin typeface="Arial" panose="020B0604020202020204" pitchFamily="34" charset="0"/>
                <a:cs typeface="Arial" panose="020B0604020202020204" pitchFamily="34" charset="0"/>
              </a:rPr>
              <a:t>A população da área de abrangência da </a:t>
            </a:r>
            <a:r>
              <a:rPr lang="pt-BR" sz="2400" dirty="0" smtClean="0">
                <a:latin typeface="Arial" panose="020B0604020202020204" pitchFamily="34" charset="0"/>
                <a:cs typeface="Arial" panose="020B0604020202020204" pitchFamily="34" charset="0"/>
              </a:rPr>
              <a:t>ESF </a:t>
            </a:r>
            <a:r>
              <a:rPr lang="pt-BR" sz="2400" dirty="0" err="1" smtClean="0">
                <a:latin typeface="Arial" panose="020B0604020202020204" pitchFamily="34" charset="0"/>
                <a:cs typeface="Arial" panose="020B0604020202020204" pitchFamily="34" charset="0"/>
              </a:rPr>
              <a:t>Muliterno</a:t>
            </a: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é de </a:t>
            </a:r>
            <a:r>
              <a:rPr lang="pt-BR" sz="2400" dirty="0" smtClean="0">
                <a:latin typeface="Arial" panose="020B0604020202020204" pitchFamily="34" charset="0"/>
                <a:cs typeface="Arial" panose="020B0604020202020204" pitchFamily="34" charset="0"/>
              </a:rPr>
              <a:t>1.885 usuários. </a:t>
            </a:r>
            <a:r>
              <a:rPr lang="pt-BR" sz="2400" dirty="0">
                <a:latin typeface="Arial" panose="020B0604020202020204" pitchFamily="34" charset="0"/>
                <a:cs typeface="Arial" panose="020B0604020202020204" pitchFamily="34" charset="0"/>
              </a:rPr>
              <a:t>Para essa população, estão cadastrados </a:t>
            </a:r>
            <a:r>
              <a:rPr lang="pt-BR" sz="2400" dirty="0" smtClean="0">
                <a:latin typeface="Arial" panose="020B0604020202020204" pitchFamily="34" charset="0"/>
                <a:cs typeface="Arial" panose="020B0604020202020204" pitchFamily="34" charset="0"/>
              </a:rPr>
              <a:t>289 </a:t>
            </a:r>
            <a:r>
              <a:rPr lang="pt-BR" sz="2400" dirty="0">
                <a:latin typeface="Arial" panose="020B0604020202020204" pitchFamily="34" charset="0"/>
                <a:cs typeface="Arial" panose="020B0604020202020204" pitchFamily="34" charset="0"/>
              </a:rPr>
              <a:t>usuários hipertensos e </a:t>
            </a:r>
            <a:r>
              <a:rPr lang="pt-BR" sz="2400" dirty="0" smtClean="0">
                <a:latin typeface="Arial" panose="020B0604020202020204" pitchFamily="34" charset="0"/>
                <a:cs typeface="Arial" panose="020B0604020202020204" pitchFamily="34" charset="0"/>
              </a:rPr>
              <a:t>61 </a:t>
            </a:r>
            <a:r>
              <a:rPr lang="pt-BR" sz="2400" dirty="0">
                <a:latin typeface="Arial" panose="020B0604020202020204" pitchFamily="34" charset="0"/>
                <a:cs typeface="Arial" panose="020B0604020202020204" pitchFamily="34" charset="0"/>
              </a:rPr>
              <a:t>usuários diabéticos (ambos os grupos com 20 anos ou </a:t>
            </a:r>
            <a:r>
              <a:rPr lang="pt-BR" sz="2400" dirty="0" smtClean="0">
                <a:latin typeface="Arial" panose="020B0604020202020204" pitchFamily="34" charset="0"/>
                <a:cs typeface="Arial" panose="020B0604020202020204" pitchFamily="34" charset="0"/>
              </a:rPr>
              <a:t>mais).</a:t>
            </a:r>
            <a:endParaRPr lang="pt-BR" sz="2400" dirty="0"/>
          </a:p>
        </p:txBody>
      </p:sp>
      <p:sp>
        <p:nvSpPr>
          <p:cNvPr id="4" name="Título 1"/>
          <p:cNvSpPr txBox="1">
            <a:spLocks/>
          </p:cNvSpPr>
          <p:nvPr/>
        </p:nvSpPr>
        <p:spPr>
          <a:xfrm>
            <a:off x="1187624" y="116632"/>
            <a:ext cx="7498080" cy="85010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pt-BR" sz="3200" dirty="0" smtClean="0">
                <a:solidFill>
                  <a:schemeClr val="accent3"/>
                </a:solidFill>
                <a:latin typeface="Arial" pitchFamily="34" charset="0"/>
                <a:cs typeface="Arial" pitchFamily="34" charset="0"/>
              </a:rPr>
              <a:t>Resultados</a:t>
            </a:r>
            <a:endParaRPr lang="pt-BR" sz="3200" dirty="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xmlns="" val="412800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5616" y="116632"/>
            <a:ext cx="7845722" cy="1200329"/>
          </a:xfrm>
          <a:prstGeom prst="rect">
            <a:avLst/>
          </a:prstGeom>
        </p:spPr>
        <p:txBody>
          <a:bodyPr wrap="square">
            <a:spAutoFit/>
          </a:bodyPr>
          <a:lstStyle/>
          <a:p>
            <a:r>
              <a:rPr lang="pt-BR" sz="2400" b="1" dirty="0">
                <a:latin typeface="Arial" panose="020B0604020202020204" pitchFamily="34" charset="0"/>
                <a:cs typeface="Arial" panose="020B0604020202020204" pitchFamily="34" charset="0"/>
              </a:rPr>
              <a:t>Objetivo 1</a:t>
            </a:r>
            <a:r>
              <a:rPr lang="pt-BR" sz="2400" dirty="0">
                <a:latin typeface="Arial" panose="020B0604020202020204" pitchFamily="34" charset="0"/>
                <a:cs typeface="Arial" panose="020B0604020202020204" pitchFamily="34" charset="0"/>
              </a:rPr>
              <a:t> – Ampliar a cobertura do atendimento dos usuários hipertensos e diabéticos da área de abrangência. </a:t>
            </a:r>
          </a:p>
        </p:txBody>
      </p:sp>
      <p:sp>
        <p:nvSpPr>
          <p:cNvPr id="8" name="Rectángulo 7"/>
          <p:cNvSpPr/>
          <p:nvPr/>
        </p:nvSpPr>
        <p:spPr>
          <a:xfrm>
            <a:off x="1115616" y="1359697"/>
            <a:ext cx="7845722" cy="1200329"/>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Meta 1.1: Cadastrar </a:t>
            </a:r>
            <a:r>
              <a:rPr lang="pt-BR" sz="2400" dirty="0" smtClean="0">
                <a:latin typeface="Arial" panose="020B0604020202020204" pitchFamily="34" charset="0"/>
                <a:cs typeface="Arial" panose="020B0604020202020204" pitchFamily="34" charset="0"/>
              </a:rPr>
              <a:t>100% </a:t>
            </a:r>
            <a:r>
              <a:rPr lang="pt-BR" sz="2400" dirty="0">
                <a:latin typeface="Arial" panose="020B0604020202020204" pitchFamily="34" charset="0"/>
                <a:cs typeface="Arial" panose="020B0604020202020204" pitchFamily="34" charset="0"/>
              </a:rPr>
              <a:t>dos hipertensos da área de </a:t>
            </a:r>
            <a:r>
              <a:rPr lang="pt-BR" sz="2400" dirty="0" smtClean="0">
                <a:latin typeface="Arial" panose="020B0604020202020204" pitchFamily="34" charset="0"/>
                <a:cs typeface="Arial" panose="020B0604020202020204" pitchFamily="34" charset="0"/>
              </a:rPr>
              <a:t>abrangência. </a:t>
            </a:r>
            <a:endParaRPr lang="pt-BR" sz="2400" dirty="0">
              <a:latin typeface="Arial" panose="020B0604020202020204" pitchFamily="34" charset="0"/>
              <a:cs typeface="Arial" panose="020B0604020202020204" pitchFamily="34" charset="0"/>
            </a:endParaRPr>
          </a:p>
          <a:p>
            <a:endParaRPr lang="pt-BR" sz="2400" dirty="0"/>
          </a:p>
        </p:txBody>
      </p:sp>
      <p:sp>
        <p:nvSpPr>
          <p:cNvPr id="6" name="Espaço Reservado para Texto 4"/>
          <p:cNvSpPr txBox="1">
            <a:spLocks/>
          </p:cNvSpPr>
          <p:nvPr/>
        </p:nvSpPr>
        <p:spPr>
          <a:xfrm>
            <a:off x="6012160" y="2363751"/>
            <a:ext cx="2949178" cy="3811588"/>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endParaRPr lang="pt-BR" sz="2800" dirty="0" smtClean="0">
              <a:solidFill>
                <a:srgbClr val="000000"/>
              </a:solidFill>
              <a:latin typeface="Arial" panose="020B0604020202020204" pitchFamily="34" charset="0"/>
              <a:ea typeface="Calibri" panose="020F0502020204030204" pitchFamily="34" charset="0"/>
            </a:endParaRPr>
          </a:p>
          <a:p>
            <a:r>
              <a:rPr lang="pt-BR" sz="2800" dirty="0" smtClean="0">
                <a:solidFill>
                  <a:srgbClr val="000000"/>
                </a:solidFill>
                <a:latin typeface="Arial" panose="020B0604020202020204" pitchFamily="34" charset="0"/>
              </a:rPr>
              <a:t>Mês 1= 83 (28,7%)</a:t>
            </a: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2= 163 (56,4%)</a:t>
            </a: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3= 263 (91%)</a:t>
            </a:r>
          </a:p>
          <a:p>
            <a:endParaRPr lang="pt-BR" sz="2800" dirty="0"/>
          </a:p>
        </p:txBody>
      </p:sp>
      <p:graphicFrame>
        <p:nvGraphicFramePr>
          <p:cNvPr id="9" name="Gráfico 8"/>
          <p:cNvGraphicFramePr/>
          <p:nvPr>
            <p:extLst>
              <p:ext uri="{D42A27DB-BD31-4B8C-83A1-F6EECF244321}">
                <p14:modId xmlns:p14="http://schemas.microsoft.com/office/powerpoint/2010/main" xmlns="" val="2377130685"/>
              </p:ext>
            </p:extLst>
          </p:nvPr>
        </p:nvGraphicFramePr>
        <p:xfrm>
          <a:off x="971600" y="2363750"/>
          <a:ext cx="4680520" cy="3945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45932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15616" y="686137"/>
            <a:ext cx="7810020" cy="954107"/>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Meta 1.2: Cadastrar </a:t>
            </a:r>
            <a:r>
              <a:rPr lang="pt-BR" sz="2800" dirty="0" smtClean="0">
                <a:latin typeface="Arial" panose="020B0604020202020204" pitchFamily="34" charset="0"/>
                <a:cs typeface="Arial" panose="020B0604020202020204" pitchFamily="34" charset="0"/>
              </a:rPr>
              <a:t>100% </a:t>
            </a:r>
            <a:r>
              <a:rPr lang="pt-BR" sz="2800" dirty="0">
                <a:latin typeface="Arial" panose="020B0604020202020204" pitchFamily="34" charset="0"/>
                <a:cs typeface="Arial" panose="020B0604020202020204" pitchFamily="34" charset="0"/>
              </a:rPr>
              <a:t>dos diabéticos da área de </a:t>
            </a:r>
            <a:r>
              <a:rPr lang="pt-BR" sz="2800" dirty="0" smtClean="0">
                <a:latin typeface="Arial" panose="020B0604020202020204" pitchFamily="34" charset="0"/>
                <a:cs typeface="Arial" panose="020B0604020202020204" pitchFamily="34" charset="0"/>
              </a:rPr>
              <a:t>abrangência.</a:t>
            </a:r>
            <a:endParaRPr lang="pt-BR" sz="2800" dirty="0">
              <a:latin typeface="Arial" panose="020B0604020202020204" pitchFamily="34" charset="0"/>
              <a:cs typeface="Arial" panose="020B0604020202020204" pitchFamily="34" charset="0"/>
            </a:endParaRPr>
          </a:p>
        </p:txBody>
      </p:sp>
      <p:sp>
        <p:nvSpPr>
          <p:cNvPr id="6" name="Espaço Reservado para Texto 4"/>
          <p:cNvSpPr txBox="1">
            <a:spLocks/>
          </p:cNvSpPr>
          <p:nvPr/>
        </p:nvSpPr>
        <p:spPr>
          <a:xfrm>
            <a:off x="6205818" y="1988840"/>
            <a:ext cx="2719818" cy="3811588"/>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pt-BR" sz="2800" dirty="0" smtClean="0">
                <a:solidFill>
                  <a:srgbClr val="000000"/>
                </a:solidFill>
                <a:latin typeface="Arial" panose="020B0604020202020204" pitchFamily="34" charset="0"/>
              </a:rPr>
              <a:t>Mês 1= 19 (31,1%)</a:t>
            </a:r>
          </a:p>
          <a:p>
            <a:pPr marL="0" indent="0">
              <a:buNone/>
            </a:pPr>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2= 28 (45,9%)</a:t>
            </a: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3= 52 (85,2%)</a:t>
            </a:r>
          </a:p>
          <a:p>
            <a:endParaRPr lang="pt-BR" sz="2800" dirty="0"/>
          </a:p>
        </p:txBody>
      </p:sp>
      <p:graphicFrame>
        <p:nvGraphicFramePr>
          <p:cNvPr id="5" name="Gráfico 4"/>
          <p:cNvGraphicFramePr/>
          <p:nvPr>
            <p:extLst>
              <p:ext uri="{D42A27DB-BD31-4B8C-83A1-F6EECF244321}">
                <p14:modId xmlns:p14="http://schemas.microsoft.com/office/powerpoint/2010/main" xmlns="" val="4236161871"/>
              </p:ext>
            </p:extLst>
          </p:nvPr>
        </p:nvGraphicFramePr>
        <p:xfrm>
          <a:off x="1033081" y="2132856"/>
          <a:ext cx="5148026" cy="3880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83184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p:nvPr/>
        </p:nvSpPr>
        <p:spPr>
          <a:xfrm>
            <a:off x="1043608" y="261644"/>
            <a:ext cx="7920880" cy="1569660"/>
          </a:xfrm>
          <a:prstGeom prst="rect">
            <a:avLst/>
          </a:prstGeom>
        </p:spPr>
        <p:txBody>
          <a:bodyPr wrap="square">
            <a:spAutoFit/>
          </a:bodyPr>
          <a:lstStyle/>
          <a:p>
            <a:pPr algn="just"/>
            <a:r>
              <a:rPr lang="pt-BR" sz="2400" b="1" dirty="0">
                <a:latin typeface="Arial" panose="020B0604020202020204" pitchFamily="34" charset="0"/>
                <a:cs typeface="Arial" panose="020B0604020202020204" pitchFamily="34" charset="0"/>
              </a:rPr>
              <a:t>Objetivo 2</a:t>
            </a:r>
            <a:r>
              <a:rPr lang="pt-BR" sz="2400" dirty="0">
                <a:latin typeface="Arial" panose="020B0604020202020204" pitchFamily="34" charset="0"/>
                <a:cs typeface="Arial" panose="020B0604020202020204" pitchFamily="34" charset="0"/>
              </a:rPr>
              <a:t> – Melhorar a qualidade na atenção aos usuários hipertensos e diabéticos. </a:t>
            </a:r>
          </a:p>
          <a:p>
            <a:pPr algn="just"/>
            <a:r>
              <a:rPr lang="pt-BR" sz="2400" dirty="0">
                <a:latin typeface="Arial" panose="020B0604020202020204" pitchFamily="34" charset="0"/>
                <a:cs typeface="Arial" panose="020B0604020202020204" pitchFamily="34" charset="0"/>
              </a:rPr>
              <a:t>Meta 2.1 e 2.2: Realizar exame clínico apropriado em 100% dos hipertensos e diabéticos.</a:t>
            </a:r>
          </a:p>
        </p:txBody>
      </p:sp>
      <p:sp>
        <p:nvSpPr>
          <p:cNvPr id="3" name="Espaço Reservado para Conteúdo 2"/>
          <p:cNvSpPr txBox="1">
            <a:spLocks/>
          </p:cNvSpPr>
          <p:nvPr/>
        </p:nvSpPr>
        <p:spPr>
          <a:xfrm>
            <a:off x="1080711" y="2332932"/>
            <a:ext cx="7890080" cy="4192412"/>
          </a:xfrm>
          <a:prstGeom prst="rect">
            <a:avLst/>
          </a:prstGeo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nSpc>
                <a:spcPct val="160000"/>
              </a:lnSpc>
            </a:pPr>
            <a:r>
              <a:rPr lang="pt-BR" dirty="0" smtClean="0">
                <a:latin typeface="Arial" pitchFamily="34" charset="0"/>
                <a:cs typeface="Arial" pitchFamily="34" charset="0"/>
              </a:rPr>
              <a:t>   A meta de 100% foi atingida durante os 03 meses de intervenção, sendo o total de usuários hipertensos e diabéticos acompanhados, que foram submetidos a exame clínico apropriado de acordo com o protocolo;</a:t>
            </a:r>
          </a:p>
          <a:p>
            <a:pPr>
              <a:lnSpc>
                <a:spcPct val="160000"/>
              </a:lnSpc>
            </a:pPr>
            <a:r>
              <a:rPr lang="pt-BR" dirty="0" smtClean="0">
                <a:latin typeface="Arial" pitchFamily="34" charset="0"/>
                <a:cs typeface="Arial" pitchFamily="34" charset="0"/>
              </a:rPr>
              <a:t>Essa cobertura foi obtida através do  trabalho unido da equipe e com a cooperação dos outros médicos e enfermeiros, realizando um atendimento integral e de qualidade.</a:t>
            </a:r>
          </a:p>
          <a:p>
            <a:pPr>
              <a:lnSpc>
                <a:spcPct val="160000"/>
              </a:lnSpc>
              <a:buFont typeface="Wingdings 2"/>
              <a:buNone/>
            </a:pPr>
            <a:endParaRPr lang="pt-BR" dirty="0">
              <a:latin typeface="Arial" pitchFamily="34" charset="0"/>
              <a:cs typeface="Arial" pitchFamily="34" charset="0"/>
            </a:endParaRPr>
          </a:p>
        </p:txBody>
      </p:sp>
    </p:spTree>
    <p:extLst>
      <p:ext uri="{BB962C8B-B14F-4D97-AF65-F5344CB8AC3E}">
        <p14:creationId xmlns:p14="http://schemas.microsoft.com/office/powerpoint/2010/main" xmlns="" val="67603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3"/>
          <p:cNvSpPr/>
          <p:nvPr/>
        </p:nvSpPr>
        <p:spPr>
          <a:xfrm>
            <a:off x="1043608" y="298998"/>
            <a:ext cx="7704856" cy="1200329"/>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Meta 2.3: Garantir a 100% dos </a:t>
            </a:r>
            <a:r>
              <a:rPr lang="pt-BR" sz="2400" dirty="0" smtClean="0">
                <a:latin typeface="Arial" panose="020B0604020202020204" pitchFamily="34" charset="0"/>
                <a:cs typeface="Arial" panose="020B0604020202020204" pitchFamily="34" charset="0"/>
              </a:rPr>
              <a:t>hipertensos e diabéticos </a:t>
            </a:r>
            <a:r>
              <a:rPr lang="pt-BR" sz="2400" dirty="0">
                <a:latin typeface="Arial" panose="020B0604020202020204" pitchFamily="34" charset="0"/>
                <a:cs typeface="Arial" panose="020B0604020202020204" pitchFamily="34" charset="0"/>
              </a:rPr>
              <a:t>a realização de exames complementares em dia de acordo com o protocolo.</a:t>
            </a:r>
          </a:p>
        </p:txBody>
      </p:sp>
      <p:sp>
        <p:nvSpPr>
          <p:cNvPr id="4" name="Espaço Reservado para Conteúdo 2"/>
          <p:cNvSpPr txBox="1">
            <a:spLocks/>
          </p:cNvSpPr>
          <p:nvPr/>
        </p:nvSpPr>
        <p:spPr>
          <a:xfrm>
            <a:off x="1080711" y="2060848"/>
            <a:ext cx="7890080" cy="4192412"/>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150000"/>
              </a:lnSpc>
            </a:pPr>
            <a:r>
              <a:rPr lang="pt-BR" sz="2400" dirty="0">
                <a:latin typeface="Arial" pitchFamily="34" charset="0"/>
                <a:cs typeface="Arial" pitchFamily="34" charset="0"/>
              </a:rPr>
              <a:t>A meta de </a:t>
            </a:r>
            <a:r>
              <a:rPr lang="pt-BR" sz="2400" dirty="0" smtClean="0">
                <a:latin typeface="Arial" pitchFamily="34" charset="0"/>
                <a:cs typeface="Arial" pitchFamily="34" charset="0"/>
              </a:rPr>
              <a:t>100% </a:t>
            </a:r>
            <a:r>
              <a:rPr lang="pt-BR" sz="2400" dirty="0">
                <a:latin typeface="Arial" pitchFamily="34" charset="0"/>
                <a:cs typeface="Arial" pitchFamily="34" charset="0"/>
              </a:rPr>
              <a:t>foi atingida durante os 03 meses de intervenção. </a:t>
            </a:r>
            <a:r>
              <a:rPr lang="pt-BR" sz="2400" dirty="0" smtClean="0">
                <a:latin typeface="Arial" pitchFamily="34" charset="0"/>
                <a:cs typeface="Arial" pitchFamily="34" charset="0"/>
              </a:rPr>
              <a:t>100</a:t>
            </a:r>
            <a:r>
              <a:rPr lang="pt-BR" sz="2400" dirty="0">
                <a:latin typeface="Arial" pitchFamily="34" charset="0"/>
                <a:cs typeface="Arial" pitchFamily="34" charset="0"/>
              </a:rPr>
              <a:t>% dos </a:t>
            </a:r>
            <a:r>
              <a:rPr lang="pt-BR" sz="2400" dirty="0" smtClean="0">
                <a:latin typeface="Arial" pitchFamily="34" charset="0"/>
                <a:cs typeface="Arial" pitchFamily="34" charset="0"/>
              </a:rPr>
              <a:t>usuários - </a:t>
            </a:r>
            <a:r>
              <a:rPr lang="pt-BR" sz="2400" dirty="0">
                <a:latin typeface="Arial" pitchFamily="34" charset="0"/>
                <a:cs typeface="Arial" pitchFamily="34" charset="0"/>
              </a:rPr>
              <a:t>263 hipertensos e 62 </a:t>
            </a:r>
            <a:r>
              <a:rPr lang="pt-BR" sz="2400" dirty="0" smtClean="0">
                <a:latin typeface="Arial" pitchFamily="34" charset="0"/>
                <a:cs typeface="Arial" pitchFamily="34" charset="0"/>
              </a:rPr>
              <a:t>diabéticos – foram acompanhados. </a:t>
            </a:r>
          </a:p>
          <a:p>
            <a:pPr algn="just">
              <a:lnSpc>
                <a:spcPct val="150000"/>
              </a:lnSpc>
            </a:pPr>
            <a:r>
              <a:rPr lang="pt-BR" sz="2400" dirty="0" smtClean="0">
                <a:latin typeface="Arial" pitchFamily="34" charset="0"/>
                <a:cs typeface="Arial" pitchFamily="34" charset="0"/>
              </a:rPr>
              <a:t>Os resultados </a:t>
            </a:r>
            <a:r>
              <a:rPr lang="pt-BR" sz="2400" dirty="0">
                <a:latin typeface="Arial" pitchFamily="34" charset="0"/>
                <a:cs typeface="Arial" pitchFamily="34" charset="0"/>
              </a:rPr>
              <a:t>dos exames </a:t>
            </a:r>
            <a:r>
              <a:rPr lang="pt-BR" sz="2400" dirty="0" smtClean="0">
                <a:latin typeface="Arial" pitchFamily="34" charset="0"/>
                <a:cs typeface="Arial" pitchFamily="34" charset="0"/>
              </a:rPr>
              <a:t>– em 3 dias, </a:t>
            </a:r>
            <a:r>
              <a:rPr lang="pt-BR" sz="2400" dirty="0">
                <a:latin typeface="Arial" pitchFamily="34" charset="0"/>
                <a:cs typeface="Arial" pitchFamily="34" charset="0"/>
              </a:rPr>
              <a:t>que ajudou a manter o controle </a:t>
            </a:r>
            <a:r>
              <a:rPr lang="pt-BR" sz="2400" dirty="0" smtClean="0">
                <a:latin typeface="Arial" pitchFamily="34" charset="0"/>
                <a:cs typeface="Arial" pitchFamily="34" charset="0"/>
              </a:rPr>
              <a:t>deles.</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386300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xmlns="" val="498919713"/>
              </p:ext>
            </p:extLst>
          </p:nvPr>
        </p:nvGraphicFramePr>
        <p:xfrm>
          <a:off x="683568" y="2132856"/>
          <a:ext cx="5078368" cy="396078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3"/>
          <p:cNvSpPr/>
          <p:nvPr/>
        </p:nvSpPr>
        <p:spPr>
          <a:xfrm>
            <a:off x="1076822" y="116632"/>
            <a:ext cx="7704856" cy="1754326"/>
          </a:xfrm>
          <a:prstGeom prst="rect">
            <a:avLst/>
          </a:prstGeom>
        </p:spPr>
        <p:txBody>
          <a:bodyPr wrap="square">
            <a:spAutoFit/>
          </a:bodyPr>
          <a:lstStyle/>
          <a:p>
            <a:pPr algn="just">
              <a:lnSpc>
                <a:spcPct val="150000"/>
              </a:lnSpc>
            </a:pPr>
            <a:r>
              <a:rPr lang="pt-BR" dirty="0">
                <a:latin typeface="Arial" pitchFamily="34" charset="0"/>
                <a:cs typeface="Arial" panose="020B0604020202020204" pitchFamily="34" charset="0"/>
              </a:rPr>
              <a:t>Meta </a:t>
            </a:r>
            <a:r>
              <a:rPr lang="pt-BR" dirty="0" smtClean="0">
                <a:latin typeface="Arial" panose="020B0604020202020204" pitchFamily="34" charset="0"/>
                <a:cs typeface="Arial" panose="020B0604020202020204" pitchFamily="34" charset="0"/>
              </a:rPr>
              <a:t>2.5: Priorizar </a:t>
            </a:r>
            <a:r>
              <a:rPr lang="pt-BR" dirty="0">
                <a:latin typeface="Arial" pitchFamily="34" charset="0"/>
                <a:cs typeface="Arial" pitchFamily="34" charset="0"/>
              </a:rPr>
              <a:t>a prescrição de medicamentos da farmácia popular para 100% dos hipertensos cadastrados na unidade de saúde</a:t>
            </a:r>
            <a:br>
              <a:rPr lang="pt-BR" dirty="0">
                <a:latin typeface="Arial" pitchFamily="34" charset="0"/>
                <a:cs typeface="Arial" pitchFamily="34" charset="0"/>
              </a:rPr>
            </a:br>
            <a:r>
              <a:rPr lang="pt-BR" dirty="0">
                <a:latin typeface="Arial" pitchFamily="34" charset="0"/>
                <a:cs typeface="Arial" pitchFamily="34" charset="0"/>
              </a:rPr>
              <a:t>Indicador </a:t>
            </a:r>
            <a:r>
              <a:rPr lang="pt-BR" dirty="0" smtClean="0">
                <a:latin typeface="Arial" pitchFamily="34" charset="0"/>
                <a:cs typeface="Arial" pitchFamily="34" charset="0"/>
              </a:rPr>
              <a:t>2.5: </a:t>
            </a:r>
            <a:r>
              <a:rPr lang="pt-BR" dirty="0">
                <a:latin typeface="Arial" pitchFamily="34" charset="0"/>
                <a:cs typeface="Arial" pitchFamily="34" charset="0"/>
              </a:rPr>
              <a:t>Proporção de hipertensos com os exames complementares em dia.</a:t>
            </a:r>
          </a:p>
        </p:txBody>
      </p:sp>
      <p:sp>
        <p:nvSpPr>
          <p:cNvPr id="9" name="Espaço Reservado para Texto 4"/>
          <p:cNvSpPr txBox="1">
            <a:spLocks/>
          </p:cNvSpPr>
          <p:nvPr/>
        </p:nvSpPr>
        <p:spPr>
          <a:xfrm>
            <a:off x="6012160" y="2363751"/>
            <a:ext cx="2949178" cy="3811588"/>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endParaRPr lang="pt-BR" sz="2800" dirty="0" smtClean="0">
              <a:solidFill>
                <a:srgbClr val="000000"/>
              </a:solidFill>
              <a:latin typeface="Arial" panose="020B0604020202020204" pitchFamily="34" charset="0"/>
              <a:ea typeface="Calibri" panose="020F0502020204030204" pitchFamily="34" charset="0"/>
            </a:endParaRPr>
          </a:p>
          <a:p>
            <a:r>
              <a:rPr lang="pt-BR" sz="2800" dirty="0" smtClean="0">
                <a:solidFill>
                  <a:srgbClr val="000000"/>
                </a:solidFill>
                <a:latin typeface="Arial" panose="020B0604020202020204" pitchFamily="34" charset="0"/>
              </a:rPr>
              <a:t>Mês 1= 68 (81,9%)</a:t>
            </a: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2= 144 (88,3%)</a:t>
            </a: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3= 237 (90,1%)</a:t>
            </a:r>
          </a:p>
          <a:p>
            <a:endParaRPr lang="pt-B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5920" y="0"/>
            <a:ext cx="7498080" cy="1143000"/>
          </a:xfrm>
        </p:spPr>
        <p:txBody>
          <a:bodyPr>
            <a:normAutofit/>
          </a:bodyPr>
          <a:lstStyle/>
          <a:p>
            <a:r>
              <a:rPr lang="pt-BR" sz="3600" dirty="0" smtClean="0">
                <a:solidFill>
                  <a:schemeClr val="tx1"/>
                </a:solidFill>
                <a:latin typeface="Arial" pitchFamily="34" charset="0"/>
                <a:cs typeface="Arial" pitchFamily="34" charset="0"/>
              </a:rPr>
              <a:t>            Introdução</a:t>
            </a:r>
            <a:endParaRPr lang="pt-BR" sz="3600" dirty="0">
              <a:solidFill>
                <a:schemeClr val="tx1"/>
              </a:solidFill>
              <a:latin typeface="Arial" pitchFamily="34" charset="0"/>
              <a:cs typeface="Arial" pitchFamily="34" charset="0"/>
            </a:endParaRPr>
          </a:p>
        </p:txBody>
      </p:sp>
      <p:sp>
        <p:nvSpPr>
          <p:cNvPr id="3" name="Espaço Reservado para Conteúdo 2"/>
          <p:cNvSpPr>
            <a:spLocks noGrp="1"/>
          </p:cNvSpPr>
          <p:nvPr>
            <p:ph idx="1"/>
          </p:nvPr>
        </p:nvSpPr>
        <p:spPr>
          <a:xfrm>
            <a:off x="539552" y="1052736"/>
            <a:ext cx="8424936" cy="5525236"/>
          </a:xfrm>
        </p:spPr>
        <p:txBody>
          <a:bodyPr>
            <a:normAutofit lnSpcReduction="10000"/>
          </a:bodyPr>
          <a:lstStyle/>
          <a:p>
            <a:pPr algn="just">
              <a:lnSpc>
                <a:spcPct val="150000"/>
              </a:lnSpc>
              <a:buNone/>
            </a:pPr>
            <a:r>
              <a:rPr lang="pt-PT" sz="2400" dirty="0" smtClean="0">
                <a:latin typeface="Arial" pitchFamily="34" charset="0"/>
                <a:cs typeface="Arial" pitchFamily="34" charset="0"/>
              </a:rPr>
              <a:t>    A Hipertensão arterial Sistêmica e Diabetes Mellitus são as Doenças Crônicas não transmissíveis de mais alta incidência e prevalência no Brasil e no mundo e são responsáveis pelas maiores taxas de morbimortalidade, complicações e mortes prematuras, ataques cardíacos, insuficiência renal e acidente vascular cerebral. No Brasil, como nos outros países, as doenças crônicas não transmissíveis constituem o problema de saúde de maior magnitude. São responsáveis por 72% das causas de óbitos</a:t>
            </a:r>
            <a:endParaRPr lang="pt-BR" sz="2400" dirty="0" smtClean="0">
              <a:latin typeface="Arial" pitchFamily="34" charset="0"/>
              <a:cs typeface="Arial" pitchFamily="34" charset="0"/>
            </a:endParaRPr>
          </a:p>
          <a:p>
            <a:pPr algn="just">
              <a:lnSpc>
                <a:spcPct val="150000"/>
              </a:lnSpc>
            </a:pPr>
            <a:endParaRPr lang="pt-B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nvGraphicFramePr>
        <p:xfrm>
          <a:off x="285720" y="2285992"/>
          <a:ext cx="4643438" cy="300039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3"/>
          <p:cNvSpPr/>
          <p:nvPr/>
        </p:nvSpPr>
        <p:spPr>
          <a:xfrm>
            <a:off x="1005292" y="221133"/>
            <a:ext cx="7704856" cy="1754326"/>
          </a:xfrm>
          <a:prstGeom prst="rect">
            <a:avLst/>
          </a:prstGeom>
        </p:spPr>
        <p:txBody>
          <a:bodyPr wrap="square">
            <a:spAutoFit/>
          </a:bodyPr>
          <a:lstStyle/>
          <a:p>
            <a:pPr algn="just">
              <a:lnSpc>
                <a:spcPct val="150000"/>
              </a:lnSpc>
            </a:pPr>
            <a:r>
              <a:rPr lang="pt-BR" dirty="0">
                <a:latin typeface="Arial" pitchFamily="34" charset="0"/>
                <a:cs typeface="Arial" panose="020B0604020202020204" pitchFamily="34" charset="0"/>
              </a:rPr>
              <a:t>Meta </a:t>
            </a:r>
            <a:r>
              <a:rPr lang="pt-BR" dirty="0" smtClean="0">
                <a:latin typeface="Arial" panose="020B0604020202020204" pitchFamily="34" charset="0"/>
                <a:cs typeface="Arial" panose="020B0604020202020204" pitchFamily="34" charset="0"/>
              </a:rPr>
              <a:t>2.6: Priorizar </a:t>
            </a:r>
            <a:r>
              <a:rPr lang="pt-BR" dirty="0">
                <a:latin typeface="Arial" pitchFamily="34" charset="0"/>
                <a:cs typeface="Arial" pitchFamily="34" charset="0"/>
              </a:rPr>
              <a:t>a prescrição de medicamentos da farmácia popular para 100% dos </a:t>
            </a:r>
            <a:r>
              <a:rPr lang="pt-BR" dirty="0" smtClean="0">
                <a:latin typeface="Arial" pitchFamily="34" charset="0"/>
                <a:cs typeface="Arial" pitchFamily="34" charset="0"/>
              </a:rPr>
              <a:t>diabéticos </a:t>
            </a:r>
            <a:r>
              <a:rPr lang="pt-BR" dirty="0">
                <a:latin typeface="Arial" pitchFamily="34" charset="0"/>
                <a:cs typeface="Arial" pitchFamily="34" charset="0"/>
              </a:rPr>
              <a:t>cadastrados na unidade de saúde</a:t>
            </a:r>
            <a:br>
              <a:rPr lang="pt-BR" dirty="0">
                <a:latin typeface="Arial" pitchFamily="34" charset="0"/>
                <a:cs typeface="Arial" pitchFamily="34" charset="0"/>
              </a:rPr>
            </a:br>
            <a:r>
              <a:rPr lang="pt-BR" dirty="0">
                <a:latin typeface="Arial" pitchFamily="34" charset="0"/>
                <a:cs typeface="Arial" pitchFamily="34" charset="0"/>
              </a:rPr>
              <a:t>Indicador </a:t>
            </a:r>
            <a:r>
              <a:rPr lang="pt-BR" dirty="0" smtClean="0">
                <a:latin typeface="Arial" pitchFamily="34" charset="0"/>
                <a:cs typeface="Arial" pitchFamily="34" charset="0"/>
              </a:rPr>
              <a:t>2.5: </a:t>
            </a:r>
            <a:r>
              <a:rPr lang="pt-BR" dirty="0">
                <a:latin typeface="Arial" pitchFamily="34" charset="0"/>
                <a:cs typeface="Arial" pitchFamily="34" charset="0"/>
              </a:rPr>
              <a:t>Proporção de </a:t>
            </a:r>
            <a:r>
              <a:rPr lang="pt-BR" dirty="0" smtClean="0">
                <a:latin typeface="Arial" pitchFamily="34" charset="0"/>
                <a:cs typeface="Arial" pitchFamily="34" charset="0"/>
              </a:rPr>
              <a:t>diabéticos </a:t>
            </a:r>
            <a:r>
              <a:rPr lang="pt-BR" dirty="0">
                <a:latin typeface="Arial" pitchFamily="34" charset="0"/>
                <a:cs typeface="Arial" pitchFamily="34" charset="0"/>
              </a:rPr>
              <a:t>com os exames complementares em dia.</a:t>
            </a:r>
          </a:p>
        </p:txBody>
      </p:sp>
      <p:sp>
        <p:nvSpPr>
          <p:cNvPr id="9" name="Espaço Reservado para Texto 4"/>
          <p:cNvSpPr txBox="1">
            <a:spLocks/>
          </p:cNvSpPr>
          <p:nvPr/>
        </p:nvSpPr>
        <p:spPr>
          <a:xfrm>
            <a:off x="5652120" y="1975459"/>
            <a:ext cx="2949178" cy="3811588"/>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endParaRPr lang="pt-BR" sz="2800" dirty="0" smtClean="0">
              <a:solidFill>
                <a:srgbClr val="000000"/>
              </a:solidFill>
              <a:latin typeface="Arial" panose="020B0604020202020204" pitchFamily="34" charset="0"/>
              <a:ea typeface="Calibri" panose="020F0502020204030204" pitchFamily="34" charset="0"/>
            </a:endParaRPr>
          </a:p>
          <a:p>
            <a:r>
              <a:rPr lang="pt-BR" sz="2800" dirty="0" smtClean="0">
                <a:solidFill>
                  <a:srgbClr val="000000"/>
                </a:solidFill>
                <a:latin typeface="Arial" panose="020B0604020202020204" pitchFamily="34" charset="0"/>
              </a:rPr>
              <a:t>Mês 1= 19 (78,9%)</a:t>
            </a: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2= 28 (85,7%)</a:t>
            </a: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3= 52 (90,4%)</a:t>
            </a:r>
          </a:p>
          <a:p>
            <a:endParaRPr lang="pt-B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xmlns="" val="2120802504"/>
              </p:ext>
            </p:extLst>
          </p:nvPr>
        </p:nvGraphicFramePr>
        <p:xfrm>
          <a:off x="755576" y="2344840"/>
          <a:ext cx="4646320" cy="344840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3"/>
          <p:cNvSpPr/>
          <p:nvPr/>
        </p:nvSpPr>
        <p:spPr>
          <a:xfrm>
            <a:off x="1259632" y="284813"/>
            <a:ext cx="7560840" cy="1754326"/>
          </a:xfrm>
          <a:prstGeom prst="rect">
            <a:avLst/>
          </a:prstGeom>
        </p:spPr>
        <p:txBody>
          <a:bodyPr wrap="square">
            <a:spAutoFit/>
          </a:bodyPr>
          <a:lstStyle/>
          <a:p>
            <a:pPr algn="just">
              <a:lnSpc>
                <a:spcPct val="150000"/>
              </a:lnSpc>
            </a:pPr>
            <a:r>
              <a:rPr lang="pt-BR" dirty="0">
                <a:latin typeface="Arial" pitchFamily="34" charset="0"/>
                <a:cs typeface="Arial" panose="020B0604020202020204" pitchFamily="34" charset="0"/>
              </a:rPr>
              <a:t>Meta </a:t>
            </a:r>
            <a:r>
              <a:rPr lang="pt-BR" dirty="0" smtClean="0">
                <a:latin typeface="Arial" panose="020B0604020202020204" pitchFamily="34" charset="0"/>
                <a:cs typeface="Arial" panose="020B0604020202020204" pitchFamily="34" charset="0"/>
              </a:rPr>
              <a:t>2.7: </a:t>
            </a:r>
            <a:r>
              <a:rPr lang="pt-PT" dirty="0" smtClean="0">
                <a:latin typeface="Arial" pitchFamily="34" charset="0"/>
                <a:cs typeface="Arial" pitchFamily="34" charset="0"/>
              </a:rPr>
              <a:t>Realizar </a:t>
            </a:r>
            <a:r>
              <a:rPr lang="pt-PT" dirty="0">
                <a:latin typeface="Arial" pitchFamily="34" charset="0"/>
                <a:cs typeface="Arial" pitchFamily="34" charset="0"/>
              </a:rPr>
              <a:t>avaliação da necessidade de atendimento odontológico em 100% dos </a:t>
            </a:r>
            <a:r>
              <a:rPr lang="pt-PT" dirty="0" smtClean="0">
                <a:latin typeface="Arial" pitchFamily="34" charset="0"/>
                <a:cs typeface="Arial" pitchFamily="34" charset="0"/>
              </a:rPr>
              <a:t>hipertensos. </a:t>
            </a:r>
            <a:r>
              <a:rPr lang="pt-PT" dirty="0">
                <a:latin typeface="Arial" pitchFamily="34" charset="0"/>
                <a:cs typeface="Arial" pitchFamily="34" charset="0"/>
              </a:rPr>
              <a:t/>
            </a:r>
            <a:br>
              <a:rPr lang="pt-PT" dirty="0">
                <a:latin typeface="Arial" pitchFamily="34" charset="0"/>
                <a:cs typeface="Arial" pitchFamily="34" charset="0"/>
              </a:rPr>
            </a:br>
            <a:r>
              <a:rPr lang="pt-PT" dirty="0">
                <a:latin typeface="Arial" pitchFamily="34" charset="0"/>
                <a:cs typeface="Arial" pitchFamily="34" charset="0"/>
              </a:rPr>
              <a:t>Indicador</a:t>
            </a:r>
            <a:r>
              <a:rPr lang="pt-BR" dirty="0">
                <a:latin typeface="Arial" panose="020B0604020202020204" pitchFamily="34" charset="0"/>
                <a:cs typeface="Arial" panose="020B0604020202020204" pitchFamily="34" charset="0"/>
              </a:rPr>
              <a:t> 2.7. Proporção de hipertensos com avaliação da necessidade de atendimento odontológico. </a:t>
            </a:r>
          </a:p>
        </p:txBody>
      </p:sp>
      <p:sp>
        <p:nvSpPr>
          <p:cNvPr id="9" name="Espaço Reservado para Texto 4"/>
          <p:cNvSpPr txBox="1">
            <a:spLocks/>
          </p:cNvSpPr>
          <p:nvPr/>
        </p:nvSpPr>
        <p:spPr>
          <a:xfrm>
            <a:off x="5652120" y="1975459"/>
            <a:ext cx="2949178" cy="3811588"/>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endParaRPr lang="pt-BR" sz="2800" dirty="0" smtClean="0">
              <a:solidFill>
                <a:srgbClr val="000000"/>
              </a:solidFill>
              <a:latin typeface="Arial" panose="020B0604020202020204" pitchFamily="34" charset="0"/>
              <a:ea typeface="Calibri" panose="020F0502020204030204" pitchFamily="34" charset="0"/>
            </a:endParaRPr>
          </a:p>
          <a:p>
            <a:r>
              <a:rPr lang="pt-BR" sz="2800" dirty="0" smtClean="0">
                <a:solidFill>
                  <a:srgbClr val="000000"/>
                </a:solidFill>
                <a:latin typeface="Arial" panose="020B0604020202020204" pitchFamily="34" charset="0"/>
              </a:rPr>
              <a:t>Mês 1= 83 (100%)</a:t>
            </a: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2= 163 (98,2%)</a:t>
            </a:r>
          </a:p>
          <a:p>
            <a:endParaRPr lang="pt-BR" sz="2800" dirty="0" smtClean="0">
              <a:solidFill>
                <a:srgbClr val="000000"/>
              </a:solidFill>
              <a:latin typeface="Arial" panose="020B0604020202020204" pitchFamily="34" charset="0"/>
            </a:endParaRPr>
          </a:p>
          <a:p>
            <a:r>
              <a:rPr lang="pt-BR" sz="2800" dirty="0" smtClean="0">
                <a:solidFill>
                  <a:srgbClr val="000000"/>
                </a:solidFill>
                <a:latin typeface="Arial" panose="020B0604020202020204" pitchFamily="34" charset="0"/>
              </a:rPr>
              <a:t>Mês 3= 263 (98,2%)</a:t>
            </a:r>
          </a:p>
          <a:p>
            <a:endParaRPr lang="pt-B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080711" y="2060848"/>
            <a:ext cx="7890080" cy="4192412"/>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150000"/>
              </a:lnSpc>
            </a:pPr>
            <a:r>
              <a:rPr lang="pt-PT" sz="2400" dirty="0">
                <a:latin typeface="Arial" pitchFamily="34" charset="0"/>
                <a:cs typeface="Arial" pitchFamily="34" charset="0"/>
              </a:rPr>
              <a:t> </a:t>
            </a:r>
            <a:r>
              <a:rPr lang="pt-BR" sz="2400" dirty="0">
                <a:latin typeface="Arial" pitchFamily="34" charset="0"/>
                <a:cs typeface="Arial" pitchFamily="34" charset="0"/>
              </a:rPr>
              <a:t>A meta de 100% foi atingida durante os 03 meses de intervenção, sendo o total de 52 usuários diabéticos acompanhados, essa meta foi obtida por três </a:t>
            </a:r>
            <a:r>
              <a:rPr lang="pt-BR" sz="2400" dirty="0" smtClean="0">
                <a:latin typeface="Arial" pitchFamily="34" charset="0"/>
                <a:cs typeface="Arial" pitchFamily="34" charset="0"/>
              </a:rPr>
              <a:t>dentistas, </a:t>
            </a:r>
            <a:r>
              <a:rPr lang="pt-BR" sz="2400" dirty="0">
                <a:latin typeface="Arial" pitchFamily="34" charset="0"/>
                <a:cs typeface="Arial" pitchFamily="34" charset="0"/>
              </a:rPr>
              <a:t>trabalham em conjunto com o </a:t>
            </a:r>
            <a:r>
              <a:rPr lang="pt-BR" sz="2400" dirty="0" smtClean="0">
                <a:latin typeface="Arial" pitchFamily="34" charset="0"/>
                <a:cs typeface="Arial" pitchFamily="34" charset="0"/>
              </a:rPr>
              <a:t>restante </a:t>
            </a:r>
            <a:r>
              <a:rPr lang="pt-BR" sz="2400" dirty="0">
                <a:latin typeface="Arial" pitchFamily="34" charset="0"/>
                <a:cs typeface="Arial" pitchFamily="34" charset="0"/>
              </a:rPr>
              <a:t>da </a:t>
            </a:r>
            <a:r>
              <a:rPr lang="pt-BR" sz="2400" dirty="0" smtClean="0">
                <a:latin typeface="Arial" pitchFamily="34" charset="0"/>
                <a:cs typeface="Arial" pitchFamily="34" charset="0"/>
              </a:rPr>
              <a:t>equipe.</a:t>
            </a:r>
            <a:endParaRPr lang="pt-BR" sz="2400" dirty="0">
              <a:latin typeface="Arial" pitchFamily="34" charset="0"/>
              <a:cs typeface="Arial" pitchFamily="34" charset="0"/>
            </a:endParaRPr>
          </a:p>
          <a:p>
            <a:pPr algn="just">
              <a:lnSpc>
                <a:spcPct val="150000"/>
              </a:lnSpc>
            </a:pPr>
            <a:endParaRPr lang="pt-BR" sz="2400" dirty="0">
              <a:latin typeface="Arial" pitchFamily="34" charset="0"/>
              <a:cs typeface="Arial" pitchFamily="34" charset="0"/>
            </a:endParaRPr>
          </a:p>
        </p:txBody>
      </p:sp>
      <p:sp>
        <p:nvSpPr>
          <p:cNvPr id="7" name="Rectángulo 3"/>
          <p:cNvSpPr/>
          <p:nvPr/>
        </p:nvSpPr>
        <p:spPr>
          <a:xfrm>
            <a:off x="1080711" y="79861"/>
            <a:ext cx="7560840" cy="1754326"/>
          </a:xfrm>
          <a:prstGeom prst="rect">
            <a:avLst/>
          </a:prstGeom>
        </p:spPr>
        <p:txBody>
          <a:bodyPr wrap="square">
            <a:spAutoFit/>
          </a:bodyPr>
          <a:lstStyle/>
          <a:p>
            <a:pPr algn="just">
              <a:lnSpc>
                <a:spcPct val="150000"/>
              </a:lnSpc>
            </a:pPr>
            <a:r>
              <a:rPr lang="pt-BR" dirty="0">
                <a:latin typeface="Arial" pitchFamily="34" charset="0"/>
                <a:cs typeface="Arial" panose="020B0604020202020204" pitchFamily="34" charset="0"/>
              </a:rPr>
              <a:t>Meta </a:t>
            </a:r>
            <a:r>
              <a:rPr lang="pt-BR" dirty="0" smtClean="0">
                <a:latin typeface="Arial" panose="020B0604020202020204" pitchFamily="34" charset="0"/>
                <a:cs typeface="Arial" panose="020B0604020202020204" pitchFamily="34" charset="0"/>
              </a:rPr>
              <a:t>2.8: </a:t>
            </a:r>
            <a:r>
              <a:rPr lang="pt-PT" dirty="0" smtClean="0">
                <a:latin typeface="Arial" pitchFamily="34" charset="0"/>
                <a:cs typeface="Arial" pitchFamily="34" charset="0"/>
              </a:rPr>
              <a:t>Realizar </a:t>
            </a:r>
            <a:r>
              <a:rPr lang="pt-PT" dirty="0">
                <a:latin typeface="Arial" pitchFamily="34" charset="0"/>
                <a:cs typeface="Arial" pitchFamily="34" charset="0"/>
              </a:rPr>
              <a:t>avaliação da necessidade de atendimento odontológico em 100% dos </a:t>
            </a:r>
            <a:r>
              <a:rPr lang="pt-PT" dirty="0" smtClean="0">
                <a:latin typeface="Arial" pitchFamily="34" charset="0"/>
                <a:cs typeface="Arial" pitchFamily="34" charset="0"/>
              </a:rPr>
              <a:t>diabéticos. </a:t>
            </a:r>
            <a:r>
              <a:rPr lang="pt-PT" dirty="0">
                <a:latin typeface="Arial" pitchFamily="34" charset="0"/>
                <a:cs typeface="Arial" pitchFamily="34" charset="0"/>
              </a:rPr>
              <a:t/>
            </a:r>
            <a:br>
              <a:rPr lang="pt-PT" dirty="0">
                <a:latin typeface="Arial" pitchFamily="34" charset="0"/>
                <a:cs typeface="Arial" pitchFamily="34" charset="0"/>
              </a:rPr>
            </a:br>
            <a:r>
              <a:rPr lang="pt-PT" dirty="0">
                <a:latin typeface="Arial" pitchFamily="34" charset="0"/>
                <a:cs typeface="Arial" pitchFamily="34" charset="0"/>
              </a:rPr>
              <a:t>Indicador</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2.8. </a:t>
            </a:r>
            <a:r>
              <a:rPr lang="pt-BR" dirty="0">
                <a:latin typeface="Arial" panose="020B0604020202020204" pitchFamily="34" charset="0"/>
                <a:cs typeface="Arial" panose="020B0604020202020204" pitchFamily="34" charset="0"/>
              </a:rPr>
              <a:t>Proporção de </a:t>
            </a:r>
            <a:r>
              <a:rPr lang="pt-BR" dirty="0" smtClean="0">
                <a:latin typeface="Arial" panose="020B0604020202020204" pitchFamily="34" charset="0"/>
                <a:cs typeface="Arial" panose="020B0604020202020204" pitchFamily="34" charset="0"/>
              </a:rPr>
              <a:t>diabéticos </a:t>
            </a:r>
            <a:r>
              <a:rPr lang="pt-BR" dirty="0">
                <a:latin typeface="Arial" panose="020B0604020202020204" pitchFamily="34" charset="0"/>
                <a:cs typeface="Arial" panose="020B0604020202020204" pitchFamily="34" charset="0"/>
              </a:rPr>
              <a:t>com avaliação da necessidade de atendimento odontológico.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260648"/>
            <a:ext cx="7848872" cy="3000821"/>
          </a:xfrm>
          <a:prstGeom prst="rect">
            <a:avLst/>
          </a:prstGeom>
        </p:spPr>
        <p:txBody>
          <a:bodyPr wrap="square">
            <a:spAutoFit/>
          </a:bodyPr>
          <a:lstStyle/>
          <a:p>
            <a:pPr algn="just">
              <a:lnSpc>
                <a:spcPct val="150000"/>
              </a:lnSpc>
            </a:pPr>
            <a:r>
              <a:rPr lang="pt-BR" b="1" dirty="0">
                <a:latin typeface="Arial" pitchFamily="34" charset="0"/>
                <a:cs typeface="Arial" pitchFamily="34" charset="0"/>
              </a:rPr>
              <a:t>Objetivo 3</a:t>
            </a:r>
            <a:r>
              <a:rPr lang="pt-BR" dirty="0">
                <a:latin typeface="Arial" pitchFamily="34" charset="0"/>
                <a:cs typeface="Arial" pitchFamily="34" charset="0"/>
              </a:rPr>
              <a:t>. Melhorar a adesão de hipertensos e/ou diabéticos ao programa. </a:t>
            </a:r>
            <a:endParaRPr lang="pt-BR" dirty="0" smtClean="0">
              <a:latin typeface="Arial" pitchFamily="34" charset="0"/>
              <a:cs typeface="Arial" pitchFamily="34" charset="0"/>
            </a:endParaRPr>
          </a:p>
          <a:p>
            <a:pPr algn="just">
              <a:lnSpc>
                <a:spcPct val="150000"/>
              </a:lnSpc>
            </a:pPr>
            <a:r>
              <a:rPr lang="pt-BR" dirty="0" smtClean="0">
                <a:latin typeface="Arial" pitchFamily="34" charset="0"/>
                <a:cs typeface="Arial" pitchFamily="34" charset="0"/>
              </a:rPr>
              <a:t>Metas </a:t>
            </a:r>
            <a:r>
              <a:rPr lang="pt-BR" dirty="0">
                <a:latin typeface="Arial" pitchFamily="34" charset="0"/>
                <a:cs typeface="Arial" pitchFamily="34" charset="0"/>
              </a:rPr>
              <a:t>3.1 e 3.2. Buscar 100% dos hipertensos e diabéticos faltosos às consultas na unidade de saúde conforme a periodicidade recomendada.</a:t>
            </a:r>
            <a:br>
              <a:rPr lang="pt-BR" dirty="0">
                <a:latin typeface="Arial" pitchFamily="34" charset="0"/>
                <a:cs typeface="Arial" pitchFamily="34" charset="0"/>
              </a:rPr>
            </a:br>
            <a:r>
              <a:rPr lang="pt-BR" dirty="0">
                <a:latin typeface="Arial" pitchFamily="34" charset="0"/>
                <a:cs typeface="Arial" pitchFamily="34" charset="0"/>
              </a:rPr>
              <a:t>Indicador 3.1 e 3.2. Proporção de hipertensos e diabéticos faltosos às consultas médicas com busca </a:t>
            </a:r>
            <a:r>
              <a:rPr lang="pt-BR" dirty="0" smtClean="0">
                <a:latin typeface="Arial" pitchFamily="34" charset="0"/>
                <a:cs typeface="Arial" pitchFamily="34" charset="0"/>
              </a:rPr>
              <a:t>ativa.</a:t>
            </a:r>
            <a:r>
              <a:rPr lang="pt-BR" dirty="0">
                <a:latin typeface="Arial" pitchFamily="34" charset="0"/>
                <a:cs typeface="Arial" pitchFamily="34" charset="0"/>
              </a:rPr>
              <a:t/>
            </a:r>
            <a:br>
              <a:rPr lang="pt-BR" dirty="0">
                <a:latin typeface="Arial" pitchFamily="34" charset="0"/>
                <a:cs typeface="Arial" pitchFamily="34" charset="0"/>
              </a:rPr>
            </a:br>
            <a:endParaRPr lang="pt-BR" dirty="0">
              <a:latin typeface="Arial" pitchFamily="34" charset="0"/>
              <a:cs typeface="Arial" pitchFamily="34" charset="0"/>
            </a:endParaRPr>
          </a:p>
        </p:txBody>
      </p:sp>
      <p:sp>
        <p:nvSpPr>
          <p:cNvPr id="7" name="Espaço Reservado para Conteúdo 2"/>
          <p:cNvSpPr txBox="1">
            <a:spLocks/>
          </p:cNvSpPr>
          <p:nvPr/>
        </p:nvSpPr>
        <p:spPr>
          <a:xfrm>
            <a:off x="1074408" y="2852936"/>
            <a:ext cx="7890080" cy="3456384"/>
          </a:xfrm>
          <a:prstGeom prst="rect">
            <a:avLst/>
          </a:prstGeo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lgn="just">
              <a:lnSpc>
                <a:spcPct val="160000"/>
              </a:lnSpc>
              <a:spcBef>
                <a:spcPts val="0"/>
              </a:spcBef>
              <a:buClrTx/>
              <a:buSzTx/>
              <a:buNone/>
              <a:defRPr/>
            </a:pPr>
            <a:r>
              <a:rPr lang="pt-BR" sz="2400" dirty="0">
                <a:latin typeface="Arial" pitchFamily="34" charset="0"/>
                <a:cs typeface="Arial" pitchFamily="34" charset="0"/>
              </a:rPr>
              <a:t>A meta de 100% foi atingida durante os 03 meses de intervenção, sendo o total de 263 usuários hipertensos acompanhados e 52 diabéticos. Nós alcançar esta meta, </a:t>
            </a:r>
            <a:r>
              <a:rPr lang="pt-BR" sz="2400" dirty="0" smtClean="0">
                <a:latin typeface="Arial" pitchFamily="34" charset="0"/>
                <a:cs typeface="Arial" pitchFamily="34" charset="0"/>
              </a:rPr>
              <a:t>pelo </a:t>
            </a:r>
            <a:r>
              <a:rPr lang="pt-BR" sz="2400" dirty="0">
                <a:latin typeface="Arial" pitchFamily="34" charset="0"/>
                <a:cs typeface="Arial" pitchFamily="34" charset="0"/>
              </a:rPr>
              <a:t>trabalho em equipe, porque os agentes de saúde </a:t>
            </a:r>
            <a:r>
              <a:rPr lang="pt-BR" sz="2400" dirty="0" smtClean="0">
                <a:latin typeface="Arial" pitchFamily="34" charset="0"/>
                <a:cs typeface="Arial" pitchFamily="34" charset="0"/>
              </a:rPr>
              <a:t>asseguraram </a:t>
            </a:r>
            <a:r>
              <a:rPr lang="pt-BR" sz="2400" dirty="0">
                <a:latin typeface="Arial" pitchFamily="34" charset="0"/>
                <a:cs typeface="Arial" pitchFamily="34" charset="0"/>
              </a:rPr>
              <a:t>a presença de todos os usuários, além da cooperação de os usuários com estas doenças, querendo gerenciar adequadamente a sua </a:t>
            </a:r>
            <a:r>
              <a:rPr lang="pt-BR" sz="2400" dirty="0" smtClean="0">
                <a:latin typeface="Arial" pitchFamily="34" charset="0"/>
                <a:cs typeface="Arial" pitchFamily="34" charset="0"/>
              </a:rPr>
              <a:t>doença.</a:t>
            </a:r>
            <a:endParaRPr lang="pt-BR" sz="2400" dirty="0">
              <a:latin typeface="Arial" pitchFamily="34" charset="0"/>
              <a:cs typeface="Arial" pitchFamily="34" charset="0"/>
            </a:endParaRPr>
          </a:p>
          <a:p>
            <a:pPr algn="just">
              <a:lnSpc>
                <a:spcPct val="160000"/>
              </a:lnSpc>
            </a:pPr>
            <a:endParaRPr lang="pt-BR" sz="2400" dirty="0"/>
          </a:p>
          <a:p>
            <a:pPr marL="82296" indent="0" algn="just">
              <a:lnSpc>
                <a:spcPct val="160000"/>
              </a:lnSpc>
              <a:buNone/>
            </a:pPr>
            <a:endParaRPr lang="pt-BR" sz="24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260648"/>
            <a:ext cx="7848872" cy="2169825"/>
          </a:xfrm>
          <a:prstGeom prst="rect">
            <a:avLst/>
          </a:prstGeom>
        </p:spPr>
        <p:txBody>
          <a:bodyPr wrap="square">
            <a:spAutoFit/>
          </a:bodyPr>
          <a:lstStyle/>
          <a:p>
            <a:pPr algn="just">
              <a:lnSpc>
                <a:spcPct val="150000"/>
              </a:lnSpc>
            </a:pPr>
            <a:r>
              <a:rPr lang="pt-BR" b="1" dirty="0" smtClean="0">
                <a:latin typeface="Arial" pitchFamily="34" charset="0"/>
                <a:cs typeface="Arial" pitchFamily="34" charset="0"/>
              </a:rPr>
              <a:t>Objetivo 4. </a:t>
            </a:r>
            <a:r>
              <a:rPr lang="pt-BR" dirty="0" smtClean="0">
                <a:latin typeface="Arial" pitchFamily="34" charset="0"/>
                <a:cs typeface="Arial" pitchFamily="34" charset="0"/>
              </a:rPr>
              <a:t>Melhorar </a:t>
            </a:r>
            <a:r>
              <a:rPr lang="pt-BR" dirty="0">
                <a:latin typeface="Arial" pitchFamily="34" charset="0"/>
                <a:cs typeface="Arial" pitchFamily="34" charset="0"/>
              </a:rPr>
              <a:t>o registro das informações.</a:t>
            </a:r>
            <a:br>
              <a:rPr lang="pt-BR" dirty="0">
                <a:latin typeface="Arial" pitchFamily="34" charset="0"/>
                <a:cs typeface="Arial" pitchFamily="34" charset="0"/>
              </a:rPr>
            </a:br>
            <a:r>
              <a:rPr lang="pt-BR" dirty="0">
                <a:latin typeface="Arial" pitchFamily="34" charset="0"/>
                <a:cs typeface="Arial" pitchFamily="34" charset="0"/>
              </a:rPr>
              <a:t>Meta 4.1 e 4.2. Manter ficha de acompanhamento de 100% dos hipertensos e diabéticos cadastrados na unidade de saúde.</a:t>
            </a:r>
            <a:br>
              <a:rPr lang="pt-BR" dirty="0">
                <a:latin typeface="Arial" pitchFamily="34" charset="0"/>
                <a:cs typeface="Arial" pitchFamily="34" charset="0"/>
              </a:rPr>
            </a:br>
            <a:r>
              <a:rPr lang="pt-BR" dirty="0">
                <a:latin typeface="Arial" pitchFamily="34" charset="0"/>
                <a:cs typeface="Arial" pitchFamily="34" charset="0"/>
              </a:rPr>
              <a:t>Indicador 4.1 e 4.2. Proporção de hipertensos e diabéticos com registro adequado na ficha de acompanhamento.</a:t>
            </a:r>
          </a:p>
        </p:txBody>
      </p:sp>
      <p:sp>
        <p:nvSpPr>
          <p:cNvPr id="7" name="Espaço Reservado para Conteúdo 2"/>
          <p:cNvSpPr txBox="1">
            <a:spLocks/>
          </p:cNvSpPr>
          <p:nvPr/>
        </p:nvSpPr>
        <p:spPr>
          <a:xfrm>
            <a:off x="1074408" y="2852936"/>
            <a:ext cx="7890080" cy="3456384"/>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150000"/>
              </a:lnSpc>
            </a:pPr>
            <a:r>
              <a:rPr lang="pt-BR" sz="2400" dirty="0">
                <a:latin typeface="Arial" pitchFamily="34" charset="0"/>
                <a:cs typeface="Arial" pitchFamily="34" charset="0"/>
              </a:rPr>
              <a:t>A  meta de 100% foi atingida durante os 03 meses de intervenção, sendo o total de 263 usuários hipertensos e 52 diabéticos, com uma ficha de registro </a:t>
            </a:r>
            <a:r>
              <a:rPr lang="pt-BR" sz="2400" dirty="0" smtClean="0">
                <a:latin typeface="Arial" pitchFamily="34" charset="0"/>
                <a:cs typeface="Arial" pitchFamily="34" charset="0"/>
              </a:rPr>
              <a:t>apropriada </a:t>
            </a:r>
            <a:r>
              <a:rPr lang="pt-BR" sz="2400" dirty="0">
                <a:latin typeface="Arial" pitchFamily="34" charset="0"/>
                <a:cs typeface="Arial" pitchFamily="34" charset="0"/>
              </a:rPr>
              <a:t>na folha de acompanhamento. Pela cooperação de todos para garantir e assegurar que tudo está bem </a:t>
            </a:r>
            <a:r>
              <a:rPr lang="pt-BR" sz="2400" dirty="0" smtClean="0">
                <a:latin typeface="Arial" pitchFamily="34" charset="0"/>
                <a:cs typeface="Arial" pitchFamily="34" charset="0"/>
              </a:rPr>
              <a:t>registrado.</a:t>
            </a:r>
            <a:endParaRPr lang="pt-BR" sz="2400" dirty="0">
              <a:latin typeface="Arial" pitchFamily="34" charset="0"/>
              <a:cs typeface="Arial" pitchFamily="34" charset="0"/>
            </a:endParaRPr>
          </a:p>
          <a:p>
            <a:pPr algn="just">
              <a:lnSpc>
                <a:spcPct val="150000"/>
              </a:lnSpc>
              <a:buNone/>
            </a:pPr>
            <a:endParaRPr lang="pt-BR" sz="2000" dirty="0">
              <a:latin typeface="Arial" pitchFamily="34" charset="0"/>
              <a:cs typeface="Arial" pitchFamily="34" charset="0"/>
            </a:endParaRPr>
          </a:p>
          <a:p>
            <a:pPr algn="just">
              <a:lnSpc>
                <a:spcPct val="150000"/>
              </a:lnSpc>
            </a:pPr>
            <a:endParaRPr lang="pt-BR" sz="2400" dirty="0"/>
          </a:p>
          <a:p>
            <a:pPr marL="82296" indent="0" algn="just">
              <a:lnSpc>
                <a:spcPct val="150000"/>
              </a:lnSpc>
              <a:buNone/>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2914796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260648"/>
            <a:ext cx="7848872" cy="2585323"/>
          </a:xfrm>
          <a:prstGeom prst="rect">
            <a:avLst/>
          </a:prstGeom>
        </p:spPr>
        <p:txBody>
          <a:bodyPr wrap="square">
            <a:spAutoFit/>
          </a:bodyPr>
          <a:lstStyle/>
          <a:p>
            <a:pPr algn="just">
              <a:lnSpc>
                <a:spcPct val="150000"/>
              </a:lnSpc>
            </a:pPr>
            <a:r>
              <a:rPr lang="pt-BR" b="1" dirty="0">
                <a:latin typeface="Arial" pitchFamily="34" charset="0"/>
                <a:cs typeface="Arial" pitchFamily="34" charset="0"/>
              </a:rPr>
              <a:t>Objetivo 5: </a:t>
            </a:r>
            <a:r>
              <a:rPr lang="pt-BR" dirty="0">
                <a:latin typeface="Arial" pitchFamily="34" charset="0"/>
                <a:cs typeface="Arial" pitchFamily="34" charset="0"/>
              </a:rPr>
              <a:t>Mapear hipertensos e diabéticos de risco para doença </a:t>
            </a:r>
            <a:r>
              <a:rPr lang="pt-BR" dirty="0" smtClean="0">
                <a:latin typeface="Arial" pitchFamily="34" charset="0"/>
                <a:cs typeface="Arial" pitchFamily="34" charset="0"/>
              </a:rPr>
              <a:t>cardiovascular.</a:t>
            </a:r>
          </a:p>
          <a:p>
            <a:pPr algn="just">
              <a:lnSpc>
                <a:spcPct val="150000"/>
              </a:lnSpc>
            </a:pPr>
            <a:r>
              <a:rPr lang="pt-BR" dirty="0" smtClean="0">
                <a:latin typeface="Arial" pitchFamily="34" charset="0"/>
                <a:cs typeface="Arial" pitchFamily="34" charset="0"/>
              </a:rPr>
              <a:t>Meta </a:t>
            </a:r>
            <a:r>
              <a:rPr lang="pt-BR" dirty="0">
                <a:latin typeface="Arial" pitchFamily="34" charset="0"/>
                <a:cs typeface="Arial" pitchFamily="34" charset="0"/>
              </a:rPr>
              <a:t>5.1 e 5.2. Realizar estratificação do risco cardiovascular em 100% dos hipertensos cadastrados na unidade de </a:t>
            </a:r>
            <a:r>
              <a:rPr lang="pt-BR" dirty="0" smtClean="0">
                <a:latin typeface="Arial" pitchFamily="34" charset="0"/>
                <a:cs typeface="Arial" pitchFamily="34" charset="0"/>
              </a:rPr>
              <a:t>saúde.</a:t>
            </a:r>
          </a:p>
          <a:p>
            <a:pPr algn="just">
              <a:lnSpc>
                <a:spcPct val="150000"/>
              </a:lnSpc>
            </a:pPr>
            <a:r>
              <a:rPr lang="pt-BR" dirty="0" smtClean="0">
                <a:latin typeface="Arial" pitchFamily="34" charset="0"/>
                <a:cs typeface="Arial" pitchFamily="34" charset="0"/>
              </a:rPr>
              <a:t>Indicador </a:t>
            </a:r>
            <a:r>
              <a:rPr lang="pt-BR" dirty="0">
                <a:latin typeface="Arial" pitchFamily="34" charset="0"/>
                <a:cs typeface="Arial" pitchFamily="34" charset="0"/>
              </a:rPr>
              <a:t>5.1 e 5.2. Proporção de hipertensos e diabéticos com estratificação de risco cardiovascular</a:t>
            </a:r>
            <a:r>
              <a:rPr lang="pt-BR" dirty="0" smtClean="0">
                <a:latin typeface="Arial" pitchFamily="34" charset="0"/>
                <a:cs typeface="Arial" pitchFamily="34" charset="0"/>
              </a:rPr>
              <a:t>.</a:t>
            </a:r>
            <a:endParaRPr lang="pt-BR" dirty="0">
              <a:latin typeface="Arial" panose="020B0604020202020204" pitchFamily="34" charset="0"/>
              <a:cs typeface="Arial" panose="020B0604020202020204" pitchFamily="34" charset="0"/>
            </a:endParaRPr>
          </a:p>
        </p:txBody>
      </p:sp>
      <p:sp>
        <p:nvSpPr>
          <p:cNvPr id="7" name="Espaço Reservado para Conteúdo 2"/>
          <p:cNvSpPr txBox="1">
            <a:spLocks/>
          </p:cNvSpPr>
          <p:nvPr/>
        </p:nvSpPr>
        <p:spPr>
          <a:xfrm>
            <a:off x="971600" y="3140968"/>
            <a:ext cx="7890080" cy="3456384"/>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150000"/>
              </a:lnSpc>
            </a:pPr>
            <a:r>
              <a:rPr lang="pt-BR" sz="1800" dirty="0" smtClean="0">
                <a:latin typeface="Arial" pitchFamily="34" charset="0"/>
                <a:cs typeface="Arial" pitchFamily="34" charset="0"/>
              </a:rPr>
              <a:t>Proporção de hipertensão </a:t>
            </a:r>
            <a:r>
              <a:rPr lang="pt-BR" sz="1800" dirty="0">
                <a:latin typeface="Arial" pitchFamily="34" charset="0"/>
                <a:cs typeface="Arial" pitchFamily="34" charset="0"/>
              </a:rPr>
              <a:t>e DM com estratificação de risco cardiovascular, alcançou uma meta de 100%, </a:t>
            </a:r>
            <a:r>
              <a:rPr lang="pt-BR" sz="1800" dirty="0" smtClean="0">
                <a:latin typeface="Arial" pitchFamily="34" charset="0"/>
                <a:cs typeface="Arial" pitchFamily="34" charset="0"/>
              </a:rPr>
              <a:t>nos três </a:t>
            </a:r>
            <a:r>
              <a:rPr lang="pt-BR" sz="1800" dirty="0">
                <a:latin typeface="Arial" pitchFamily="34" charset="0"/>
                <a:cs typeface="Arial" pitchFamily="34" charset="0"/>
              </a:rPr>
              <a:t>meses da intervenção, foi alcançado nos 263 usuários hipertensos e 52 diabéticos acompanhados, porque temos os recursos necessários para assegurar tudo que é necessário para conseguir estratificar o risco em todos os usuários, além da ajuda de outros médicos a fazer tudo </a:t>
            </a:r>
            <a:r>
              <a:rPr lang="pt-BR" sz="1800" dirty="0" smtClean="0">
                <a:latin typeface="Arial" pitchFamily="34" charset="0"/>
                <a:cs typeface="Arial" pitchFamily="34" charset="0"/>
              </a:rPr>
              <a:t>planejado.</a:t>
            </a:r>
            <a:endParaRPr lang="pt-BR" sz="1800" dirty="0">
              <a:latin typeface="Arial" pitchFamily="34" charset="0"/>
              <a:cs typeface="Arial" pitchFamily="34" charset="0"/>
            </a:endParaRPr>
          </a:p>
          <a:p>
            <a:pPr algn="just">
              <a:lnSpc>
                <a:spcPct val="150000"/>
              </a:lnSpc>
            </a:pPr>
            <a:endParaRPr lang="pt-BR" sz="1800" dirty="0">
              <a:latin typeface="Arial" pitchFamily="34" charset="0"/>
              <a:cs typeface="Arial" pitchFamily="34" charset="0"/>
            </a:endParaRPr>
          </a:p>
          <a:p>
            <a:pPr algn="just">
              <a:lnSpc>
                <a:spcPct val="150000"/>
              </a:lnSpc>
            </a:pPr>
            <a:endParaRPr lang="pt-BR" sz="1800" dirty="0">
              <a:latin typeface="Arial" pitchFamily="34" charset="0"/>
              <a:cs typeface="Arial" pitchFamily="34" charset="0"/>
            </a:endParaRPr>
          </a:p>
          <a:p>
            <a:pPr algn="just">
              <a:lnSpc>
                <a:spcPct val="150000"/>
              </a:lnSpc>
            </a:pPr>
            <a:endParaRPr lang="pt-BR" sz="1800" dirty="0">
              <a:latin typeface="Arial" pitchFamily="34" charset="0"/>
              <a:cs typeface="Arial" pitchFamily="34" charset="0"/>
            </a:endParaRPr>
          </a:p>
        </p:txBody>
      </p:sp>
    </p:spTree>
    <p:extLst>
      <p:ext uri="{BB962C8B-B14F-4D97-AF65-F5344CB8AC3E}">
        <p14:creationId xmlns:p14="http://schemas.microsoft.com/office/powerpoint/2010/main" xmlns="" val="1992306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260648"/>
            <a:ext cx="7848872" cy="2169825"/>
          </a:xfrm>
          <a:prstGeom prst="rect">
            <a:avLst/>
          </a:prstGeom>
        </p:spPr>
        <p:txBody>
          <a:bodyPr wrap="square">
            <a:spAutoFit/>
          </a:bodyPr>
          <a:lstStyle/>
          <a:p>
            <a:pPr algn="just">
              <a:lnSpc>
                <a:spcPct val="150000"/>
              </a:lnSpc>
            </a:pPr>
            <a:r>
              <a:rPr lang="pt-BR" b="1" dirty="0">
                <a:latin typeface="Arial" pitchFamily="34" charset="0"/>
                <a:cs typeface="Arial" pitchFamily="34" charset="0"/>
              </a:rPr>
              <a:t>Objetivo </a:t>
            </a:r>
            <a:r>
              <a:rPr lang="pt-BR" b="1" dirty="0" smtClean="0">
                <a:latin typeface="Arial" pitchFamily="34" charset="0"/>
                <a:cs typeface="Arial" pitchFamily="34" charset="0"/>
              </a:rPr>
              <a:t>6: </a:t>
            </a:r>
            <a:r>
              <a:rPr lang="pt-BR" dirty="0" smtClean="0">
                <a:latin typeface="Arial" pitchFamily="34" charset="0"/>
                <a:cs typeface="Arial" pitchFamily="34" charset="0"/>
              </a:rPr>
              <a:t>Promover </a:t>
            </a:r>
            <a:r>
              <a:rPr lang="pt-BR" dirty="0">
                <a:latin typeface="Arial" pitchFamily="34" charset="0"/>
                <a:cs typeface="Arial" pitchFamily="34" charset="0"/>
              </a:rPr>
              <a:t>a saúde de hipertensos e diabéticos.</a:t>
            </a:r>
            <a:br>
              <a:rPr lang="pt-BR" dirty="0">
                <a:latin typeface="Arial" pitchFamily="34" charset="0"/>
                <a:cs typeface="Arial" pitchFamily="34" charset="0"/>
              </a:rPr>
            </a:br>
            <a:r>
              <a:rPr lang="pt-BR" dirty="0">
                <a:latin typeface="Arial" pitchFamily="34" charset="0"/>
                <a:cs typeface="Arial" pitchFamily="34" charset="0"/>
              </a:rPr>
              <a:t>Meta 6.1 e 6.2. Garantir orientação nutricional sobre alimentação saudável a 100% dos hipertensos e diabéticos.</a:t>
            </a:r>
            <a:br>
              <a:rPr lang="pt-BR" dirty="0">
                <a:latin typeface="Arial" pitchFamily="34" charset="0"/>
                <a:cs typeface="Arial" pitchFamily="34" charset="0"/>
              </a:rPr>
            </a:br>
            <a:r>
              <a:rPr lang="pt-BR" dirty="0">
                <a:latin typeface="Arial" pitchFamily="34" charset="0"/>
                <a:cs typeface="Arial" pitchFamily="34" charset="0"/>
              </a:rPr>
              <a:t>Indicador 6.1 e 6.2. Proporção de hipertensos e diabéticos com orientação nutricional sobre alimentação saudável.</a:t>
            </a:r>
          </a:p>
        </p:txBody>
      </p:sp>
      <p:sp>
        <p:nvSpPr>
          <p:cNvPr id="7" name="Espaço Reservado para Conteúdo 2"/>
          <p:cNvSpPr txBox="1">
            <a:spLocks/>
          </p:cNvSpPr>
          <p:nvPr/>
        </p:nvSpPr>
        <p:spPr>
          <a:xfrm>
            <a:off x="971600" y="2636912"/>
            <a:ext cx="7890080" cy="3960440"/>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150000"/>
              </a:lnSpc>
            </a:pPr>
            <a:r>
              <a:rPr lang="pt-BR" sz="2000" dirty="0" smtClean="0">
                <a:latin typeface="Arial" pitchFamily="34" charset="0"/>
                <a:cs typeface="Arial" pitchFamily="34" charset="0"/>
              </a:rPr>
              <a:t>Durante </a:t>
            </a:r>
            <a:r>
              <a:rPr lang="pt-BR" sz="2000" dirty="0">
                <a:latin typeface="Arial" pitchFamily="34" charset="0"/>
                <a:cs typeface="Arial" pitchFamily="34" charset="0"/>
              </a:rPr>
              <a:t>estes três meses, a proporção de pacientes hipertensos com orientação nutricional, foi obtida a meta </a:t>
            </a:r>
            <a:r>
              <a:rPr lang="pt-BR" sz="2000" dirty="0" smtClean="0">
                <a:latin typeface="Arial" pitchFamily="34" charset="0"/>
                <a:cs typeface="Arial" pitchFamily="34" charset="0"/>
              </a:rPr>
              <a:t>de 100</a:t>
            </a:r>
            <a:r>
              <a:rPr lang="pt-BR" sz="2000" dirty="0">
                <a:latin typeface="Arial" pitchFamily="34" charset="0"/>
                <a:cs typeface="Arial" pitchFamily="34" charset="0"/>
              </a:rPr>
              <a:t>% dos pacientes </a:t>
            </a:r>
            <a:r>
              <a:rPr lang="pt-BR" sz="2000" dirty="0" smtClean="0">
                <a:latin typeface="Arial" pitchFamily="34" charset="0"/>
                <a:cs typeface="Arial" pitchFamily="34" charset="0"/>
              </a:rPr>
              <a:t>acompanhados,  </a:t>
            </a:r>
            <a:r>
              <a:rPr lang="pt-BR" sz="2000" dirty="0">
                <a:latin typeface="Arial" pitchFamily="34" charset="0"/>
                <a:cs typeface="Arial" pitchFamily="34" charset="0"/>
              </a:rPr>
              <a:t>263 hipertensos e 52 diabéticos. </a:t>
            </a:r>
            <a:endParaRPr lang="pt-BR" sz="2000" dirty="0" smtClean="0">
              <a:latin typeface="Arial" pitchFamily="34" charset="0"/>
              <a:cs typeface="Arial" pitchFamily="34" charset="0"/>
            </a:endParaRPr>
          </a:p>
          <a:p>
            <a:pPr algn="just">
              <a:lnSpc>
                <a:spcPct val="150000"/>
              </a:lnSpc>
            </a:pPr>
            <a:r>
              <a:rPr lang="pt-BR" sz="2000" dirty="0" smtClean="0">
                <a:latin typeface="Arial" pitchFamily="34" charset="0"/>
                <a:cs typeface="Arial" pitchFamily="34" charset="0"/>
              </a:rPr>
              <a:t>Esta ação foi realizada em </a:t>
            </a:r>
            <a:r>
              <a:rPr lang="pt-BR" sz="2000" dirty="0">
                <a:latin typeface="Arial" pitchFamily="34" charset="0"/>
                <a:cs typeface="Arial" pitchFamily="34" charset="0"/>
              </a:rPr>
              <a:t>todos os cenários, consultas, palestras, visitas domiciliares, em grupos, em atividades educacionais em comunidades em geral</a:t>
            </a:r>
            <a:r>
              <a:rPr lang="pt-BR" sz="2000" dirty="0" smtClean="0">
                <a:latin typeface="Arial" pitchFamily="34" charset="0"/>
                <a:cs typeface="Arial" pitchFamily="34" charset="0"/>
              </a:rPr>
              <a:t>.</a:t>
            </a:r>
            <a:endParaRPr lang="pt-BR" sz="2000" dirty="0">
              <a:latin typeface="Arial" pitchFamily="34" charset="0"/>
              <a:cs typeface="Arial" pitchFamily="34" charset="0"/>
            </a:endParaRPr>
          </a:p>
          <a:p>
            <a:pPr algn="just">
              <a:lnSpc>
                <a:spcPct val="150000"/>
              </a:lnSpc>
            </a:pPr>
            <a:endParaRPr lang="pt-BR" sz="2000" dirty="0">
              <a:latin typeface="Arial" pitchFamily="34" charset="0"/>
              <a:cs typeface="Arial" pitchFamily="34" charset="0"/>
            </a:endParaRPr>
          </a:p>
          <a:p>
            <a:pPr algn="just">
              <a:lnSpc>
                <a:spcPct val="150000"/>
              </a:lnSpc>
            </a:pPr>
            <a:endParaRPr lang="pt-BR" sz="2000" dirty="0">
              <a:latin typeface="Arial" pitchFamily="34" charset="0"/>
              <a:cs typeface="Arial" pitchFamily="34" charset="0"/>
            </a:endParaRPr>
          </a:p>
          <a:p>
            <a:pPr algn="just">
              <a:lnSpc>
                <a:spcPct val="150000"/>
              </a:lnSpc>
            </a:pPr>
            <a:endParaRPr lang="pt-BR" sz="2000" dirty="0">
              <a:latin typeface="Arial" pitchFamily="34" charset="0"/>
              <a:cs typeface="Arial" pitchFamily="34" charset="0"/>
            </a:endParaRPr>
          </a:p>
        </p:txBody>
      </p:sp>
    </p:spTree>
    <p:extLst>
      <p:ext uri="{BB962C8B-B14F-4D97-AF65-F5344CB8AC3E}">
        <p14:creationId xmlns:p14="http://schemas.microsoft.com/office/powerpoint/2010/main" xmlns="" val="1716953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260648"/>
            <a:ext cx="7848872" cy="2169825"/>
          </a:xfrm>
          <a:prstGeom prst="rect">
            <a:avLst/>
          </a:prstGeom>
        </p:spPr>
        <p:txBody>
          <a:bodyPr wrap="square">
            <a:spAutoFit/>
          </a:bodyPr>
          <a:lstStyle/>
          <a:p>
            <a:pPr algn="just">
              <a:lnSpc>
                <a:spcPct val="150000"/>
              </a:lnSpc>
            </a:pPr>
            <a:r>
              <a:rPr lang="pt-BR" b="1" dirty="0">
                <a:latin typeface="Arial" pitchFamily="34" charset="0"/>
                <a:cs typeface="Arial" pitchFamily="34" charset="0"/>
              </a:rPr>
              <a:t>Objetivo </a:t>
            </a:r>
            <a:r>
              <a:rPr lang="pt-BR" b="1" dirty="0" smtClean="0">
                <a:latin typeface="Arial" pitchFamily="34" charset="0"/>
                <a:cs typeface="Arial" pitchFamily="34" charset="0"/>
              </a:rPr>
              <a:t>6: </a:t>
            </a:r>
            <a:r>
              <a:rPr lang="pt-BR" dirty="0" smtClean="0">
                <a:latin typeface="Arial" pitchFamily="34" charset="0"/>
                <a:cs typeface="Arial" pitchFamily="34" charset="0"/>
              </a:rPr>
              <a:t>Promover </a:t>
            </a:r>
            <a:r>
              <a:rPr lang="pt-BR" dirty="0">
                <a:latin typeface="Arial" pitchFamily="34" charset="0"/>
                <a:cs typeface="Arial" pitchFamily="34" charset="0"/>
              </a:rPr>
              <a:t>a saúde de hipertensos e diabéticos.</a:t>
            </a:r>
            <a:br>
              <a:rPr lang="pt-BR" dirty="0">
                <a:latin typeface="Arial" pitchFamily="34" charset="0"/>
                <a:cs typeface="Arial" pitchFamily="34" charset="0"/>
              </a:rPr>
            </a:br>
            <a:r>
              <a:rPr lang="pt-BR" dirty="0">
                <a:latin typeface="Arial" pitchFamily="34" charset="0"/>
                <a:cs typeface="Arial" pitchFamily="34" charset="0"/>
              </a:rPr>
              <a:t>Meta </a:t>
            </a:r>
            <a:r>
              <a:rPr lang="pt-BR" dirty="0" smtClean="0">
                <a:latin typeface="Arial" pitchFamily="34" charset="0"/>
                <a:cs typeface="Arial" pitchFamily="34" charset="0"/>
              </a:rPr>
              <a:t>6.3 </a:t>
            </a:r>
            <a:r>
              <a:rPr lang="pt-BR" dirty="0">
                <a:latin typeface="Arial" pitchFamily="34" charset="0"/>
                <a:cs typeface="Arial" pitchFamily="34" charset="0"/>
              </a:rPr>
              <a:t>e </a:t>
            </a:r>
            <a:r>
              <a:rPr lang="pt-BR" dirty="0" smtClean="0">
                <a:latin typeface="Arial" pitchFamily="34" charset="0"/>
                <a:cs typeface="Arial" pitchFamily="34" charset="0"/>
              </a:rPr>
              <a:t>6.4: Garantir </a:t>
            </a:r>
            <a:r>
              <a:rPr lang="pt-BR" dirty="0">
                <a:latin typeface="Arial" pitchFamily="34" charset="0"/>
                <a:cs typeface="Arial" pitchFamily="34" charset="0"/>
              </a:rPr>
              <a:t>orientação em relação à prática regular de atividade física 100% dos pacientes.</a:t>
            </a:r>
            <a:br>
              <a:rPr lang="pt-BR" dirty="0">
                <a:latin typeface="Arial" pitchFamily="34" charset="0"/>
                <a:cs typeface="Arial" pitchFamily="34" charset="0"/>
              </a:rPr>
            </a:br>
            <a:r>
              <a:rPr lang="pt-BR" dirty="0">
                <a:latin typeface="Arial" pitchFamily="34" charset="0"/>
                <a:cs typeface="Arial" pitchFamily="34" charset="0"/>
              </a:rPr>
              <a:t>Indicador 6.3 e 6.4. Proporção de Hipertensos e Diabéticos com orientação sobre prática regular de atividade física.</a:t>
            </a:r>
          </a:p>
        </p:txBody>
      </p:sp>
      <p:sp>
        <p:nvSpPr>
          <p:cNvPr id="7" name="Espaço Reservado para Conteúdo 2"/>
          <p:cNvSpPr txBox="1">
            <a:spLocks/>
          </p:cNvSpPr>
          <p:nvPr/>
        </p:nvSpPr>
        <p:spPr>
          <a:xfrm>
            <a:off x="971600" y="2636912"/>
            <a:ext cx="7890080" cy="3960440"/>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150000"/>
              </a:lnSpc>
            </a:pPr>
            <a:r>
              <a:rPr lang="pt-BR" sz="2000" dirty="0">
                <a:latin typeface="Arial" pitchFamily="34" charset="0"/>
                <a:cs typeface="Arial" pitchFamily="34" charset="0"/>
              </a:rPr>
              <a:t>A meta de 100% para garantir orientação em relação à prática regular de atividade, foi cumprida em 263 usuários hipertensos e 52 diabéticos acompanhados. </a:t>
            </a:r>
            <a:endParaRPr lang="pt-BR" sz="2000" dirty="0" smtClean="0">
              <a:latin typeface="Arial" pitchFamily="34" charset="0"/>
              <a:cs typeface="Arial" pitchFamily="34" charset="0"/>
            </a:endParaRPr>
          </a:p>
          <a:p>
            <a:pPr algn="just">
              <a:lnSpc>
                <a:spcPct val="150000"/>
              </a:lnSpc>
            </a:pPr>
            <a:r>
              <a:rPr lang="pt-BR" sz="2000" dirty="0" smtClean="0">
                <a:latin typeface="Arial" pitchFamily="34" charset="0"/>
                <a:cs typeface="Arial" pitchFamily="34" charset="0"/>
              </a:rPr>
              <a:t>Para </a:t>
            </a:r>
            <a:r>
              <a:rPr lang="pt-BR" sz="2000" dirty="0">
                <a:latin typeface="Arial" pitchFamily="34" charset="0"/>
                <a:cs typeface="Arial" pitchFamily="34" charset="0"/>
              </a:rPr>
              <a:t>melhorar esta situação, foi criado na segunda-feira e quinta-feira às 16:00 um grupo de caminhada e professor de educação física realizado em duas comunidades do interior, exercícios físicos um dia por semana</a:t>
            </a:r>
          </a:p>
        </p:txBody>
      </p:sp>
    </p:spTree>
    <p:extLst>
      <p:ext uri="{BB962C8B-B14F-4D97-AF65-F5344CB8AC3E}">
        <p14:creationId xmlns:p14="http://schemas.microsoft.com/office/powerpoint/2010/main" xmlns="" val="2466355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260648"/>
            <a:ext cx="7848872" cy="2169825"/>
          </a:xfrm>
          <a:prstGeom prst="rect">
            <a:avLst/>
          </a:prstGeom>
        </p:spPr>
        <p:txBody>
          <a:bodyPr wrap="square">
            <a:spAutoFit/>
          </a:bodyPr>
          <a:lstStyle/>
          <a:p>
            <a:pPr algn="just">
              <a:lnSpc>
                <a:spcPct val="150000"/>
              </a:lnSpc>
            </a:pPr>
            <a:r>
              <a:rPr lang="pt-BR" b="1" dirty="0">
                <a:latin typeface="Arial" pitchFamily="34" charset="0"/>
                <a:cs typeface="Arial" pitchFamily="34" charset="0"/>
              </a:rPr>
              <a:t>Objetivo </a:t>
            </a:r>
            <a:r>
              <a:rPr lang="pt-BR" b="1" dirty="0" smtClean="0">
                <a:latin typeface="Arial" pitchFamily="34" charset="0"/>
                <a:cs typeface="Arial" pitchFamily="34" charset="0"/>
              </a:rPr>
              <a:t>6: </a:t>
            </a:r>
            <a:r>
              <a:rPr lang="pt-BR" dirty="0" smtClean="0">
                <a:latin typeface="Arial" pitchFamily="34" charset="0"/>
                <a:cs typeface="Arial" pitchFamily="34" charset="0"/>
              </a:rPr>
              <a:t>Promover </a:t>
            </a:r>
            <a:r>
              <a:rPr lang="pt-BR" dirty="0">
                <a:latin typeface="Arial" pitchFamily="34" charset="0"/>
                <a:cs typeface="Arial" pitchFamily="34" charset="0"/>
              </a:rPr>
              <a:t>a saúde de hipertensos e diabéticos.</a:t>
            </a:r>
            <a:br>
              <a:rPr lang="pt-BR" dirty="0">
                <a:latin typeface="Arial" pitchFamily="34" charset="0"/>
                <a:cs typeface="Arial" pitchFamily="34" charset="0"/>
              </a:rPr>
            </a:br>
            <a:r>
              <a:rPr lang="pt-BR" dirty="0">
                <a:latin typeface="Arial" pitchFamily="34" charset="0"/>
                <a:cs typeface="Arial" pitchFamily="34" charset="0"/>
              </a:rPr>
              <a:t>Meta </a:t>
            </a:r>
            <a:r>
              <a:rPr lang="pt-BR" dirty="0" smtClean="0">
                <a:latin typeface="Arial" pitchFamily="34" charset="0"/>
                <a:cs typeface="Arial" pitchFamily="34" charset="0"/>
              </a:rPr>
              <a:t>6.5 </a:t>
            </a:r>
            <a:r>
              <a:rPr lang="pt-BR" dirty="0">
                <a:latin typeface="Arial" pitchFamily="34" charset="0"/>
                <a:cs typeface="Arial" pitchFamily="34" charset="0"/>
              </a:rPr>
              <a:t>e </a:t>
            </a:r>
            <a:r>
              <a:rPr lang="pt-BR" dirty="0" smtClean="0">
                <a:latin typeface="Arial" pitchFamily="34" charset="0"/>
                <a:cs typeface="Arial" pitchFamily="34" charset="0"/>
              </a:rPr>
              <a:t>6.6: Garantir </a:t>
            </a:r>
            <a:r>
              <a:rPr lang="pt-BR" dirty="0">
                <a:latin typeface="Arial" pitchFamily="34" charset="0"/>
                <a:cs typeface="Arial" pitchFamily="34" charset="0"/>
              </a:rPr>
              <a:t>orientação sobre os riscos do tabagismo a 100% dos pacientes hipertensos e diabéticos.</a:t>
            </a:r>
            <a:br>
              <a:rPr lang="pt-BR" dirty="0">
                <a:latin typeface="Arial" pitchFamily="34" charset="0"/>
                <a:cs typeface="Arial" pitchFamily="34" charset="0"/>
              </a:rPr>
            </a:br>
            <a:r>
              <a:rPr lang="pt-BR" dirty="0">
                <a:latin typeface="Arial" pitchFamily="34" charset="0"/>
                <a:cs typeface="Arial" pitchFamily="34" charset="0"/>
              </a:rPr>
              <a:t>Indicador 6.5 e </a:t>
            </a:r>
            <a:r>
              <a:rPr lang="pt-BR" dirty="0" smtClean="0">
                <a:latin typeface="Arial" pitchFamily="34" charset="0"/>
                <a:cs typeface="Arial" pitchFamily="34" charset="0"/>
              </a:rPr>
              <a:t>6,6: </a:t>
            </a:r>
            <a:r>
              <a:rPr lang="pt-BR" dirty="0">
                <a:latin typeface="Arial" pitchFamily="34" charset="0"/>
                <a:cs typeface="Arial" pitchFamily="34" charset="0"/>
              </a:rPr>
              <a:t>Proporção de hipertensos e diabéticos com orientação sobre os riscos do tabagismo.</a:t>
            </a:r>
          </a:p>
        </p:txBody>
      </p:sp>
      <p:sp>
        <p:nvSpPr>
          <p:cNvPr id="7" name="Espaço Reservado para Conteúdo 2"/>
          <p:cNvSpPr txBox="1">
            <a:spLocks/>
          </p:cNvSpPr>
          <p:nvPr/>
        </p:nvSpPr>
        <p:spPr>
          <a:xfrm>
            <a:off x="971600" y="2636912"/>
            <a:ext cx="7890080" cy="3960440"/>
          </a:xfrm>
          <a:prstGeom prst="rect">
            <a:avLst/>
          </a:prstGeom>
        </p:spPr>
        <p:style>
          <a:lnRef idx="2">
            <a:schemeClr val="accent5"/>
          </a:lnRef>
          <a:fillRef idx="1">
            <a:schemeClr val="lt1"/>
          </a:fillRef>
          <a:effectRef idx="0">
            <a:schemeClr val="accent5"/>
          </a:effectRef>
          <a:fontRef idx="minor">
            <a:schemeClr val="dk1"/>
          </a:fontRef>
        </p:style>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150000"/>
              </a:lnSpc>
            </a:pPr>
            <a:r>
              <a:rPr lang="pt-BR" sz="2000" dirty="0">
                <a:latin typeface="Arial" pitchFamily="34" charset="0"/>
                <a:cs typeface="Arial" pitchFamily="34" charset="0"/>
              </a:rPr>
              <a:t>A meta de 100% foi atingida durante os 03 meses de intervenção, para Garantir orientação sobre os riscos do </a:t>
            </a:r>
            <a:r>
              <a:rPr lang="pt-BR" sz="2000" dirty="0" smtClean="0">
                <a:latin typeface="Arial" pitchFamily="34" charset="0"/>
                <a:cs typeface="Arial" pitchFamily="34" charset="0"/>
              </a:rPr>
              <a:t>tabagismo, </a:t>
            </a:r>
            <a:r>
              <a:rPr lang="pt-BR" sz="2000" dirty="0">
                <a:latin typeface="Arial" pitchFamily="34" charset="0"/>
                <a:cs typeface="Arial" pitchFamily="34" charset="0"/>
              </a:rPr>
              <a:t>sendo o total de 263 usuários hipertensos acompanhados e 52 diabéticos, essa cobertura foi obtida </a:t>
            </a:r>
            <a:r>
              <a:rPr lang="pt-BR" sz="2000" dirty="0" smtClean="0">
                <a:latin typeface="Arial" pitchFamily="34" charset="0"/>
                <a:cs typeface="Arial" pitchFamily="34" charset="0"/>
              </a:rPr>
              <a:t>com o </a:t>
            </a:r>
            <a:r>
              <a:rPr lang="pt-BR" sz="2000" dirty="0">
                <a:latin typeface="Arial" pitchFamily="34" charset="0"/>
                <a:cs typeface="Arial" pitchFamily="34" charset="0"/>
              </a:rPr>
              <a:t>trabalho unido da equipe, porque todas as atividades educacionais planejadas sobre este assunto, comunidades, sala de espera da saúde, consultas individuais, visitas domiciliares foram feitas, também formou um grupo de fumantes de 10 pacientes, dos quais 9 pacientes parou de fumar.</a:t>
            </a:r>
          </a:p>
        </p:txBody>
      </p:sp>
    </p:spTree>
    <p:extLst>
      <p:ext uri="{BB962C8B-B14F-4D97-AF65-F5344CB8AC3E}">
        <p14:creationId xmlns:p14="http://schemas.microsoft.com/office/powerpoint/2010/main" xmlns="" val="2742737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5616" y="260648"/>
            <a:ext cx="7848872" cy="2169825"/>
          </a:xfrm>
          <a:prstGeom prst="rect">
            <a:avLst/>
          </a:prstGeom>
        </p:spPr>
        <p:txBody>
          <a:bodyPr wrap="square">
            <a:spAutoFit/>
          </a:bodyPr>
          <a:lstStyle/>
          <a:p>
            <a:pPr algn="just">
              <a:lnSpc>
                <a:spcPct val="150000"/>
              </a:lnSpc>
            </a:pPr>
            <a:r>
              <a:rPr lang="pt-BR" b="1" dirty="0">
                <a:latin typeface="Arial" pitchFamily="34" charset="0"/>
                <a:cs typeface="Arial" pitchFamily="34" charset="0"/>
              </a:rPr>
              <a:t>Objetivo </a:t>
            </a:r>
            <a:r>
              <a:rPr lang="pt-BR" b="1" dirty="0" smtClean="0">
                <a:latin typeface="Arial" pitchFamily="34" charset="0"/>
                <a:cs typeface="Arial" pitchFamily="34" charset="0"/>
              </a:rPr>
              <a:t>6: </a:t>
            </a:r>
            <a:r>
              <a:rPr lang="pt-BR" dirty="0" smtClean="0">
                <a:latin typeface="Arial" pitchFamily="34" charset="0"/>
                <a:cs typeface="Arial" pitchFamily="34" charset="0"/>
              </a:rPr>
              <a:t>Promover </a:t>
            </a:r>
            <a:r>
              <a:rPr lang="pt-BR" dirty="0">
                <a:latin typeface="Arial" pitchFamily="34" charset="0"/>
                <a:cs typeface="Arial" pitchFamily="34" charset="0"/>
              </a:rPr>
              <a:t>a saúde de hipertensos e diabéticos.</a:t>
            </a:r>
            <a:br>
              <a:rPr lang="pt-BR" dirty="0">
                <a:latin typeface="Arial" pitchFamily="34" charset="0"/>
                <a:cs typeface="Arial" pitchFamily="34" charset="0"/>
              </a:rPr>
            </a:br>
            <a:r>
              <a:rPr lang="pt-BR" dirty="0">
                <a:latin typeface="Arial" pitchFamily="34" charset="0"/>
                <a:cs typeface="Arial" pitchFamily="34" charset="0"/>
              </a:rPr>
              <a:t>Meta </a:t>
            </a:r>
            <a:r>
              <a:rPr lang="pt-BR" dirty="0" smtClean="0">
                <a:latin typeface="Arial" pitchFamily="34" charset="0"/>
                <a:cs typeface="Arial" pitchFamily="34" charset="0"/>
              </a:rPr>
              <a:t>6.7 </a:t>
            </a:r>
            <a:r>
              <a:rPr lang="pt-BR" dirty="0">
                <a:latin typeface="Arial" pitchFamily="34" charset="0"/>
                <a:cs typeface="Arial" pitchFamily="34" charset="0"/>
              </a:rPr>
              <a:t>e </a:t>
            </a:r>
            <a:r>
              <a:rPr lang="pt-BR" dirty="0" smtClean="0">
                <a:latin typeface="Arial" pitchFamily="34" charset="0"/>
                <a:cs typeface="Arial" pitchFamily="34" charset="0"/>
              </a:rPr>
              <a:t>6.8: </a:t>
            </a:r>
            <a:r>
              <a:rPr lang="pt-BR" dirty="0">
                <a:latin typeface="Arial" pitchFamily="34" charset="0"/>
                <a:cs typeface="Arial" pitchFamily="34" charset="0"/>
              </a:rPr>
              <a:t>Garantir orientação sobre higiene bucal a 100% dos pacientes hipertensos e diabéticos.</a:t>
            </a:r>
            <a:br>
              <a:rPr lang="pt-BR" dirty="0">
                <a:latin typeface="Arial" pitchFamily="34" charset="0"/>
                <a:cs typeface="Arial" pitchFamily="34" charset="0"/>
              </a:rPr>
            </a:br>
            <a:r>
              <a:rPr lang="pt-BR" dirty="0">
                <a:latin typeface="Arial" pitchFamily="34" charset="0"/>
                <a:cs typeface="Arial" pitchFamily="34" charset="0"/>
              </a:rPr>
              <a:t>Indicador 6.7 e 6.8. Proporção de hipertensos  e diabéticos com orientação sobre higiene </a:t>
            </a:r>
            <a:r>
              <a:rPr lang="pt-BR" dirty="0" smtClean="0">
                <a:latin typeface="Arial" pitchFamily="34" charset="0"/>
                <a:cs typeface="Arial" pitchFamily="34" charset="0"/>
              </a:rPr>
              <a:t>bucal.</a:t>
            </a:r>
            <a:endParaRPr lang="pt-BR" dirty="0">
              <a:latin typeface="Arial" panose="020B0604020202020204" pitchFamily="34" charset="0"/>
              <a:cs typeface="Arial" panose="020B0604020202020204" pitchFamily="34" charset="0"/>
            </a:endParaRPr>
          </a:p>
        </p:txBody>
      </p:sp>
      <p:sp>
        <p:nvSpPr>
          <p:cNvPr id="7" name="Espaço Reservado para Conteúdo 2"/>
          <p:cNvSpPr txBox="1">
            <a:spLocks/>
          </p:cNvSpPr>
          <p:nvPr/>
        </p:nvSpPr>
        <p:spPr>
          <a:xfrm>
            <a:off x="971600" y="2636912"/>
            <a:ext cx="7890080" cy="3960440"/>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150000"/>
              </a:lnSpc>
            </a:pPr>
            <a:r>
              <a:rPr lang="pt-BR" sz="2000" dirty="0">
                <a:latin typeface="Arial" pitchFamily="34" charset="0"/>
                <a:cs typeface="Arial" pitchFamily="34" charset="0"/>
              </a:rPr>
              <a:t>Essa meta foi cumprida em 100% durante os três meses de intervenção, sendo o total de 263 usuários hipertensos acompanhados e 52 diabéticos. Essa meta foi atingida, porque as atividades educacionais planeadas foram realizadas sobre este tema, dentista conseguiu ver a maioria dos pacientes em todas as atividades e fornece orientação aos usuários sobre a importância da saúde bucal, além de toda Equipe, dirige também a higiene bucal.</a:t>
            </a:r>
          </a:p>
        </p:txBody>
      </p:sp>
    </p:spTree>
    <p:extLst>
      <p:ext uri="{BB962C8B-B14F-4D97-AF65-F5344CB8AC3E}">
        <p14:creationId xmlns:p14="http://schemas.microsoft.com/office/powerpoint/2010/main" xmlns="" val="78181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71600" y="1196752"/>
            <a:ext cx="8172400" cy="5661248"/>
          </a:xfrm>
        </p:spPr>
        <p:txBody>
          <a:bodyPr>
            <a:normAutofit fontScale="62500" lnSpcReduction="20000"/>
          </a:bodyPr>
          <a:lstStyle/>
          <a:p>
            <a:pPr marL="82296" indent="0">
              <a:buNone/>
            </a:pPr>
            <a:r>
              <a:rPr lang="pt-PT" u="sng" dirty="0">
                <a:latin typeface="Arial" pitchFamily="34" charset="0"/>
                <a:cs typeface="Arial" pitchFamily="34" charset="0"/>
              </a:rPr>
              <a:t>Dados Gerais</a:t>
            </a:r>
            <a:r>
              <a:rPr lang="pt-PT" dirty="0" smtClean="0">
                <a:latin typeface="Arial" pitchFamily="34" charset="0"/>
                <a:cs typeface="Arial" pitchFamily="34" charset="0"/>
              </a:rPr>
              <a:t>:</a:t>
            </a:r>
          </a:p>
          <a:p>
            <a:pPr marL="457200" indent="-457200" algn="just">
              <a:lnSpc>
                <a:spcPct val="150000"/>
              </a:lnSpc>
              <a:buClr>
                <a:schemeClr val="tx1"/>
              </a:buClr>
              <a:buFont typeface="Arial" pitchFamily="34" charset="0"/>
              <a:buChar char="►"/>
            </a:pPr>
            <a:r>
              <a:rPr lang="pt-BR" dirty="0">
                <a:latin typeface="Arial" panose="020B0604020202020204" pitchFamily="34" charset="0"/>
                <a:cs typeface="Arial" panose="020B0604020202020204" pitchFamily="34" charset="0"/>
              </a:rPr>
              <a:t>Extensão territorial </a:t>
            </a:r>
            <a:r>
              <a:rPr lang="pt-BR" dirty="0" smtClean="0">
                <a:latin typeface="Arial" panose="020B0604020202020204" pitchFamily="34" charset="0"/>
                <a:cs typeface="Arial" panose="020B0604020202020204" pitchFamily="34" charset="0"/>
              </a:rPr>
              <a:t>de</a:t>
            </a:r>
            <a:r>
              <a:rPr lang="pt-PT" dirty="0">
                <a:latin typeface="Arial" pitchFamily="34" charset="0"/>
                <a:cs typeface="Arial" pitchFamily="34" charset="0"/>
              </a:rPr>
              <a:t> 111,13 </a:t>
            </a:r>
            <a:r>
              <a:rPr lang="pt-PT" dirty="0" smtClean="0">
                <a:latin typeface="Arial" pitchFamily="34" charset="0"/>
                <a:cs typeface="Arial" pitchFamily="34" charset="0"/>
              </a:rPr>
              <a:t>km²</a:t>
            </a:r>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com uma população </a:t>
            </a:r>
            <a:r>
              <a:rPr lang="pt-BR" dirty="0" smtClean="0">
                <a:latin typeface="Arial" panose="020B0604020202020204" pitchFamily="34" charset="0"/>
                <a:cs typeface="Arial" panose="020B0604020202020204" pitchFamily="34" charset="0"/>
              </a:rPr>
              <a:t>de</a:t>
            </a:r>
            <a:r>
              <a:rPr lang="pt-PT" dirty="0">
                <a:latin typeface="Arial" pitchFamily="34" charset="0"/>
                <a:cs typeface="Arial" pitchFamily="34" charset="0"/>
              </a:rPr>
              <a:t> 1.885</a:t>
            </a:r>
            <a:r>
              <a:rPr lang="pt-BR" dirty="0" smtClean="0">
                <a:latin typeface="Arial" panose="020B0604020202020204" pitchFamily="34" charset="0"/>
                <a:cs typeface="Arial" panose="020B0604020202020204" pitchFamily="34" charset="0"/>
              </a:rPr>
              <a:t> habitantes </a:t>
            </a:r>
            <a:r>
              <a:rPr lang="pt-BR" dirty="0">
                <a:latin typeface="Arial" panose="020B0604020202020204" pitchFamily="34" charset="0"/>
                <a:cs typeface="Arial" panose="020B0604020202020204" pitchFamily="34" charset="0"/>
              </a:rPr>
              <a:t>(IBGE, 2010);</a:t>
            </a:r>
          </a:p>
          <a:p>
            <a:pPr marL="457200" indent="-457200" algn="just">
              <a:lnSpc>
                <a:spcPct val="150000"/>
              </a:lnSpc>
              <a:buClr>
                <a:schemeClr val="tx1"/>
              </a:buClr>
              <a:buFont typeface="Arial" pitchFamily="34" charset="0"/>
              <a:buChar char="►"/>
            </a:pPr>
            <a:r>
              <a:rPr lang="pt-BR" dirty="0">
                <a:latin typeface="Arial" panose="020B0604020202020204" pitchFamily="34" charset="0"/>
                <a:cs typeface="Arial" panose="020B0604020202020204" pitchFamily="34" charset="0"/>
              </a:rPr>
              <a:t>Maioria da população reside na zona rural, com </a:t>
            </a:r>
            <a:r>
              <a:rPr lang="pt-PT" dirty="0" smtClean="0">
                <a:latin typeface="Arial" pitchFamily="34" charset="0"/>
                <a:cs typeface="Arial" pitchFamily="34" charset="0"/>
              </a:rPr>
              <a:t>1.377</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habitantes (72%), </a:t>
            </a:r>
            <a:r>
              <a:rPr lang="pt-BR" dirty="0">
                <a:latin typeface="Arial" panose="020B0604020202020204" pitchFamily="34" charset="0"/>
                <a:cs typeface="Arial" panose="020B0604020202020204" pitchFamily="34" charset="0"/>
              </a:rPr>
              <a:t>sendo a população residente urbana, </a:t>
            </a:r>
            <a:r>
              <a:rPr lang="pt-BR" dirty="0" smtClean="0">
                <a:latin typeface="Arial" panose="020B0604020202020204" pitchFamily="34" charset="0"/>
                <a:cs typeface="Arial" panose="020B0604020202020204" pitchFamily="34" charset="0"/>
              </a:rPr>
              <a:t>508 habitantes (28%);</a:t>
            </a:r>
          </a:p>
          <a:p>
            <a:pPr marL="457200" indent="-457200" algn="just">
              <a:lnSpc>
                <a:spcPct val="150000"/>
              </a:lnSpc>
              <a:buClr>
                <a:schemeClr val="tx1"/>
              </a:buClr>
              <a:buFont typeface="Arial" pitchFamily="34" charset="0"/>
              <a:buChar char="►"/>
            </a:pPr>
            <a:r>
              <a:rPr lang="pt-BR" dirty="0" smtClean="0">
                <a:latin typeface="Arial" panose="020B0604020202020204" pitchFamily="34" charset="0"/>
                <a:cs typeface="Arial" panose="020B0604020202020204" pitchFamily="34" charset="0"/>
              </a:rPr>
              <a:t>População </a:t>
            </a:r>
            <a:r>
              <a:rPr lang="pt-BR" dirty="0">
                <a:latin typeface="Arial" pitchFamily="34" charset="0"/>
                <a:cs typeface="Arial" pitchFamily="34" charset="0"/>
              </a:rPr>
              <a:t>indígena da Tribo </a:t>
            </a:r>
            <a:r>
              <a:rPr lang="pt-BR" dirty="0" err="1">
                <a:latin typeface="Arial" pitchFamily="34" charset="0"/>
                <a:cs typeface="Arial" pitchFamily="34" charset="0"/>
              </a:rPr>
              <a:t>Kaingang</a:t>
            </a:r>
            <a:r>
              <a:rPr lang="pt-BR" dirty="0">
                <a:latin typeface="Arial" pitchFamily="34" charset="0"/>
                <a:cs typeface="Arial" pitchFamily="34" charset="0"/>
              </a:rPr>
              <a:t>, de 250 </a:t>
            </a:r>
            <a:r>
              <a:rPr lang="pt-BR" dirty="0" smtClean="0">
                <a:latin typeface="Arial" panose="020B0604020202020204" pitchFamily="34" charset="0"/>
                <a:cs typeface="Arial" panose="020B0604020202020204" pitchFamily="34" charset="0"/>
              </a:rPr>
              <a:t>habitantes;</a:t>
            </a:r>
          </a:p>
          <a:p>
            <a:pPr marL="457200" indent="-457200" algn="just">
              <a:lnSpc>
                <a:spcPct val="150000"/>
              </a:lnSpc>
              <a:buClr>
                <a:schemeClr val="tx1"/>
              </a:buClr>
              <a:buFont typeface="Arial" pitchFamily="34" charset="0"/>
              <a:buChar char="►"/>
            </a:pPr>
            <a:r>
              <a:rPr lang="pt-BR" dirty="0">
                <a:latin typeface="Arial" pitchFamily="34" charset="0"/>
                <a:cs typeface="Arial" pitchFamily="34" charset="0"/>
              </a:rPr>
              <a:t>A</a:t>
            </a:r>
            <a:r>
              <a:rPr lang="pt-BR" dirty="0" smtClean="0">
                <a:latin typeface="Arial" pitchFamily="34" charset="0"/>
                <a:cs typeface="Arial" pitchFamily="34" charset="0"/>
              </a:rPr>
              <a:t>tividades </a:t>
            </a:r>
            <a:r>
              <a:rPr lang="pt-BR" dirty="0">
                <a:latin typeface="Arial" pitchFamily="34" charset="0"/>
                <a:cs typeface="Arial" pitchFamily="34" charset="0"/>
              </a:rPr>
              <a:t>sócio econômicas dependem fundamentalmente da agricultura</a:t>
            </a:r>
            <a:r>
              <a:rPr lang="pt-BR" dirty="0" smtClean="0">
                <a:latin typeface="Arial" pitchFamily="34" charset="0"/>
                <a:cs typeface="Arial" pitchFamily="34" charset="0"/>
              </a:rPr>
              <a:t>.</a:t>
            </a:r>
            <a:endParaRPr lang="pt-BR" dirty="0">
              <a:latin typeface="Arial" panose="020B0604020202020204" pitchFamily="34" charset="0"/>
              <a:cs typeface="Arial" panose="020B0604020202020204" pitchFamily="34" charset="0"/>
            </a:endParaRPr>
          </a:p>
          <a:p>
            <a:pPr marL="457200" indent="-457200" algn="just">
              <a:lnSpc>
                <a:spcPct val="150000"/>
              </a:lnSpc>
              <a:buClr>
                <a:schemeClr val="tx1"/>
              </a:buClr>
              <a:buFont typeface="Arial" pitchFamily="34" charset="0"/>
              <a:buChar char="►"/>
            </a:pPr>
            <a:r>
              <a:rPr lang="pt-BR" dirty="0" smtClean="0">
                <a:latin typeface="Arial" panose="020B0604020202020204" pitchFamily="34" charset="0"/>
                <a:cs typeface="Arial" panose="020B0604020202020204" pitchFamily="34" charset="0"/>
              </a:rPr>
              <a:t>Não há hospital           referência Passo Fundo e Lagoa Vermelha;</a:t>
            </a:r>
            <a:endParaRPr lang="pt-BR" dirty="0">
              <a:latin typeface="Arial" panose="020B0604020202020204" pitchFamily="34" charset="0"/>
              <a:cs typeface="Arial" panose="020B0604020202020204" pitchFamily="34" charset="0"/>
            </a:endParaRPr>
          </a:p>
          <a:p>
            <a:pPr marL="457200" indent="-457200" algn="just">
              <a:lnSpc>
                <a:spcPct val="150000"/>
              </a:lnSpc>
              <a:buClr>
                <a:schemeClr val="tx1"/>
              </a:buClr>
              <a:buFont typeface="Arial" pitchFamily="34" charset="0"/>
              <a:buChar char="►"/>
            </a:pPr>
            <a:r>
              <a:rPr lang="pt-BR" dirty="0">
                <a:latin typeface="Arial" panose="020B0604020202020204" pitchFamily="34" charset="0"/>
                <a:cs typeface="Arial" panose="020B0604020202020204" pitchFamily="34" charset="0"/>
              </a:rPr>
              <a:t>02 UBS </a:t>
            </a:r>
            <a:r>
              <a:rPr lang="pt-BR" dirty="0" smtClean="0">
                <a:latin typeface="Arial" panose="020B0604020202020204" pitchFamily="34" charset="0"/>
                <a:cs typeface="Arial" panose="020B0604020202020204" pitchFamily="34" charset="0"/>
              </a:rPr>
              <a:t>– Posto de Saúde </a:t>
            </a:r>
            <a:r>
              <a:rPr lang="pt-BR" dirty="0" err="1" smtClean="0">
                <a:latin typeface="Arial" panose="020B0604020202020204" pitchFamily="34" charset="0"/>
                <a:cs typeface="Arial" panose="020B0604020202020204" pitchFamily="34" charset="0"/>
              </a:rPr>
              <a:t>Muliterno</a:t>
            </a:r>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e </a:t>
            </a:r>
            <a:r>
              <a:rPr lang="pt-BR" dirty="0" smtClean="0">
                <a:latin typeface="Arial" panose="020B0604020202020204" pitchFamily="34" charset="0"/>
                <a:cs typeface="Arial" panose="020B0604020202020204" pitchFamily="34" charset="0"/>
              </a:rPr>
              <a:t>01 UBS na área indígena, ambas com ESF.</a:t>
            </a:r>
            <a:endParaRPr lang="pt-BR" dirty="0">
              <a:latin typeface="Arial" panose="020B0604020202020204" pitchFamily="34" charset="0"/>
              <a:cs typeface="Arial" panose="020B0604020202020204" pitchFamily="34" charset="0"/>
            </a:endParaRPr>
          </a:p>
          <a:p>
            <a:pPr marL="82296" indent="0">
              <a:buNone/>
            </a:pPr>
            <a:endParaRPr lang="pt-BR" dirty="0"/>
          </a:p>
        </p:txBody>
      </p:sp>
      <p:sp>
        <p:nvSpPr>
          <p:cNvPr id="4" name="Título 3"/>
          <p:cNvSpPr>
            <a:spLocks noGrp="1"/>
          </p:cNvSpPr>
          <p:nvPr>
            <p:ph type="title"/>
          </p:nvPr>
        </p:nvSpPr>
        <p:spPr>
          <a:xfrm>
            <a:off x="1259632" y="188640"/>
            <a:ext cx="7498080" cy="1143000"/>
          </a:xfrm>
        </p:spPr>
        <p:txBody>
          <a:bodyPr>
            <a:normAutofit/>
          </a:bodyPr>
          <a:lstStyle/>
          <a:p>
            <a:pPr algn="ctr"/>
            <a:r>
              <a:rPr lang="pt-BR" sz="3600" dirty="0" smtClean="0">
                <a:solidFill>
                  <a:schemeClr val="accent3"/>
                </a:solidFill>
                <a:latin typeface="Arial" pitchFamily="34" charset="0"/>
                <a:cs typeface="Arial" pitchFamily="34" charset="0"/>
              </a:rPr>
              <a:t>Caracterização do Município</a:t>
            </a:r>
            <a:endParaRPr lang="pt-BR" sz="3600" dirty="0">
              <a:solidFill>
                <a:schemeClr val="accent3"/>
              </a:solidFill>
              <a:latin typeface="Arial" pitchFamily="34" charset="0"/>
              <a:cs typeface="Arial" pitchFamily="34" charset="0"/>
            </a:endParaRPr>
          </a:p>
        </p:txBody>
      </p:sp>
      <p:cxnSp>
        <p:nvCxnSpPr>
          <p:cNvPr id="7" name="Conector de seta reta 6"/>
          <p:cNvCxnSpPr/>
          <p:nvPr/>
        </p:nvCxnSpPr>
        <p:spPr>
          <a:xfrm>
            <a:off x="3347864" y="530120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16705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5471" y="1268760"/>
            <a:ext cx="8715436" cy="5589240"/>
          </a:xfrm>
        </p:spPr>
        <p:txBody>
          <a:bodyPr>
            <a:noAutofit/>
          </a:bodyPr>
          <a:lstStyle/>
          <a:p>
            <a:pPr algn="just">
              <a:lnSpc>
                <a:spcPct val="170000"/>
              </a:lnSpc>
            </a:pPr>
            <a:r>
              <a:rPr lang="pt-BR" sz="2000" dirty="0" smtClean="0">
                <a:latin typeface="Arial" pitchFamily="34" charset="0"/>
                <a:cs typeface="Arial" pitchFamily="34" charset="0"/>
              </a:rPr>
              <a:t>Ampliação da cobertura da atenção, a melhoria dos registros e a qualificação da atenção com destaque para a ampliação do exame dos pés dos diabéticos e para a classificação de risco de ambos os grupos.</a:t>
            </a:r>
            <a:endParaRPr lang="pt-BR" sz="2000" dirty="0">
              <a:latin typeface="Arial" pitchFamily="34" charset="0"/>
              <a:cs typeface="Arial" pitchFamily="34" charset="0"/>
            </a:endParaRPr>
          </a:p>
          <a:p>
            <a:pPr algn="just">
              <a:lnSpc>
                <a:spcPct val="170000"/>
              </a:lnSpc>
            </a:pPr>
            <a:r>
              <a:rPr lang="pt-BR" sz="2000" dirty="0" smtClean="0">
                <a:latin typeface="Arial" pitchFamily="34" charset="0"/>
                <a:cs typeface="Arial" pitchFamily="34" charset="0"/>
              </a:rPr>
              <a:t>A equipe foi capacitada para seguir os protocolos recomendados pelo MS.</a:t>
            </a:r>
          </a:p>
          <a:p>
            <a:pPr algn="just">
              <a:lnSpc>
                <a:spcPct val="170000"/>
              </a:lnSpc>
            </a:pPr>
            <a:r>
              <a:rPr lang="pt-BR" sz="2000" dirty="0" smtClean="0">
                <a:latin typeface="Arial" pitchFamily="34" charset="0"/>
                <a:cs typeface="Arial" pitchFamily="34" charset="0"/>
              </a:rPr>
              <a:t>Trabalho integrado da médica, os dentistas, da enfermeira, da auxiliar de enfermagem e da recepção, dos agentes de saúde, a nutricionista, as psicólogas, o professor de atividades físicas, e os motoristas que nos facilitaram realizar todas as atividades programadas, contando sempre com o apoio da secretária de saúde municipal e de todos seus gestores.</a:t>
            </a:r>
          </a:p>
          <a:p>
            <a:pPr algn="just">
              <a:lnSpc>
                <a:spcPct val="170000"/>
              </a:lnSpc>
              <a:buNone/>
            </a:pPr>
            <a:endParaRPr lang="pt-BR" sz="2000" dirty="0">
              <a:latin typeface="Arial" pitchFamily="34" charset="0"/>
              <a:cs typeface="Arial" pitchFamily="34" charset="0"/>
            </a:endParaRPr>
          </a:p>
        </p:txBody>
      </p:sp>
      <p:sp>
        <p:nvSpPr>
          <p:cNvPr id="4" name="Título 1"/>
          <p:cNvSpPr txBox="1">
            <a:spLocks/>
          </p:cNvSpPr>
          <p:nvPr/>
        </p:nvSpPr>
        <p:spPr>
          <a:xfrm>
            <a:off x="755576" y="260648"/>
            <a:ext cx="8208912" cy="1152128"/>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endParaRPr lang="pt-BR" sz="3200" dirty="0" smtClean="0">
              <a:solidFill>
                <a:srgbClr val="C00000"/>
              </a:solidFill>
              <a:latin typeface="Arial" pitchFamily="34" charset="0"/>
              <a:cs typeface="Arial" pitchFamily="34" charset="0"/>
            </a:endParaRPr>
          </a:p>
          <a:p>
            <a:pPr algn="ctr"/>
            <a:r>
              <a:rPr lang="pt-BR" sz="3200" dirty="0" smtClean="0">
                <a:solidFill>
                  <a:srgbClr val="C00000"/>
                </a:solidFill>
                <a:latin typeface="Arial" pitchFamily="34" charset="0"/>
                <a:cs typeface="Arial" pitchFamily="34" charset="0"/>
              </a:rPr>
              <a:t>Importância </a:t>
            </a:r>
            <a:r>
              <a:rPr lang="pt-BR" sz="3200" dirty="0">
                <a:solidFill>
                  <a:srgbClr val="C00000"/>
                </a:solidFill>
                <a:latin typeface="Arial" pitchFamily="34" charset="0"/>
                <a:cs typeface="Arial" pitchFamily="34" charset="0"/>
              </a:rPr>
              <a:t>da intervenção para a equipe, para o serviço e a comunidade:</a:t>
            </a:r>
          </a:p>
          <a:p>
            <a:pPr algn="ctr"/>
            <a:endParaRPr lang="pt-BR" sz="3200" dirty="0">
              <a:solidFill>
                <a:schemeClr val="accent3"/>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332656"/>
            <a:ext cx="8647968" cy="5591544"/>
          </a:xfrm>
        </p:spPr>
        <p:txBody>
          <a:bodyPr>
            <a:normAutofit fontScale="92500" lnSpcReduction="20000"/>
          </a:bodyPr>
          <a:lstStyle/>
          <a:p>
            <a:pPr algn="just">
              <a:lnSpc>
                <a:spcPct val="150000"/>
              </a:lnSpc>
              <a:buNone/>
            </a:pPr>
            <a:r>
              <a:rPr lang="pt-BR" sz="2800" dirty="0" smtClean="0"/>
              <a:t>   </a:t>
            </a:r>
          </a:p>
          <a:p>
            <a:pPr algn="just">
              <a:lnSpc>
                <a:spcPct val="150000"/>
              </a:lnSpc>
            </a:pPr>
            <a:r>
              <a:rPr lang="pt-BR" sz="2800" dirty="0" smtClean="0">
                <a:latin typeface="Arial" pitchFamily="34" charset="0"/>
                <a:cs typeface="Arial" pitchFamily="34" charset="0"/>
              </a:rPr>
              <a:t>Em relação às atribuições da equipe, os enfermeiros são os profissionais que garantem a realização de todos os programas de acordo com os protocolos estabelecidos pelo Ministério da Saúde.</a:t>
            </a:r>
          </a:p>
          <a:p>
            <a:pPr algn="just">
              <a:lnSpc>
                <a:spcPct val="150000"/>
              </a:lnSpc>
            </a:pPr>
            <a:r>
              <a:rPr lang="pt-BR" sz="2800" dirty="0" smtClean="0">
                <a:latin typeface="Arial" pitchFamily="34" charset="0"/>
                <a:cs typeface="Arial" pitchFamily="34" charset="0"/>
              </a:rPr>
              <a:t>Também o trabalho dos agentes de saúde que considero muito valioso porque eles mantêm o controle populacional atualizado e igualmente contribuem para que todos os programas sejam desenvolvidos com qualidade.</a:t>
            </a:r>
            <a:endParaRPr lang="pt-BR" sz="2800"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22130" y="1483050"/>
            <a:ext cx="8229600" cy="5448098"/>
          </a:xfrm>
        </p:spPr>
        <p:txBody>
          <a:bodyPr>
            <a:noAutofit/>
          </a:bodyPr>
          <a:lstStyle/>
          <a:p>
            <a:pPr algn="just">
              <a:lnSpc>
                <a:spcPct val="150000"/>
              </a:lnSpc>
            </a:pPr>
            <a:r>
              <a:rPr lang="pt-PT" sz="2000" dirty="0" smtClean="0">
                <a:latin typeface="Arial" pitchFamily="34" charset="0"/>
                <a:cs typeface="Arial" pitchFamily="34" charset="0"/>
              </a:rPr>
              <a:t>Antes da intervenção as atividades estavam concentradas na médica, as enfermeiras e agentes de saúdes.  A intervenção reviu as atribuições da equipe viabilizando a atenção a um maior número de pessoa;</a:t>
            </a:r>
          </a:p>
          <a:p>
            <a:pPr algn="just">
              <a:lnSpc>
                <a:spcPct val="150000"/>
              </a:lnSpc>
            </a:pPr>
            <a:r>
              <a:rPr lang="pt-PT" sz="2000" dirty="0" smtClean="0">
                <a:latin typeface="Arial" pitchFamily="34" charset="0"/>
                <a:cs typeface="Arial" pitchFamily="34" charset="0"/>
              </a:rPr>
              <a:t>A melhoria do registro e o agendamento dos Hipertensos e Diabéticos viabilizou a otimização da agenda para a atenção à demanda espontânea.</a:t>
            </a:r>
          </a:p>
          <a:p>
            <a:pPr algn="just">
              <a:lnSpc>
                <a:spcPct val="150000"/>
              </a:lnSpc>
            </a:pPr>
            <a:r>
              <a:rPr lang="pt-PT" sz="2000" dirty="0" smtClean="0">
                <a:latin typeface="Arial" pitchFamily="34" charset="0"/>
                <a:cs typeface="Arial" pitchFamily="34" charset="0"/>
              </a:rPr>
              <a:t> A classificação de risco dos hipertensos e diabéticos tem sido crucial para priorização do atendimento dos mesmos. </a:t>
            </a:r>
            <a:endParaRPr lang="pt-BR" sz="2000" dirty="0" smtClean="0">
              <a:latin typeface="Arial" pitchFamily="34" charset="0"/>
              <a:cs typeface="Arial" pitchFamily="34" charset="0"/>
            </a:endParaRPr>
          </a:p>
          <a:p>
            <a:pPr algn="just">
              <a:lnSpc>
                <a:spcPct val="150000"/>
              </a:lnSpc>
            </a:pPr>
            <a:endParaRPr lang="pt-BR" sz="2000" dirty="0">
              <a:latin typeface="Arial" pitchFamily="34" charset="0"/>
              <a:cs typeface="Arial" pitchFamily="34" charset="0"/>
            </a:endParaRPr>
          </a:p>
        </p:txBody>
      </p:sp>
      <p:sp>
        <p:nvSpPr>
          <p:cNvPr id="4" name="Título 1"/>
          <p:cNvSpPr txBox="1">
            <a:spLocks/>
          </p:cNvSpPr>
          <p:nvPr/>
        </p:nvSpPr>
        <p:spPr>
          <a:xfrm>
            <a:off x="742818" y="24165"/>
            <a:ext cx="8208912" cy="884555"/>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pt-BR" sz="3200" dirty="0" smtClean="0">
                <a:solidFill>
                  <a:srgbClr val="C00000"/>
                </a:solidFill>
                <a:latin typeface="Arial" pitchFamily="34" charset="0"/>
                <a:cs typeface="Arial" pitchFamily="34" charset="0"/>
              </a:rPr>
              <a:t>Importância </a:t>
            </a:r>
            <a:r>
              <a:rPr lang="pt-BR" sz="3200" dirty="0">
                <a:solidFill>
                  <a:srgbClr val="C00000"/>
                </a:solidFill>
                <a:latin typeface="Arial" pitchFamily="34" charset="0"/>
                <a:cs typeface="Arial" pitchFamily="34" charset="0"/>
              </a:rPr>
              <a:t>da intervenção para </a:t>
            </a:r>
            <a:r>
              <a:rPr lang="pt-BR" sz="3200" dirty="0" smtClean="0">
                <a:solidFill>
                  <a:srgbClr val="C00000"/>
                </a:solidFill>
                <a:latin typeface="Arial" pitchFamily="34" charset="0"/>
                <a:cs typeface="Arial" pitchFamily="34" charset="0"/>
              </a:rPr>
              <a:t>o </a:t>
            </a:r>
            <a:r>
              <a:rPr lang="pt-BR" sz="3200" dirty="0">
                <a:solidFill>
                  <a:srgbClr val="C00000"/>
                </a:solidFill>
                <a:latin typeface="Arial" pitchFamily="34" charset="0"/>
                <a:cs typeface="Arial" pitchFamily="34" charset="0"/>
              </a:rPr>
              <a:t>serviço </a:t>
            </a:r>
            <a:endParaRPr lang="pt-BR" sz="3200" dirty="0">
              <a:solidFill>
                <a:schemeClr val="accent3"/>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9592" y="1340768"/>
            <a:ext cx="8052138" cy="5040560"/>
          </a:xfrm>
        </p:spPr>
        <p:txBody>
          <a:bodyPr>
            <a:normAutofit fontScale="77500" lnSpcReduction="20000"/>
          </a:bodyPr>
          <a:lstStyle/>
          <a:p>
            <a:pPr algn="just">
              <a:lnSpc>
                <a:spcPct val="150000"/>
              </a:lnSpc>
              <a:buNone/>
            </a:pPr>
            <a:r>
              <a:rPr lang="pt-PT" b="1" dirty="0" smtClean="0"/>
              <a:t>     </a:t>
            </a:r>
          </a:p>
          <a:p>
            <a:pPr algn="just">
              <a:lnSpc>
                <a:spcPct val="150000"/>
              </a:lnSpc>
              <a:buNone/>
            </a:pPr>
            <a:endParaRPr lang="pt-PT" b="1" dirty="0"/>
          </a:p>
          <a:p>
            <a:pPr algn="just">
              <a:lnSpc>
                <a:spcPct val="150000"/>
              </a:lnSpc>
            </a:pPr>
            <a:r>
              <a:rPr lang="pt-BR" sz="2800" dirty="0" smtClean="0">
                <a:latin typeface="Arial" pitchFamily="34" charset="0"/>
                <a:cs typeface="Arial" pitchFamily="34" charset="0"/>
              </a:rPr>
              <a:t>A intervenção já faz parte de nossa rotina diária de trabalho.</a:t>
            </a:r>
          </a:p>
          <a:p>
            <a:pPr algn="just">
              <a:lnSpc>
                <a:spcPct val="150000"/>
              </a:lnSpc>
            </a:pPr>
            <a:r>
              <a:rPr lang="pt-BR" sz="2800" dirty="0" smtClean="0">
                <a:latin typeface="Arial" pitchFamily="34" charset="0"/>
                <a:cs typeface="Arial" pitchFamily="34" charset="0"/>
              </a:rPr>
              <a:t>Nossa equipe continua com a busca ativa de usuários com risco destas doenças e portadores da mesma, de pacientes faltosos, pendentes do resultado dos exames laboratoriais e da classificação de risco cardiovascular.</a:t>
            </a:r>
          </a:p>
          <a:p>
            <a:pPr algn="just">
              <a:lnSpc>
                <a:spcPct val="150000"/>
              </a:lnSpc>
              <a:buNone/>
            </a:pPr>
            <a:r>
              <a:rPr lang="pt-BR" sz="2900" dirty="0">
                <a:latin typeface="Arial" pitchFamily="34" charset="0"/>
                <a:cs typeface="Arial" pitchFamily="34" charset="0"/>
              </a:rPr>
              <a:t> </a:t>
            </a:r>
            <a:r>
              <a:rPr lang="pt-BR" sz="2900" dirty="0" smtClean="0">
                <a:latin typeface="Arial" pitchFamily="34" charset="0"/>
                <a:cs typeface="Arial" pitchFamily="34" charset="0"/>
              </a:rPr>
              <a:t>    </a:t>
            </a:r>
          </a:p>
          <a:p>
            <a:pPr algn="just">
              <a:lnSpc>
                <a:spcPct val="150000"/>
              </a:lnSpc>
              <a:buNone/>
            </a:pPr>
            <a:endParaRPr lang="pt-BR" dirty="0">
              <a:latin typeface="Arial" pitchFamily="34" charset="0"/>
              <a:cs typeface="Arial" pitchFamily="34" charset="0"/>
            </a:endParaRPr>
          </a:p>
        </p:txBody>
      </p:sp>
      <p:sp>
        <p:nvSpPr>
          <p:cNvPr id="4" name="Título 1"/>
          <p:cNvSpPr txBox="1">
            <a:spLocks/>
          </p:cNvSpPr>
          <p:nvPr/>
        </p:nvSpPr>
        <p:spPr>
          <a:xfrm>
            <a:off x="742818" y="168181"/>
            <a:ext cx="8208912" cy="884555"/>
          </a:xfrm>
          <a:prstGeom prst="rect">
            <a:avLst/>
          </a:prstGeom>
        </p:spPr>
        <p:txBody>
          <a:bodyPr anchor="ctr">
            <a:normAutofit fontScale="925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pt-PT" sz="3200" b="1" dirty="0">
                <a:solidFill>
                  <a:srgbClr val="C00000"/>
                </a:solidFill>
                <a:latin typeface="Arial" pitchFamily="34" charset="0"/>
                <a:cs typeface="Arial" pitchFamily="34" charset="0"/>
              </a:rPr>
              <a:t>Viabilidade de incorporar sua intervenção a rotina do serviço</a:t>
            </a:r>
            <a:r>
              <a:rPr lang="pt-BR" sz="3200" dirty="0" smtClean="0">
                <a:solidFill>
                  <a:srgbClr val="C00000"/>
                </a:solidFill>
                <a:latin typeface="Arial" pitchFamily="34" charset="0"/>
                <a:cs typeface="Arial" pitchFamily="34" charset="0"/>
              </a:rPr>
              <a:t> </a:t>
            </a:r>
            <a:endParaRPr lang="pt-BR" sz="3200" dirty="0">
              <a:solidFill>
                <a:schemeClr val="accent3"/>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9592" y="285728"/>
            <a:ext cx="8034096" cy="6572272"/>
          </a:xfrm>
        </p:spPr>
        <p:txBody>
          <a:bodyPr>
            <a:normAutofit fontScale="62500" lnSpcReduction="20000"/>
          </a:bodyPr>
          <a:lstStyle/>
          <a:p>
            <a:pPr algn="just">
              <a:lnSpc>
                <a:spcPct val="170000"/>
              </a:lnSpc>
            </a:pPr>
            <a:r>
              <a:rPr lang="pt-BR" sz="2800" dirty="0" smtClean="0">
                <a:latin typeface="Arial" pitchFamily="34" charset="0"/>
                <a:cs typeface="Arial" pitchFamily="34" charset="0"/>
              </a:rPr>
              <a:t>   O acolhimento continua sendo uma de nossas ferramentas primordiais para o bom desenvolvimento da consultas;</a:t>
            </a:r>
          </a:p>
          <a:p>
            <a:pPr algn="just">
              <a:lnSpc>
                <a:spcPct val="170000"/>
              </a:lnSpc>
            </a:pPr>
            <a:r>
              <a:rPr lang="pt-BR" sz="2800" dirty="0" smtClean="0">
                <a:latin typeface="Arial" pitchFamily="34" charset="0"/>
                <a:cs typeface="Arial" pitchFamily="34" charset="0"/>
              </a:rPr>
              <a:t>Atividades de sala de espera sobre a importância do acompanhamento destas patologias e esclarecer aos portadores de hipertensão sobre a periodicidade preconizada para a realização das consultas, riscos de doenças cardiovasculares e neurológicas decorrentes da diabetes e sobre a importância de ter os pés, pulsos e sensibilidade de extremidades avaliadas periodicamente.</a:t>
            </a:r>
          </a:p>
          <a:p>
            <a:pPr algn="just">
              <a:lnSpc>
                <a:spcPct val="170000"/>
              </a:lnSpc>
            </a:pPr>
            <a:r>
              <a:rPr lang="pt-BR" sz="2800" dirty="0" smtClean="0">
                <a:latin typeface="Arial" pitchFamily="34" charset="0"/>
                <a:cs typeface="Arial" pitchFamily="34" charset="0"/>
              </a:rPr>
              <a:t>Continuou realizando o exame clinico completo, indicação e avaliação dos exames complementares.</a:t>
            </a:r>
          </a:p>
          <a:p>
            <a:pPr algn="just">
              <a:lnSpc>
                <a:spcPct val="170000"/>
              </a:lnSpc>
            </a:pPr>
            <a:r>
              <a:rPr lang="pt-BR" sz="2800" dirty="0" smtClean="0">
                <a:latin typeface="Arial" pitchFamily="34" charset="0"/>
                <a:cs typeface="Arial" pitchFamily="34" charset="0"/>
              </a:rPr>
              <a:t>Classificação de risco cardiovascular prescrição de medicamentos da farmácia-popular pelo o protocolo do ministério da saúde, assim como avaliação odontológica oferecendo orientações da importância da saúde bucal, orientações nutricionais, o tabagismo e pratica de exercícios físicos.</a:t>
            </a:r>
            <a:endParaRPr lang="pt-BR" sz="2800"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052736"/>
            <a:ext cx="9144000" cy="5832648"/>
          </a:xfrm>
        </p:spPr>
        <p:txBody>
          <a:bodyPr>
            <a:normAutofit/>
          </a:bodyPr>
          <a:lstStyle/>
          <a:p>
            <a:pPr algn="just">
              <a:lnSpc>
                <a:spcPct val="150000"/>
              </a:lnSpc>
            </a:pPr>
            <a:r>
              <a:rPr lang="pt-BR" sz="2400" dirty="0" smtClean="0">
                <a:latin typeface="Arial" pitchFamily="34" charset="0"/>
                <a:cs typeface="Arial" pitchFamily="34" charset="0"/>
              </a:rPr>
              <a:t>Agradecem o trabalho e esforço realizado pela ESF porque ao longo destes três meses foi garantido o desenvolvimento do programa, com qualidade e responsabilidade. </a:t>
            </a:r>
          </a:p>
          <a:p>
            <a:pPr algn="just">
              <a:lnSpc>
                <a:spcPct val="150000"/>
              </a:lnSpc>
            </a:pPr>
            <a:r>
              <a:rPr lang="pt-BR" sz="2400" dirty="0" smtClean="0">
                <a:latin typeface="Arial" pitchFamily="34" charset="0"/>
                <a:cs typeface="Arial" pitchFamily="34" charset="0"/>
              </a:rPr>
              <a:t>Os pacientes querem incrementar as ações de promoção de saúde para o grupo com participação da comunidade e de seus familiares de forma constante.</a:t>
            </a:r>
          </a:p>
          <a:p>
            <a:pPr algn="just">
              <a:lnSpc>
                <a:spcPct val="150000"/>
              </a:lnSpc>
            </a:pPr>
            <a:r>
              <a:rPr lang="pt-BR" sz="2400" dirty="0" smtClean="0">
                <a:latin typeface="Arial" pitchFamily="34" charset="0"/>
                <a:cs typeface="Arial" pitchFamily="34" charset="0"/>
              </a:rPr>
              <a:t>Percebem </a:t>
            </a:r>
            <a:r>
              <a:rPr lang="pt-BR" sz="2400" dirty="0">
                <a:latin typeface="Arial" pitchFamily="34" charset="0"/>
                <a:cs typeface="Arial" pitchFamily="34" charset="0"/>
              </a:rPr>
              <a:t>mudanças  no modo e estilo de vida, pacientes que já tem um maior controle da dieta, fazem exercícios físicos, melhoraram a saúde </a:t>
            </a:r>
            <a:r>
              <a:rPr lang="pt-BR" sz="2400" dirty="0" smtClean="0">
                <a:latin typeface="Arial" pitchFamily="34" charset="0"/>
                <a:cs typeface="Arial" pitchFamily="34" charset="0"/>
              </a:rPr>
              <a:t>bucal</a:t>
            </a:r>
            <a:r>
              <a:rPr lang="pt-BR" sz="2400" dirty="0">
                <a:latin typeface="Arial" pitchFamily="34" charset="0"/>
                <a:cs typeface="Arial" pitchFamily="34" charset="0"/>
              </a:rPr>
              <a:t>.</a:t>
            </a:r>
            <a:endParaRPr lang="pt-BR" sz="2400" dirty="0" smtClean="0">
              <a:latin typeface="Arial" pitchFamily="34" charset="0"/>
              <a:cs typeface="Arial" pitchFamily="34" charset="0"/>
            </a:endParaRPr>
          </a:p>
          <a:p>
            <a:pPr algn="just">
              <a:lnSpc>
                <a:spcPct val="150000"/>
              </a:lnSpc>
            </a:pPr>
            <a:endParaRPr lang="pt-BR" sz="2400" dirty="0">
              <a:latin typeface="Arial" pitchFamily="34" charset="0"/>
              <a:cs typeface="Arial" pitchFamily="34" charset="0"/>
            </a:endParaRPr>
          </a:p>
        </p:txBody>
      </p:sp>
      <p:sp>
        <p:nvSpPr>
          <p:cNvPr id="4" name="Título 1"/>
          <p:cNvSpPr txBox="1">
            <a:spLocks/>
          </p:cNvSpPr>
          <p:nvPr/>
        </p:nvSpPr>
        <p:spPr>
          <a:xfrm>
            <a:off x="742818" y="24165"/>
            <a:ext cx="8208912" cy="884555"/>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pt-BR" sz="3200" b="1" dirty="0">
                <a:solidFill>
                  <a:srgbClr val="C00000"/>
                </a:solidFill>
                <a:latin typeface="Arial" pitchFamily="34" charset="0"/>
                <a:cs typeface="Arial" pitchFamily="34" charset="0"/>
              </a:rPr>
              <a:t>A importância da intervenção para </a:t>
            </a:r>
            <a:r>
              <a:rPr lang="pt-BR" sz="3600" b="1" dirty="0">
                <a:solidFill>
                  <a:srgbClr val="C00000"/>
                </a:solidFill>
                <a:latin typeface="Arial" pitchFamily="34" charset="0"/>
                <a:cs typeface="Arial" pitchFamily="34" charset="0"/>
              </a:rPr>
              <a:t>a comunidade </a:t>
            </a:r>
            <a:endParaRPr lang="pt-BR"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282" y="285728"/>
            <a:ext cx="8929718" cy="6357958"/>
          </a:xfrm>
        </p:spPr>
        <p:txBody>
          <a:bodyPr>
            <a:normAutofit fontScale="77500" lnSpcReduction="20000"/>
          </a:bodyPr>
          <a:lstStyle/>
          <a:p>
            <a:pPr indent="0" algn="just">
              <a:lnSpc>
                <a:spcPct val="160000"/>
              </a:lnSpc>
            </a:pPr>
            <a:r>
              <a:rPr lang="pt-BR" sz="2800" dirty="0" smtClean="0">
                <a:latin typeface="Arial" pitchFamily="34" charset="0"/>
                <a:cs typeface="Arial" pitchFamily="34" charset="0"/>
              </a:rPr>
              <a:t>incorporação ao posto de saúde de o instrutor física, não existia no posto de saúde, e participar em todas as atividades dos grupos, uma caminhada do grupo na cidade na segunda-feira e quinta-feira tarde de cada semana, o trabalho com o grupo de Muliterno em 2 horas por semana na dança, assim com que as atividades físicas aumenta. </a:t>
            </a:r>
          </a:p>
          <a:p>
            <a:pPr indent="0" algn="just">
              <a:lnSpc>
                <a:spcPct val="160000"/>
              </a:lnSpc>
            </a:pPr>
            <a:r>
              <a:rPr lang="pt-BR" sz="2800" dirty="0" smtClean="0">
                <a:latin typeface="Arial" pitchFamily="34" charset="0"/>
                <a:cs typeface="Arial" pitchFamily="34" charset="0"/>
              </a:rPr>
              <a:t>Ele criou um grupo de 7-8 PM, em Muliterno e no interior, dois grupos, duas vezes por semana fazendo ginástica para todas as pessoas de qualquer idade, mas os mesmos pacientes envolvidos em tudo, porque a cidade é pequena.</a:t>
            </a:r>
          </a:p>
          <a:p>
            <a:pPr indent="0" algn="just">
              <a:lnSpc>
                <a:spcPct val="160000"/>
              </a:lnSpc>
            </a:pPr>
            <a:r>
              <a:rPr lang="pt-BR" sz="2800" dirty="0" smtClean="0">
                <a:latin typeface="Arial" pitchFamily="34" charset="0"/>
                <a:cs typeface="Arial" pitchFamily="34" charset="0"/>
              </a:rPr>
              <a:t>Eles conseguiram aumentar o número de grupos de 4 para 7 ,  em todas as comunidades do interior, com atenção integral, primeira semana de cada mês na sessão da tarde.</a:t>
            </a:r>
          </a:p>
          <a:p>
            <a:pPr indent="0" algn="just">
              <a:lnSpc>
                <a:spcPct val="160000"/>
              </a:lnSpc>
              <a:buNone/>
            </a:pPr>
            <a:endParaRPr lang="pt-BR" sz="2800"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42818" y="459076"/>
            <a:ext cx="8208912" cy="884555"/>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pt-BR" sz="3600" b="1" dirty="0">
                <a:solidFill>
                  <a:srgbClr val="C00000"/>
                </a:solidFill>
                <a:latin typeface="Arial" pitchFamily="34" charset="0"/>
                <a:cs typeface="Arial" pitchFamily="34" charset="0"/>
              </a:rPr>
              <a:t>Reflexão crítica sobre meu processo pessoal de aprendizagem. </a:t>
            </a:r>
            <a:endParaRPr lang="pt-BR" sz="3600" dirty="0">
              <a:solidFill>
                <a:srgbClr val="C00000"/>
              </a:solidFill>
              <a:latin typeface="Arial" pitchFamily="34" charset="0"/>
              <a:cs typeface="Arial" pitchFamily="34" charset="0"/>
            </a:endParaRPr>
          </a:p>
          <a:p>
            <a:pPr algn="ctr"/>
            <a:endParaRPr lang="pt-BR" sz="3600" b="1" dirty="0">
              <a:latin typeface="Arial" pitchFamily="34" charset="0"/>
              <a:cs typeface="Arial" pitchFamily="34" charset="0"/>
            </a:endParaRPr>
          </a:p>
        </p:txBody>
      </p:sp>
      <p:sp>
        <p:nvSpPr>
          <p:cNvPr id="2" name="Espaço Reservado para Conteúdo 1"/>
          <p:cNvSpPr>
            <a:spLocks noGrp="1"/>
          </p:cNvSpPr>
          <p:nvPr>
            <p:ph idx="1"/>
          </p:nvPr>
        </p:nvSpPr>
        <p:spPr>
          <a:xfrm>
            <a:off x="1115616" y="1447800"/>
            <a:ext cx="7818072" cy="4800600"/>
          </a:xfrm>
        </p:spPr>
        <p:txBody>
          <a:bodyPr>
            <a:normAutofit fontScale="70000" lnSpcReduction="20000"/>
          </a:bodyPr>
          <a:lstStyle/>
          <a:p>
            <a:pPr algn="just">
              <a:lnSpc>
                <a:spcPct val="170000"/>
              </a:lnSpc>
            </a:pPr>
            <a:r>
              <a:rPr lang="pt-BR" dirty="0">
                <a:latin typeface="Arial" pitchFamily="34" charset="0"/>
                <a:cs typeface="Arial" pitchFamily="34" charset="0"/>
              </a:rPr>
              <a:t> Foi um desafio para fazer este curso principalmente pela linguagem, porque a metodologia de investigação utilizada para o projeto não é o mais utilizado em Cuba, estamos acostumados a fazer planos para intervenção, mas com outra </a:t>
            </a:r>
            <a:r>
              <a:rPr lang="pt-BR" dirty="0" smtClean="0">
                <a:latin typeface="Arial" pitchFamily="34" charset="0"/>
                <a:cs typeface="Arial" pitchFamily="34" charset="0"/>
              </a:rPr>
              <a:t>metodologia.</a:t>
            </a:r>
          </a:p>
          <a:p>
            <a:pPr algn="just">
              <a:lnSpc>
                <a:spcPct val="170000"/>
              </a:lnSpc>
            </a:pPr>
            <a:r>
              <a:rPr lang="pt-BR" dirty="0" smtClean="0">
                <a:latin typeface="Arial" pitchFamily="34" charset="0"/>
                <a:cs typeface="Arial" pitchFamily="34" charset="0"/>
              </a:rPr>
              <a:t>A </a:t>
            </a:r>
            <a:r>
              <a:rPr lang="pt-BR" dirty="0">
                <a:latin typeface="Arial" pitchFamily="34" charset="0"/>
                <a:cs typeface="Arial" pitchFamily="34" charset="0"/>
              </a:rPr>
              <a:t>participação nos espaços coletivos (fórum de saúde coletiva e fórum de clínica) permitiu a troca de conhecimento com outros colegas em um ambiente virtual, o que constitui uma nova experiência para muitos. </a:t>
            </a:r>
            <a:endParaRPr lang="pt-B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285728"/>
            <a:ext cx="7886110" cy="6572272"/>
          </a:xfrm>
        </p:spPr>
        <p:txBody>
          <a:bodyPr>
            <a:normAutofit lnSpcReduction="10000"/>
          </a:bodyPr>
          <a:lstStyle/>
          <a:p>
            <a:pPr algn="just">
              <a:lnSpc>
                <a:spcPct val="150000"/>
              </a:lnSpc>
              <a:buNone/>
            </a:pPr>
            <a:r>
              <a:rPr lang="pt-BR" sz="2400" dirty="0" smtClean="0">
                <a:latin typeface="Arial" pitchFamily="34" charset="0"/>
                <a:cs typeface="Arial" pitchFamily="34" charset="0"/>
              </a:rPr>
              <a:t>    </a:t>
            </a:r>
          </a:p>
          <a:p>
            <a:pPr algn="just">
              <a:lnSpc>
                <a:spcPct val="150000"/>
              </a:lnSpc>
            </a:pPr>
            <a:r>
              <a:rPr lang="pt-BR" sz="2400" dirty="0" smtClean="0">
                <a:latin typeface="Arial" pitchFamily="34" charset="0"/>
                <a:cs typeface="Arial" pitchFamily="34" charset="0"/>
              </a:rPr>
              <a:t>Os casos clínicos interativos também são de muita utilidade já que possibilitam testar os nossos conhecimentos sobre problemas comuns da atenção primária à saúde e, ao mesmo tempo, revisar aspectos teóricos relativos a esses problemas.</a:t>
            </a:r>
          </a:p>
          <a:p>
            <a:pPr algn="just">
              <a:lnSpc>
                <a:spcPct val="150000"/>
              </a:lnSpc>
            </a:pPr>
            <a:r>
              <a:rPr lang="pt-BR" sz="2400" dirty="0" smtClean="0">
                <a:latin typeface="Arial" pitchFamily="34" charset="0"/>
                <a:cs typeface="Arial" pitchFamily="34" charset="0"/>
              </a:rPr>
              <a:t>Foi uma experiência  muito bonita intercambiar com outras pessoas de outras culturas diferentes o meu o país, todo o equipe trabalha em conjunto para dar continuidade a nosso projeto e implantar outros que seriam muito importantes para o trabalho de todos nos e para a comunidade</a:t>
            </a:r>
            <a:endParaRPr lang="pt-BR" sz="24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9592" y="571480"/>
            <a:ext cx="7787208" cy="5554683"/>
          </a:xfrm>
        </p:spPr>
        <p:txBody>
          <a:bodyPr>
            <a:noAutofit/>
          </a:bodyPr>
          <a:lstStyle/>
          <a:p>
            <a:pPr algn="just">
              <a:lnSpc>
                <a:spcPct val="150000"/>
              </a:lnSpc>
              <a:buNone/>
            </a:pPr>
            <a:r>
              <a:rPr lang="pt-BR" sz="2400" dirty="0" smtClean="0">
                <a:latin typeface="Arial" pitchFamily="34" charset="0"/>
                <a:cs typeface="Arial" pitchFamily="34" charset="0"/>
              </a:rPr>
              <a:t>   É muito importante destacar o apoio tão incondicional do orientador, porque sem ele não teríamos conseguido chegar ao objetivo principal, a ajuda com as correções ortográficas, com a metodologia a seguir para o desenvolvimento do projeto, a organização do curso, as orientações bem explicada, a disponibilização de todos os instrumentos necessários até no mínimo detalhe, proporcionando feedback em relação a todas as situações. Foi um aspecto essencial, por isso agradeço a ela sempre.</a:t>
            </a:r>
            <a:endParaRPr lang="pt-BR" sz="24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425752" y="1674123"/>
            <a:ext cx="4466728" cy="4851221"/>
          </a:xfrm>
        </p:spPr>
        <p:txBody>
          <a:bodyPr>
            <a:normAutofit/>
          </a:bodyPr>
          <a:lstStyle/>
          <a:p>
            <a:pPr>
              <a:lnSpc>
                <a:spcPct val="150000"/>
              </a:lnSpc>
            </a:pPr>
            <a:r>
              <a:rPr lang="pt-PT" sz="2400" dirty="0">
                <a:latin typeface="Arial" pitchFamily="34" charset="0"/>
                <a:cs typeface="Arial" pitchFamily="34" charset="0"/>
              </a:rPr>
              <a:t>Ano de </a:t>
            </a:r>
            <a:r>
              <a:rPr lang="pt-PT" sz="2400" dirty="0" smtClean="0">
                <a:latin typeface="Arial" pitchFamily="34" charset="0"/>
                <a:cs typeface="Arial" pitchFamily="34" charset="0"/>
              </a:rPr>
              <a:t>Instalação: 1993</a:t>
            </a:r>
            <a:r>
              <a:rPr lang="pt-PT" sz="2400" dirty="0">
                <a:latin typeface="Arial" pitchFamily="34" charset="0"/>
                <a:cs typeface="Arial" pitchFamily="34" charset="0"/>
              </a:rPr>
              <a:t>. </a:t>
            </a:r>
            <a:endParaRPr lang="pt-PT" sz="2400" dirty="0" smtClean="0">
              <a:latin typeface="Arial" pitchFamily="34" charset="0"/>
              <a:cs typeface="Arial" pitchFamily="34" charset="0"/>
            </a:endParaRPr>
          </a:p>
          <a:p>
            <a:pPr>
              <a:lnSpc>
                <a:spcPct val="150000"/>
              </a:lnSpc>
            </a:pPr>
            <a:r>
              <a:rPr lang="pt-PT" sz="2400" dirty="0" smtClean="0">
                <a:latin typeface="Arial" pitchFamily="34" charset="0"/>
                <a:cs typeface="Arial" pitchFamily="34" charset="0"/>
              </a:rPr>
              <a:t>Microrregião: Passo </a:t>
            </a:r>
            <a:r>
              <a:rPr lang="pt-PT" sz="2400" dirty="0">
                <a:latin typeface="Arial" pitchFamily="34" charset="0"/>
                <a:cs typeface="Arial" pitchFamily="34" charset="0"/>
              </a:rPr>
              <a:t>Fundo. </a:t>
            </a:r>
            <a:endParaRPr lang="pt-PT" sz="2400" dirty="0" smtClean="0">
              <a:latin typeface="Arial" pitchFamily="34" charset="0"/>
              <a:cs typeface="Arial" pitchFamily="34" charset="0"/>
            </a:endParaRPr>
          </a:p>
          <a:p>
            <a:pPr>
              <a:lnSpc>
                <a:spcPct val="150000"/>
              </a:lnSpc>
            </a:pPr>
            <a:r>
              <a:rPr lang="pt-PT" sz="2400" dirty="0" smtClean="0">
                <a:latin typeface="Arial" pitchFamily="34" charset="0"/>
                <a:cs typeface="Arial" pitchFamily="34" charset="0"/>
              </a:rPr>
              <a:t>Mesorregião</a:t>
            </a:r>
            <a:r>
              <a:rPr lang="pt-PT" sz="2400" dirty="0">
                <a:latin typeface="Arial" pitchFamily="34" charset="0"/>
                <a:cs typeface="Arial" pitchFamily="34" charset="0"/>
              </a:rPr>
              <a:t>: Noroeste Rio-Grandense. </a:t>
            </a:r>
            <a:endParaRPr lang="pt-PT" sz="2400" dirty="0" smtClean="0">
              <a:latin typeface="Arial" pitchFamily="34" charset="0"/>
              <a:cs typeface="Arial" pitchFamily="34" charset="0"/>
            </a:endParaRPr>
          </a:p>
          <a:p>
            <a:pPr>
              <a:lnSpc>
                <a:spcPct val="150000"/>
              </a:lnSpc>
            </a:pPr>
            <a:r>
              <a:rPr lang="pt-PT" sz="2400" dirty="0" smtClean="0">
                <a:latin typeface="Arial" pitchFamily="34" charset="0"/>
                <a:cs typeface="Arial" pitchFamily="34" charset="0"/>
              </a:rPr>
              <a:t>Altitude </a:t>
            </a:r>
            <a:r>
              <a:rPr lang="pt-PT" sz="2400" dirty="0">
                <a:latin typeface="Arial" pitchFamily="34" charset="0"/>
                <a:cs typeface="Arial" pitchFamily="34" charset="0"/>
              </a:rPr>
              <a:t>da Sede: 824 m. </a:t>
            </a:r>
            <a:endParaRPr lang="pt-PT" sz="2400" dirty="0" smtClean="0">
              <a:latin typeface="Arial" pitchFamily="34" charset="0"/>
              <a:cs typeface="Arial" pitchFamily="34" charset="0"/>
            </a:endParaRPr>
          </a:p>
          <a:p>
            <a:pPr>
              <a:lnSpc>
                <a:spcPct val="150000"/>
              </a:lnSpc>
            </a:pPr>
            <a:r>
              <a:rPr lang="pt-PT" sz="2400" dirty="0" smtClean="0">
                <a:latin typeface="Arial" pitchFamily="34" charset="0"/>
                <a:cs typeface="Arial" pitchFamily="34" charset="0"/>
              </a:rPr>
              <a:t>Distância </a:t>
            </a:r>
            <a:r>
              <a:rPr lang="pt-PT" sz="2400" dirty="0">
                <a:latin typeface="Arial" pitchFamily="34" charset="0"/>
                <a:cs typeface="Arial" pitchFamily="34" charset="0"/>
              </a:rPr>
              <a:t>à Capital: 196.4098 </a:t>
            </a:r>
          </a:p>
          <a:p>
            <a:pPr>
              <a:lnSpc>
                <a:spcPct val="150000"/>
              </a:lnSpc>
            </a:pPr>
            <a:endParaRPr lang="pt-BR" sz="2400" dirty="0"/>
          </a:p>
        </p:txBody>
      </p:sp>
      <p:sp>
        <p:nvSpPr>
          <p:cNvPr id="4" name="Título 3"/>
          <p:cNvSpPr>
            <a:spLocks noGrp="1"/>
          </p:cNvSpPr>
          <p:nvPr>
            <p:ph type="title"/>
          </p:nvPr>
        </p:nvSpPr>
        <p:spPr/>
        <p:txBody>
          <a:bodyPr>
            <a:normAutofit/>
          </a:bodyPr>
          <a:lstStyle/>
          <a:p>
            <a:pPr algn="ctr"/>
            <a:r>
              <a:rPr lang="pt-BR" sz="3600" dirty="0" smtClean="0">
                <a:solidFill>
                  <a:schemeClr val="accent3"/>
                </a:solidFill>
                <a:latin typeface="Arial" pitchFamily="34" charset="0"/>
                <a:cs typeface="Arial" pitchFamily="34" charset="0"/>
              </a:rPr>
              <a:t>Caracterização do Município</a:t>
            </a:r>
            <a:endParaRPr lang="pt-BR" sz="3600" dirty="0">
              <a:solidFill>
                <a:schemeClr val="accent3"/>
              </a:solidFill>
              <a:latin typeface="Arial" pitchFamily="34" charset="0"/>
              <a:cs typeface="Arial" pitchFamily="34" charset="0"/>
            </a:endParaRPr>
          </a:p>
        </p:txBody>
      </p:sp>
      <p:pic>
        <p:nvPicPr>
          <p:cNvPr id="5" name="Imagem 4"/>
          <p:cNvPicPr/>
          <p:nvPr/>
        </p:nvPicPr>
        <p:blipFill rotWithShape="1">
          <a:blip r:embed="rId2"/>
          <a:srcRect l="12364" t="17303" r="13454" b="8906"/>
          <a:stretch/>
        </p:blipFill>
        <p:spPr bwMode="auto">
          <a:xfrm>
            <a:off x="539552" y="2180550"/>
            <a:ext cx="3886200" cy="276225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776134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357166"/>
            <a:ext cx="8178112" cy="6240186"/>
          </a:xfrm>
        </p:spPr>
        <p:txBody>
          <a:bodyPr>
            <a:normAutofit lnSpcReduction="10000"/>
          </a:bodyPr>
          <a:lstStyle/>
          <a:p>
            <a:pPr algn="just">
              <a:lnSpc>
                <a:spcPct val="150000"/>
              </a:lnSpc>
            </a:pPr>
            <a:r>
              <a:rPr lang="pt-BR" sz="2400" dirty="0" smtClean="0">
                <a:latin typeface="Arial" pitchFamily="34" charset="0"/>
                <a:cs typeface="Arial" pitchFamily="34" charset="0"/>
              </a:rPr>
              <a:t>   Também eu tenho a sorte de estar em uma cidade, pequeno rural, onde UBS, que trabalha com ESF há um grande desejo em torno da equipe, gestores de saúde para melhorar a saúde da população.</a:t>
            </a:r>
          </a:p>
          <a:p>
            <a:pPr algn="just">
              <a:lnSpc>
                <a:spcPct val="150000"/>
              </a:lnSpc>
            </a:pPr>
            <a:r>
              <a:rPr lang="pt-BR" sz="2400" dirty="0" smtClean="0">
                <a:latin typeface="Arial" pitchFamily="34" charset="0"/>
                <a:cs typeface="Arial" pitchFamily="34" charset="0"/>
              </a:rPr>
              <a:t>Os usuários a aceitaram, sendo estrangeira, alcançando boas relações com todos, porque eu participei em 100% das atividades planejadas para melhorar a sua qualidade de vida.</a:t>
            </a:r>
          </a:p>
          <a:p>
            <a:pPr algn="just">
              <a:lnSpc>
                <a:spcPct val="150000"/>
              </a:lnSpc>
            </a:pPr>
            <a:r>
              <a:rPr lang="pt-BR" sz="2400" dirty="0" smtClean="0">
                <a:latin typeface="Arial" pitchFamily="34" charset="0"/>
                <a:cs typeface="Arial" pitchFamily="34" charset="0"/>
              </a:rPr>
              <a:t>Resultou uma experiência profissional e pessoal de vida; Muito feliz por ter participado na intervenção e que, atingiu os objetivos.</a:t>
            </a:r>
            <a:endParaRPr lang="pt-BR" sz="2400"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Users\Ivonne\Desktop\fotos de muliterno\2.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7752" y="3500438"/>
            <a:ext cx="2643206" cy="1785950"/>
          </a:xfrm>
          <a:prstGeom prst="rect">
            <a:avLst/>
          </a:prstGeom>
          <a:noFill/>
          <a:ln w="9525">
            <a:noFill/>
            <a:miter lim="800000"/>
            <a:headEnd/>
            <a:tailEnd/>
          </a:ln>
        </p:spPr>
      </p:pic>
      <p:pic>
        <p:nvPicPr>
          <p:cNvPr id="5" name="Imagem 4" descr="C:\Users\Ivonne\Desktop\fotos de muliterno\3.jpg"/>
          <p:cNvPicPr/>
          <p:nvPr/>
        </p:nvPicPr>
        <p:blipFill>
          <a:blip r:embed="rId3"/>
          <a:srcRect/>
          <a:stretch>
            <a:fillRect/>
          </a:stretch>
        </p:blipFill>
        <p:spPr bwMode="auto">
          <a:xfrm>
            <a:off x="1214414" y="3571876"/>
            <a:ext cx="2500330" cy="1708417"/>
          </a:xfrm>
          <a:prstGeom prst="rect">
            <a:avLst/>
          </a:prstGeom>
          <a:noFill/>
          <a:ln w="9525">
            <a:noFill/>
            <a:miter lim="800000"/>
            <a:headEnd/>
            <a:tailEnd/>
          </a:ln>
        </p:spPr>
      </p:pic>
      <p:pic>
        <p:nvPicPr>
          <p:cNvPr id="6" name="Imagem 5" descr="C:\Users\Ivonne\Desktop\fotos de muliterno\6.jpg"/>
          <p:cNvPicPr/>
          <p:nvPr/>
        </p:nvPicPr>
        <p:blipFill>
          <a:blip r:embed="rId4"/>
          <a:srcRect/>
          <a:stretch>
            <a:fillRect/>
          </a:stretch>
        </p:blipFill>
        <p:spPr bwMode="auto">
          <a:xfrm>
            <a:off x="4714876" y="1214422"/>
            <a:ext cx="2587122" cy="1785950"/>
          </a:xfrm>
          <a:prstGeom prst="rect">
            <a:avLst/>
          </a:prstGeom>
          <a:noFill/>
          <a:ln w="9525">
            <a:noFill/>
            <a:miter lim="800000"/>
            <a:headEnd/>
            <a:tailEnd/>
          </a:ln>
        </p:spPr>
      </p:pic>
      <p:pic>
        <p:nvPicPr>
          <p:cNvPr id="7" name="Espaço Reservado para Conteúdo 5"/>
          <p:cNvPicPr>
            <a:picLocks/>
          </p:cNvPicPr>
          <p:nvPr/>
        </p:nvPicPr>
        <p:blipFill>
          <a:blip r:embed="rId5"/>
          <a:srcRect/>
          <a:stretch>
            <a:fillRect/>
          </a:stretch>
        </p:blipFill>
        <p:spPr bwMode="auto">
          <a:xfrm>
            <a:off x="928662" y="714356"/>
            <a:ext cx="3143272" cy="228601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Users\Ivonne\Pictures\De Ivon en Brasil\23-10- outobro rosa\facebok 23 0utobre rosa\DSC_0226.jpg"/>
          <p:cNvPicPr/>
          <p:nvPr/>
        </p:nvPicPr>
        <p:blipFill>
          <a:blip r:embed="rId2" cstate="print"/>
          <a:srcRect/>
          <a:stretch>
            <a:fillRect/>
          </a:stretch>
        </p:blipFill>
        <p:spPr bwMode="auto">
          <a:xfrm>
            <a:off x="1357290" y="214290"/>
            <a:ext cx="2643206" cy="1771967"/>
          </a:xfrm>
          <a:prstGeom prst="rect">
            <a:avLst/>
          </a:prstGeom>
          <a:noFill/>
          <a:ln w="9525">
            <a:noFill/>
            <a:miter lim="800000"/>
            <a:headEnd/>
            <a:tailEnd/>
          </a:ln>
        </p:spPr>
      </p:pic>
      <p:pic>
        <p:nvPicPr>
          <p:cNvPr id="8" name="Imagem 7"/>
          <p:cNvPicPr/>
          <p:nvPr/>
        </p:nvPicPr>
        <p:blipFill>
          <a:blip r:embed="rId3"/>
          <a:srcRect/>
          <a:stretch>
            <a:fillRect/>
          </a:stretch>
        </p:blipFill>
        <p:spPr bwMode="auto">
          <a:xfrm>
            <a:off x="714348" y="2428868"/>
            <a:ext cx="2428892" cy="1626729"/>
          </a:xfrm>
          <a:prstGeom prst="rect">
            <a:avLst/>
          </a:prstGeom>
          <a:noFill/>
          <a:ln w="9525">
            <a:noFill/>
            <a:miter lim="800000"/>
            <a:headEnd/>
            <a:tailEnd/>
          </a:ln>
        </p:spPr>
      </p:pic>
      <p:pic>
        <p:nvPicPr>
          <p:cNvPr id="1026" name="Picture 2" descr="C:\Users\Ivonne\Videos\Pictures\fotos de ivon en brasil\caminada 25-2\11109440_858118084280465_2887004899474356948_n.jpg"/>
          <p:cNvPicPr>
            <a:picLocks noChangeAspect="1" noChangeArrowheads="1"/>
          </p:cNvPicPr>
          <p:nvPr/>
        </p:nvPicPr>
        <p:blipFill>
          <a:blip r:embed="rId4"/>
          <a:srcRect/>
          <a:stretch>
            <a:fillRect/>
          </a:stretch>
        </p:blipFill>
        <p:spPr bwMode="auto">
          <a:xfrm>
            <a:off x="4929191" y="223706"/>
            <a:ext cx="2428892" cy="1750736"/>
          </a:xfrm>
          <a:prstGeom prst="rect">
            <a:avLst/>
          </a:prstGeom>
          <a:noFill/>
        </p:spPr>
      </p:pic>
      <p:pic>
        <p:nvPicPr>
          <p:cNvPr id="1027" name="Picture 3" descr="C:\Users\Ivonne\Videos\Pictures\fotos de ivon en brasil\caminada 25-2\DSC_1448.jpg"/>
          <p:cNvPicPr>
            <a:picLocks noChangeAspect="1" noChangeArrowheads="1"/>
          </p:cNvPicPr>
          <p:nvPr/>
        </p:nvPicPr>
        <p:blipFill>
          <a:blip r:embed="rId5"/>
          <a:srcRect/>
          <a:stretch>
            <a:fillRect/>
          </a:stretch>
        </p:blipFill>
        <p:spPr bwMode="auto">
          <a:xfrm>
            <a:off x="-16073582" y="-14501938"/>
            <a:ext cx="29260800" cy="10644262"/>
          </a:xfrm>
          <a:prstGeom prst="rect">
            <a:avLst/>
          </a:prstGeom>
          <a:noFill/>
        </p:spPr>
      </p:pic>
      <p:pic>
        <p:nvPicPr>
          <p:cNvPr id="11" name="Imagem 10" descr="C:\Users\Ivonne\Desktop\DSC_1448.jpg"/>
          <p:cNvPicPr/>
          <p:nvPr/>
        </p:nvPicPr>
        <p:blipFill>
          <a:blip r:embed="rId6" cstate="print"/>
          <a:srcRect/>
          <a:stretch>
            <a:fillRect/>
          </a:stretch>
        </p:blipFill>
        <p:spPr bwMode="auto">
          <a:xfrm>
            <a:off x="3500430" y="2428868"/>
            <a:ext cx="2357454" cy="1643074"/>
          </a:xfrm>
          <a:prstGeom prst="rect">
            <a:avLst/>
          </a:prstGeom>
          <a:noFill/>
          <a:ln w="9525">
            <a:noFill/>
            <a:miter lim="800000"/>
            <a:headEnd/>
            <a:tailEnd/>
          </a:ln>
        </p:spPr>
      </p:pic>
      <p:pic>
        <p:nvPicPr>
          <p:cNvPr id="12" name="Imagem 11" descr="C:\Users\Ivonne\Videos\Pictures\fotos de ivon en brasil\marzo 2015\16196_1555900864678258_6076880505501587466_n.jpg"/>
          <p:cNvPicPr/>
          <p:nvPr/>
        </p:nvPicPr>
        <p:blipFill>
          <a:blip r:embed="rId7"/>
          <a:srcRect/>
          <a:stretch>
            <a:fillRect/>
          </a:stretch>
        </p:blipFill>
        <p:spPr bwMode="auto">
          <a:xfrm>
            <a:off x="6143636" y="2357430"/>
            <a:ext cx="2357454" cy="1643074"/>
          </a:xfrm>
          <a:prstGeom prst="rect">
            <a:avLst/>
          </a:prstGeom>
          <a:noFill/>
          <a:ln w="9525">
            <a:noFill/>
            <a:miter lim="800000"/>
            <a:headEnd/>
            <a:tailEnd/>
          </a:ln>
        </p:spPr>
      </p:pic>
      <p:pic>
        <p:nvPicPr>
          <p:cNvPr id="13" name="Imagem 12" descr="C:\Users\Ivonne\Videos\Pictures\fotos de ivon en brasil\marzo 2015\1907443_1554615064806838_1355053372079004649_n.jpg"/>
          <p:cNvPicPr/>
          <p:nvPr/>
        </p:nvPicPr>
        <p:blipFill>
          <a:blip r:embed="rId8"/>
          <a:srcRect/>
          <a:stretch>
            <a:fillRect/>
          </a:stretch>
        </p:blipFill>
        <p:spPr bwMode="auto">
          <a:xfrm>
            <a:off x="642910" y="4286256"/>
            <a:ext cx="2428892" cy="1400175"/>
          </a:xfrm>
          <a:prstGeom prst="rect">
            <a:avLst/>
          </a:prstGeom>
          <a:noFill/>
          <a:ln w="9525">
            <a:noFill/>
            <a:miter lim="800000"/>
            <a:headEnd/>
            <a:tailEnd/>
          </a:ln>
        </p:spPr>
      </p:pic>
      <p:pic>
        <p:nvPicPr>
          <p:cNvPr id="14" name="Imagem 13" descr="C:\Users\Ivonne\Videos\Pictures\fotos de ivon en brasil\marzo 2015\11043091_1554615164806828_6560440563833381971_n.jpg"/>
          <p:cNvPicPr/>
          <p:nvPr/>
        </p:nvPicPr>
        <p:blipFill>
          <a:blip r:embed="rId9"/>
          <a:srcRect/>
          <a:stretch>
            <a:fillRect/>
          </a:stretch>
        </p:blipFill>
        <p:spPr bwMode="auto">
          <a:xfrm>
            <a:off x="3500430" y="4286256"/>
            <a:ext cx="2214578" cy="1428760"/>
          </a:xfrm>
          <a:prstGeom prst="rect">
            <a:avLst/>
          </a:prstGeom>
          <a:noFill/>
          <a:ln w="9525">
            <a:noFill/>
            <a:miter lim="800000"/>
            <a:headEnd/>
            <a:tailEnd/>
          </a:ln>
        </p:spPr>
      </p:pic>
      <p:pic>
        <p:nvPicPr>
          <p:cNvPr id="15" name="Imagem 14"/>
          <p:cNvPicPr/>
          <p:nvPr/>
        </p:nvPicPr>
        <p:blipFill>
          <a:blip r:embed="rId10"/>
          <a:srcRect/>
          <a:stretch>
            <a:fillRect/>
          </a:stretch>
        </p:blipFill>
        <p:spPr bwMode="auto">
          <a:xfrm>
            <a:off x="6215074" y="4214818"/>
            <a:ext cx="2071702" cy="1643074"/>
          </a:xfrm>
          <a:prstGeom prst="rect">
            <a:avLst/>
          </a:prstGeom>
          <a:noFill/>
          <a:ln w="9525">
            <a:noFill/>
            <a:miter lim="800000"/>
            <a:headEnd/>
            <a:tailEnd/>
          </a:ln>
        </p:spPr>
      </p:pic>
      <p:sp>
        <p:nvSpPr>
          <p:cNvPr id="16" name="Título 1"/>
          <p:cNvSpPr>
            <a:spLocks noGrp="1"/>
          </p:cNvSpPr>
          <p:nvPr>
            <p:ph type="title"/>
          </p:nvPr>
        </p:nvSpPr>
        <p:spPr>
          <a:xfrm>
            <a:off x="1000100" y="6000768"/>
            <a:ext cx="7498080" cy="857232"/>
          </a:xfrm>
        </p:spPr>
        <p:txBody>
          <a:bodyPr/>
          <a:lstStyle/>
          <a:p>
            <a:pPr algn="ctr"/>
            <a:r>
              <a:rPr lang="pt-BR" dirty="0" smtClean="0"/>
              <a:t>Muito obrigada</a:t>
            </a: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1196752"/>
            <a:ext cx="7920880" cy="5544616"/>
          </a:xfrm>
        </p:spPr>
        <p:txBody>
          <a:bodyPr>
            <a:normAutofit fontScale="55000" lnSpcReduction="20000"/>
          </a:bodyPr>
          <a:lstStyle/>
          <a:p>
            <a:pPr marL="285750" indent="-285750" algn="just">
              <a:lnSpc>
                <a:spcPct val="150000"/>
              </a:lnSpc>
              <a:buFont typeface="Arial" pitchFamily="34" charset="0"/>
              <a:buChar char="►"/>
            </a:pPr>
            <a:r>
              <a:rPr lang="pt-BR" dirty="0" smtClean="0">
                <a:latin typeface="Arial" panose="020B0604020202020204" pitchFamily="34" charset="0"/>
                <a:cs typeface="Arial" panose="020B0604020202020204" pitchFamily="34" charset="0"/>
              </a:rPr>
              <a:t>Modelo de ESF, com 02 equipe responsável </a:t>
            </a:r>
            <a:r>
              <a:rPr lang="pt-BR" dirty="0">
                <a:latin typeface="Arial" panose="020B0604020202020204" pitchFamily="34" charset="0"/>
                <a:cs typeface="Arial" panose="020B0604020202020204" pitchFamily="34" charset="0"/>
              </a:rPr>
              <a:t>por </a:t>
            </a:r>
            <a:r>
              <a:rPr lang="pt-BR" dirty="0" smtClean="0">
                <a:latin typeface="Arial" panose="020B0604020202020204" pitchFamily="34" charset="0"/>
                <a:cs typeface="Arial" panose="020B0604020202020204" pitchFamily="34" charset="0"/>
              </a:rPr>
              <a:t>1.885 </a:t>
            </a:r>
            <a:r>
              <a:rPr lang="pt-BR" dirty="0">
                <a:latin typeface="Arial" panose="020B0604020202020204" pitchFamily="34" charset="0"/>
                <a:cs typeface="Arial" panose="020B0604020202020204" pitchFamily="34" charset="0"/>
              </a:rPr>
              <a:t>usuários, atendendo a população da zona </a:t>
            </a:r>
            <a:r>
              <a:rPr lang="pt-BR" dirty="0" smtClean="0">
                <a:latin typeface="Arial" panose="020B0604020202020204" pitchFamily="34" charset="0"/>
                <a:cs typeface="Arial" panose="020B0604020202020204" pitchFamily="34" charset="0"/>
              </a:rPr>
              <a:t>rural, urbana e indígena;</a:t>
            </a:r>
            <a:endParaRPr lang="pt-BR" dirty="0">
              <a:latin typeface="Arial" panose="020B0604020202020204" pitchFamily="34" charset="0"/>
              <a:cs typeface="Arial" panose="020B0604020202020204" pitchFamily="34" charset="0"/>
            </a:endParaRPr>
          </a:p>
          <a:p>
            <a:pPr marL="285750" indent="-285750" algn="just">
              <a:lnSpc>
                <a:spcPct val="150000"/>
              </a:lnSpc>
              <a:buFont typeface="Arial" pitchFamily="34" charset="0"/>
              <a:buChar char="►"/>
            </a:pPr>
            <a:r>
              <a:rPr lang="pt-BR" u="sng" dirty="0" smtClean="0">
                <a:latin typeface="Arial" pitchFamily="34" charset="0"/>
                <a:cs typeface="Arial" pitchFamily="34" charset="0"/>
              </a:rPr>
              <a:t>Equipe da Poso </a:t>
            </a:r>
            <a:r>
              <a:rPr lang="pt-BR" u="sng" dirty="0" err="1" smtClean="0">
                <a:latin typeface="Arial" pitchFamily="34" charset="0"/>
                <a:cs typeface="Arial" pitchFamily="34" charset="0"/>
              </a:rPr>
              <a:t>Muliterno</a:t>
            </a:r>
            <a:r>
              <a:rPr lang="pt-BR" dirty="0" smtClean="0">
                <a:latin typeface="Arial" pitchFamily="34" charset="0"/>
                <a:cs typeface="Arial" pitchFamily="34" charset="0"/>
              </a:rPr>
              <a:t>: Enfermeiras </a:t>
            </a:r>
            <a:r>
              <a:rPr lang="pt-BR" dirty="0">
                <a:latin typeface="Arial" pitchFamily="34" charset="0"/>
                <a:cs typeface="Arial" pitchFamily="34" charset="0"/>
              </a:rPr>
              <a:t>(2); Médicos: Pediatra (1), ginecologista (1); Clínica Geral (3). Técnica Enfermagem (3), Recepcionista (1), Administração (1), Dentistas (3), Assistente Dental (1), Motoristas (3), um Secretario de Saúde, fonoaudióloga (1), Fisioterapeuta (1), Psicóloga (3), Nutricionista (1) e um agente do campo. </a:t>
            </a:r>
            <a:endParaRPr lang="pt-BR" dirty="0" smtClean="0">
              <a:latin typeface="Arial" pitchFamily="34" charset="0"/>
              <a:cs typeface="Arial" pitchFamily="34" charset="0"/>
            </a:endParaRPr>
          </a:p>
          <a:p>
            <a:pPr marL="285750" indent="-285750" algn="just">
              <a:lnSpc>
                <a:spcPct val="150000"/>
              </a:lnSpc>
              <a:buFont typeface="Arial" pitchFamily="34" charset="0"/>
              <a:buChar char="►"/>
            </a:pPr>
            <a:r>
              <a:rPr lang="pt-BR" u="sng" dirty="0" smtClean="0">
                <a:latin typeface="Arial" pitchFamily="34" charset="0"/>
                <a:cs typeface="Arial" pitchFamily="34" charset="0"/>
              </a:rPr>
              <a:t>Equipe </a:t>
            </a:r>
            <a:r>
              <a:rPr lang="pt-BR" u="sng" dirty="0">
                <a:latin typeface="Arial" pitchFamily="34" charset="0"/>
                <a:cs typeface="Arial" pitchFamily="34" charset="0"/>
              </a:rPr>
              <a:t>da comunidade </a:t>
            </a:r>
            <a:r>
              <a:rPr lang="pt-BR" u="sng" dirty="0" smtClean="0">
                <a:latin typeface="Arial" pitchFamily="34" charset="0"/>
                <a:cs typeface="Arial" pitchFamily="34" charset="0"/>
              </a:rPr>
              <a:t>indígena:</a:t>
            </a:r>
            <a:r>
              <a:rPr lang="pt-BR" dirty="0" smtClean="0">
                <a:latin typeface="Arial" pitchFamily="34" charset="0"/>
                <a:cs typeface="Arial" pitchFamily="34" charset="0"/>
              </a:rPr>
              <a:t> </a:t>
            </a:r>
            <a:r>
              <a:rPr lang="pt-BR" dirty="0">
                <a:latin typeface="Arial" pitchFamily="34" charset="0"/>
                <a:cs typeface="Arial" pitchFamily="34" charset="0"/>
              </a:rPr>
              <a:t>enfermeiro (1), Clínica Geral (cubano do Mais médico), Técnico de saúde bucal (1), Dentista (1), Enfermagem (3), agentes comunitários (4</a:t>
            </a:r>
            <a:r>
              <a:rPr lang="pt-BR" dirty="0" smtClean="0">
                <a:latin typeface="Arial" pitchFamily="34" charset="0"/>
                <a:cs typeface="Arial" pitchFamily="34" charset="0"/>
              </a:rPr>
              <a:t>).</a:t>
            </a:r>
          </a:p>
          <a:p>
            <a:pPr marL="285750" indent="-285750" algn="just">
              <a:lnSpc>
                <a:spcPct val="150000"/>
              </a:lnSpc>
              <a:buFont typeface="Arial" pitchFamily="34" charset="0"/>
              <a:buChar char="►"/>
            </a:pPr>
            <a:r>
              <a:rPr lang="pt-PT" dirty="0">
                <a:latin typeface="Arial" pitchFamily="34" charset="0"/>
                <a:cs typeface="Arial" pitchFamily="34" charset="0"/>
              </a:rPr>
              <a:t>P</a:t>
            </a:r>
            <a:r>
              <a:rPr lang="pt-PT" dirty="0" smtClean="0">
                <a:latin typeface="Arial" pitchFamily="34" charset="0"/>
                <a:cs typeface="Arial" pitchFamily="34" charset="0"/>
              </a:rPr>
              <a:t>opulação </a:t>
            </a:r>
            <a:r>
              <a:rPr lang="pt-PT" dirty="0">
                <a:latin typeface="Arial" pitchFamily="34" charset="0"/>
                <a:cs typeface="Arial" pitchFamily="34" charset="0"/>
              </a:rPr>
              <a:t>por faixa etária na área de </a:t>
            </a:r>
            <a:r>
              <a:rPr lang="pt-PT" dirty="0" smtClean="0">
                <a:latin typeface="Arial" pitchFamily="34" charset="0"/>
                <a:cs typeface="Arial" pitchFamily="34" charset="0"/>
              </a:rPr>
              <a:t>abrangência: </a:t>
            </a:r>
            <a:r>
              <a:rPr lang="pt-PT" dirty="0">
                <a:latin typeface="Arial" pitchFamily="34" charset="0"/>
                <a:cs typeface="Arial" pitchFamily="34" charset="0"/>
              </a:rPr>
              <a:t>crianças de 0 a 14 anos (340), pessoas de 15 a 59 anos (</a:t>
            </a:r>
            <a:r>
              <a:rPr lang="pt-PT" dirty="0" smtClean="0">
                <a:latin typeface="Arial" pitchFamily="34" charset="0"/>
                <a:cs typeface="Arial" pitchFamily="34" charset="0"/>
              </a:rPr>
              <a:t>1.080</a:t>
            </a:r>
            <a:r>
              <a:rPr lang="pt-PT" dirty="0">
                <a:latin typeface="Arial" pitchFamily="34" charset="0"/>
                <a:cs typeface="Arial" pitchFamily="34" charset="0"/>
              </a:rPr>
              <a:t>), pessoas com 60 anos ou mais (258), Gestantes (12), População por sexo, 49,1% são mulheres e um 50,9% homens. </a:t>
            </a:r>
            <a:endParaRPr lang="pt-BR" dirty="0">
              <a:latin typeface="Arial" pitchFamily="34" charset="0"/>
              <a:cs typeface="Arial" pitchFamily="34" charset="0"/>
            </a:endParaRPr>
          </a:p>
          <a:p>
            <a:endParaRPr lang="pt-BR" dirty="0"/>
          </a:p>
        </p:txBody>
      </p:sp>
      <p:sp>
        <p:nvSpPr>
          <p:cNvPr id="4" name="Título 1"/>
          <p:cNvSpPr>
            <a:spLocks noGrp="1"/>
          </p:cNvSpPr>
          <p:nvPr>
            <p:ph type="title"/>
          </p:nvPr>
        </p:nvSpPr>
        <p:spPr>
          <a:xfrm>
            <a:off x="1259632" y="188640"/>
            <a:ext cx="7498080" cy="1143000"/>
          </a:xfrm>
        </p:spPr>
        <p:txBody>
          <a:bodyPr>
            <a:normAutofit/>
          </a:bodyPr>
          <a:lstStyle/>
          <a:p>
            <a:pPr algn="ctr"/>
            <a:r>
              <a:rPr lang="pt-BR" sz="3200" dirty="0" smtClean="0">
                <a:solidFill>
                  <a:schemeClr val="accent3"/>
                </a:solidFill>
                <a:latin typeface="Arial" pitchFamily="34" charset="0"/>
                <a:cs typeface="Arial" pitchFamily="34" charset="0"/>
              </a:rPr>
              <a:t>Caracterização da </a:t>
            </a:r>
            <a:r>
              <a:rPr lang="pt-BR" sz="3200" dirty="0" err="1" smtClean="0">
                <a:solidFill>
                  <a:schemeClr val="accent3"/>
                </a:solidFill>
                <a:latin typeface="Arial" pitchFamily="34" charset="0"/>
                <a:cs typeface="Arial" pitchFamily="34" charset="0"/>
              </a:rPr>
              <a:t>ubs</a:t>
            </a:r>
            <a:endParaRPr lang="pt-BR" sz="3200" dirty="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xmlns="" val="139312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3" y="1340768"/>
            <a:ext cx="8272779" cy="1405136"/>
          </a:xfrm>
        </p:spPr>
        <p:txBody>
          <a:bodyPr>
            <a:normAutofit fontScale="55000" lnSpcReduction="20000"/>
          </a:bodyPr>
          <a:lstStyle/>
          <a:p>
            <a:pPr algn="just">
              <a:lnSpc>
                <a:spcPct val="170000"/>
              </a:lnSpc>
            </a:pPr>
            <a:r>
              <a:rPr lang="pt-PT" dirty="0" smtClean="0">
                <a:latin typeface="Arial" pitchFamily="34" charset="0"/>
                <a:cs typeface="Arial" pitchFamily="34" charset="0"/>
              </a:rPr>
              <a:t>Famílias </a:t>
            </a:r>
            <a:r>
              <a:rPr lang="pt-PT" dirty="0">
                <a:latin typeface="Arial" pitchFamily="34" charset="0"/>
                <a:cs typeface="Arial" pitchFamily="34" charset="0"/>
              </a:rPr>
              <a:t>e indivíduos estão cadastrados, sendo esta uma comunidade pequena, onde tudo é muito organizado pela vontade política do governo municipal e da equipe de saúde </a:t>
            </a:r>
            <a:r>
              <a:rPr lang="pt-PT" dirty="0" smtClean="0">
                <a:latin typeface="Arial" pitchFamily="34" charset="0"/>
                <a:cs typeface="Arial" pitchFamily="34" charset="0"/>
              </a:rPr>
              <a:t>multidisciplinar.</a:t>
            </a:r>
            <a:endParaRPr lang="pt-BR" dirty="0"/>
          </a:p>
        </p:txBody>
      </p:sp>
      <p:sp>
        <p:nvSpPr>
          <p:cNvPr id="4" name="Título 1"/>
          <p:cNvSpPr>
            <a:spLocks noGrp="1"/>
          </p:cNvSpPr>
          <p:nvPr>
            <p:ph type="title"/>
          </p:nvPr>
        </p:nvSpPr>
        <p:spPr/>
        <p:txBody>
          <a:bodyPr>
            <a:normAutofit/>
          </a:bodyPr>
          <a:lstStyle/>
          <a:p>
            <a:pPr algn="ctr"/>
            <a:r>
              <a:rPr lang="pt-BR" sz="3200" dirty="0" smtClean="0">
                <a:solidFill>
                  <a:schemeClr val="accent3"/>
                </a:solidFill>
                <a:latin typeface="Arial" pitchFamily="34" charset="0"/>
                <a:cs typeface="Arial" pitchFamily="34" charset="0"/>
              </a:rPr>
              <a:t>Caracterização da </a:t>
            </a:r>
            <a:r>
              <a:rPr lang="pt-BR" sz="3200" dirty="0" err="1" smtClean="0">
                <a:solidFill>
                  <a:schemeClr val="accent3"/>
                </a:solidFill>
                <a:latin typeface="Arial" pitchFamily="34" charset="0"/>
                <a:cs typeface="Arial" pitchFamily="34" charset="0"/>
              </a:rPr>
              <a:t>ubs</a:t>
            </a:r>
            <a:endParaRPr lang="pt-BR" sz="3200" dirty="0">
              <a:solidFill>
                <a:schemeClr val="accent3"/>
              </a:solidFill>
              <a:latin typeface="Arial" pitchFamily="34" charset="0"/>
              <a:cs typeface="Arial" pitchFamily="34" charset="0"/>
            </a:endParaRPr>
          </a:p>
        </p:txBody>
      </p:sp>
      <p:pic>
        <p:nvPicPr>
          <p:cNvPr id="5" name="Imagem 4" descr="C:\Users\Ivonne\Desktop\fotos de muliterno\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717607"/>
            <a:ext cx="3413704" cy="3096344"/>
          </a:xfrm>
          <a:prstGeom prst="rect">
            <a:avLst/>
          </a:prstGeom>
          <a:ln>
            <a:noFill/>
          </a:ln>
          <a:effectLst>
            <a:outerShdw blurRad="292100" dist="139700" dir="2700000" algn="tl" rotWithShape="0">
              <a:srgbClr val="333333">
                <a:alpha val="65000"/>
              </a:srgbClr>
            </a:outerShdw>
          </a:effectLst>
        </p:spPr>
      </p:pic>
      <p:pic>
        <p:nvPicPr>
          <p:cNvPr id="7" name="Imagem 6" descr="C:\Users\Ivonne\Desktop\fotos de muliterno\6.jpg"/>
          <p:cNvPicPr/>
          <p:nvPr/>
        </p:nvPicPr>
        <p:blipFill>
          <a:blip r:embed="rId3"/>
          <a:srcRect/>
          <a:stretch>
            <a:fillRect/>
          </a:stretch>
        </p:blipFill>
        <p:spPr bwMode="auto">
          <a:xfrm>
            <a:off x="5076056" y="3356992"/>
            <a:ext cx="3816424" cy="2952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5927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9592" y="1340768"/>
            <a:ext cx="8064896" cy="5256584"/>
          </a:xfrm>
        </p:spPr>
        <p:txBody>
          <a:bodyPr>
            <a:noAutofit/>
          </a:bodyPr>
          <a:lstStyle/>
          <a:p>
            <a:pPr>
              <a:lnSpc>
                <a:spcPct val="150000"/>
              </a:lnSpc>
            </a:pPr>
            <a:r>
              <a:rPr lang="pt-BR" sz="2000" dirty="0" smtClean="0">
                <a:latin typeface="Arial" panose="020B0604020202020204" pitchFamily="34" charset="0"/>
                <a:cs typeface="Arial" panose="020B0604020202020204" pitchFamily="34" charset="0"/>
              </a:rPr>
              <a:t>Em </a:t>
            </a:r>
            <a:r>
              <a:rPr lang="pt-BR" sz="2000" dirty="0">
                <a:latin typeface="Arial" panose="020B0604020202020204" pitchFamily="34" charset="0"/>
                <a:cs typeface="Arial" panose="020B0604020202020204" pitchFamily="34" charset="0"/>
              </a:rPr>
              <a:t>relação à HAS e ao DM, a estimativa do Caderno de Ações Programáticas do número de hipertensos na área é de </a:t>
            </a:r>
            <a:r>
              <a:rPr lang="pt-BR" sz="2000" dirty="0" smtClean="0">
                <a:latin typeface="Arial" panose="020B0604020202020204" pitchFamily="34" charset="0"/>
                <a:cs typeface="Arial" panose="020B0604020202020204" pitchFamily="34" charset="0"/>
              </a:rPr>
              <a:t>421, </a:t>
            </a:r>
            <a:r>
              <a:rPr lang="pt-BR" sz="2000" dirty="0">
                <a:latin typeface="Arial" panose="020B0604020202020204" pitchFamily="34" charset="0"/>
                <a:cs typeface="Arial" panose="020B0604020202020204" pitchFamily="34" charset="0"/>
              </a:rPr>
              <a:t>e </a:t>
            </a:r>
            <a:r>
              <a:rPr lang="pt-BR" sz="2000" dirty="0" smtClean="0">
                <a:latin typeface="Arial" panose="020B0604020202020204" pitchFamily="34" charset="0"/>
                <a:cs typeface="Arial" panose="020B0604020202020204" pitchFamily="34" charset="0"/>
              </a:rPr>
              <a:t>120 </a:t>
            </a:r>
            <a:r>
              <a:rPr lang="pt-BR" sz="2000" dirty="0">
                <a:latin typeface="Arial" panose="020B0604020202020204" pitchFamily="34" charset="0"/>
                <a:cs typeface="Arial" panose="020B0604020202020204" pitchFamily="34" charset="0"/>
              </a:rPr>
              <a:t>o número de diabéticos. </a:t>
            </a:r>
            <a:endParaRPr lang="pt-BR" sz="2000" dirty="0" smtClean="0">
              <a:latin typeface="Arial" panose="020B0604020202020204" pitchFamily="34" charset="0"/>
              <a:cs typeface="Arial" panose="020B0604020202020204" pitchFamily="34" charset="0"/>
            </a:endParaRPr>
          </a:p>
          <a:p>
            <a:pPr>
              <a:lnSpc>
                <a:spcPct val="150000"/>
              </a:lnSpc>
            </a:pPr>
            <a:r>
              <a:rPr lang="pt-BR" sz="2000" dirty="0" smtClean="0">
                <a:latin typeface="Arial" panose="020B0604020202020204" pitchFamily="34" charset="0"/>
                <a:cs typeface="Arial" panose="020B0604020202020204" pitchFamily="34" charset="0"/>
              </a:rPr>
              <a:t>Temos </a:t>
            </a:r>
            <a:r>
              <a:rPr lang="pt-BR" sz="2000" dirty="0">
                <a:latin typeface="Arial" panose="020B0604020202020204" pitchFamily="34" charset="0"/>
                <a:cs typeface="Arial" panose="020B0604020202020204" pitchFamily="34" charset="0"/>
              </a:rPr>
              <a:t>cadastrados </a:t>
            </a:r>
            <a:r>
              <a:rPr lang="pt-BR" sz="2000" dirty="0" smtClean="0">
                <a:latin typeface="Arial" panose="020B0604020202020204" pitchFamily="34" charset="0"/>
                <a:cs typeface="Arial" panose="020B0604020202020204" pitchFamily="34" charset="0"/>
              </a:rPr>
              <a:t>262 (62%) </a:t>
            </a:r>
            <a:r>
              <a:rPr lang="pt-BR" sz="2000" dirty="0">
                <a:latin typeface="Arial" panose="020B0604020202020204" pitchFamily="34" charset="0"/>
                <a:cs typeface="Arial" panose="020B0604020202020204" pitchFamily="34" charset="0"/>
              </a:rPr>
              <a:t>pacientes hipertensos acompanhados </a:t>
            </a:r>
            <a:r>
              <a:rPr lang="pt-BR" sz="2000" dirty="0" smtClean="0">
                <a:latin typeface="Arial" panose="020B0604020202020204" pitchFamily="34" charset="0"/>
                <a:cs typeface="Arial" panose="020B0604020202020204" pitchFamily="34" charset="0"/>
              </a:rPr>
              <a:t>e 56 (47%) </a:t>
            </a:r>
            <a:r>
              <a:rPr lang="pt-BR" sz="2000" dirty="0">
                <a:latin typeface="Arial" panose="020B0604020202020204" pitchFamily="34" charset="0"/>
                <a:cs typeface="Arial" panose="020B0604020202020204" pitchFamily="34" charset="0"/>
              </a:rPr>
              <a:t>diabéticos. Estes dados representam uma baixa cobertura se comparados à estimativa do CAP. </a:t>
            </a:r>
            <a:endParaRPr lang="es-ES" sz="2000" dirty="0" smtClean="0">
              <a:latin typeface="Arial" panose="020B0604020202020204" pitchFamily="34" charset="0"/>
              <a:cs typeface="Arial" panose="020B0604020202020204" pitchFamily="34" charset="0"/>
            </a:endParaRPr>
          </a:p>
          <a:p>
            <a:pPr>
              <a:lnSpc>
                <a:spcPct val="150000"/>
              </a:lnSpc>
            </a:pPr>
            <a:r>
              <a:rPr lang="pt-PT" sz="2000" dirty="0" smtClean="0">
                <a:latin typeface="Arial" pitchFamily="34" charset="0"/>
                <a:cs typeface="Arial" pitchFamily="34" charset="0"/>
              </a:rPr>
              <a:t>Muitos fatores de risco:  sedentarismo, tabagismo, hiperlipidemias, usuário de álcool. </a:t>
            </a:r>
          </a:p>
          <a:p>
            <a:pPr>
              <a:lnSpc>
                <a:spcPct val="150000"/>
              </a:lnSpc>
            </a:pPr>
            <a:r>
              <a:rPr lang="pt-PT" sz="2000" dirty="0" smtClean="0">
                <a:latin typeface="Arial" pitchFamily="34" charset="0"/>
                <a:cs typeface="Arial" pitchFamily="34" charset="0"/>
              </a:rPr>
              <a:t>Necessidade de ações voltadas para educação em saúde, para reverter os índices de pacientes que não conseguem realizar uma alimentação saudável, exercícios físicos e um controle adequado.</a:t>
            </a:r>
            <a:endParaRPr lang="pt-BR" sz="2000" dirty="0"/>
          </a:p>
        </p:txBody>
      </p:sp>
      <p:sp>
        <p:nvSpPr>
          <p:cNvPr id="4" name="Título 1"/>
          <p:cNvSpPr>
            <a:spLocks noGrp="1"/>
          </p:cNvSpPr>
          <p:nvPr>
            <p:ph type="title"/>
          </p:nvPr>
        </p:nvSpPr>
        <p:spPr>
          <a:xfrm>
            <a:off x="1187624" y="188640"/>
            <a:ext cx="7632848" cy="864096"/>
          </a:xfrm>
        </p:spPr>
        <p:txBody>
          <a:bodyPr>
            <a:normAutofit fontScale="90000"/>
          </a:bodyPr>
          <a:lstStyle/>
          <a:p>
            <a:pPr algn="ctr"/>
            <a:r>
              <a:rPr lang="pt-BR" sz="3200" dirty="0" smtClean="0">
                <a:solidFill>
                  <a:schemeClr val="accent3"/>
                </a:solidFill>
                <a:latin typeface="Arial" pitchFamily="34" charset="0"/>
                <a:cs typeface="Arial" pitchFamily="34" charset="0"/>
              </a:rPr>
              <a:t>Situação da ação programática antes da intervenção</a:t>
            </a:r>
            <a:endParaRPr lang="pt-BR" sz="3200" dirty="0">
              <a:solidFill>
                <a:schemeClr val="accent3"/>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4358" y="1697490"/>
            <a:ext cx="8006114" cy="3840171"/>
          </a:xfrm>
        </p:spPr>
        <p:txBody>
          <a:bodyPr/>
          <a:lstStyle/>
          <a:p>
            <a:pPr algn="just">
              <a:lnSpc>
                <a:spcPct val="150000"/>
              </a:lnSpc>
              <a:buNone/>
            </a:pPr>
            <a:r>
              <a:rPr lang="pt-BR" dirty="0" smtClean="0">
                <a:latin typeface="Arial" pitchFamily="34" charset="0"/>
                <a:cs typeface="Arial" pitchFamily="34" charset="0"/>
              </a:rPr>
              <a:t>   Melhorar Atenção aos usuários com Hipertensão Arterial e Diabetes Mellitus, na ESF da Unidade de Saúde Muliterno.</a:t>
            </a:r>
          </a:p>
          <a:p>
            <a:pPr algn="just">
              <a:lnSpc>
                <a:spcPct val="150000"/>
              </a:lnSpc>
              <a:buNone/>
            </a:pPr>
            <a:endParaRPr lang="pt-BR" dirty="0">
              <a:latin typeface="Arial" pitchFamily="34" charset="0"/>
              <a:cs typeface="Arial" pitchFamily="34" charset="0"/>
            </a:endParaRPr>
          </a:p>
        </p:txBody>
      </p:sp>
      <p:sp>
        <p:nvSpPr>
          <p:cNvPr id="5" name="Título 3"/>
          <p:cNvSpPr txBox="1">
            <a:spLocks/>
          </p:cNvSpPr>
          <p:nvPr/>
        </p:nvSpPr>
        <p:spPr>
          <a:xfrm>
            <a:off x="378371" y="721273"/>
            <a:ext cx="11556125" cy="953814"/>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dirty="0">
                <a:solidFill>
                  <a:schemeClr val="bg1"/>
                </a:solidFill>
                <a:latin typeface="Arial" panose="020B0604020202020204" pitchFamily="34" charset="0"/>
                <a:cs typeface="Arial" panose="020B0604020202020204" pitchFamily="34" charset="0"/>
              </a:rPr>
              <a:t>OBJETIVO GERAL</a:t>
            </a:r>
          </a:p>
        </p:txBody>
      </p:sp>
      <p:sp>
        <p:nvSpPr>
          <p:cNvPr id="7" name="Título 1"/>
          <p:cNvSpPr>
            <a:spLocks noGrp="1"/>
          </p:cNvSpPr>
          <p:nvPr>
            <p:ph type="title"/>
          </p:nvPr>
        </p:nvSpPr>
        <p:spPr>
          <a:xfrm>
            <a:off x="1187624" y="188640"/>
            <a:ext cx="7632848" cy="864096"/>
          </a:xfrm>
        </p:spPr>
        <p:txBody>
          <a:bodyPr>
            <a:normAutofit/>
          </a:bodyPr>
          <a:lstStyle/>
          <a:p>
            <a:pPr algn="ctr"/>
            <a:r>
              <a:rPr lang="pt-BR" sz="3200" dirty="0" smtClean="0">
                <a:solidFill>
                  <a:schemeClr val="accent3"/>
                </a:solidFill>
                <a:latin typeface="Arial" pitchFamily="34" charset="0"/>
                <a:cs typeface="Arial" pitchFamily="34" charset="0"/>
              </a:rPr>
              <a:t>Objetivo geral</a:t>
            </a:r>
            <a:endParaRPr lang="pt-BR" sz="3200" dirty="0">
              <a:solidFill>
                <a:schemeClr val="accent3"/>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1357298"/>
            <a:ext cx="7992888" cy="5500702"/>
          </a:xfrm>
        </p:spPr>
        <p:txBody>
          <a:bodyPr>
            <a:noAutofit/>
          </a:bodyPr>
          <a:lstStyle/>
          <a:p>
            <a:pPr marL="285750" indent="-285750" algn="just">
              <a:lnSpc>
                <a:spcPct val="150000"/>
              </a:lnSpc>
            </a:pPr>
            <a:r>
              <a:rPr lang="pt-BR" sz="2000" dirty="0">
                <a:latin typeface="Arial" panose="020B0604020202020204" pitchFamily="34" charset="0"/>
                <a:cs typeface="Arial" panose="020B0604020202020204" pitchFamily="34" charset="0"/>
              </a:rPr>
              <a:t>O</a:t>
            </a:r>
            <a:r>
              <a:rPr lang="pt-BR" sz="2000" dirty="0" smtClean="0">
                <a:latin typeface="Arial" panose="020B0604020202020204" pitchFamily="34" charset="0"/>
                <a:cs typeface="Arial" panose="020B0604020202020204" pitchFamily="34" charset="0"/>
              </a:rPr>
              <a:t> projeto inicial </a:t>
            </a:r>
            <a:r>
              <a:rPr lang="pt-BR" sz="2000" dirty="0">
                <a:latin typeface="Arial" panose="020B0604020202020204" pitchFamily="34" charset="0"/>
                <a:cs typeface="Arial" panose="020B0604020202020204" pitchFamily="34" charset="0"/>
              </a:rPr>
              <a:t>foi estruturado para ser desenvolvido no período de 16 semanas, com foco nos usuários hipertensos e diabéticos maiores de 20 anos residentes na área de abrangência da </a:t>
            </a:r>
            <a:r>
              <a:rPr lang="pt-BR" sz="2000" dirty="0" smtClean="0">
                <a:latin typeface="Arial" panose="020B0604020202020204" pitchFamily="34" charset="0"/>
                <a:cs typeface="Arial" panose="020B0604020202020204" pitchFamily="34" charset="0"/>
              </a:rPr>
              <a:t>UBS;</a:t>
            </a:r>
          </a:p>
          <a:p>
            <a:pPr marL="0" indent="0" algn="just">
              <a:lnSpc>
                <a:spcPct val="150000"/>
              </a:lnSpc>
              <a:buNone/>
            </a:pPr>
            <a:endParaRPr lang="pt-BR" sz="2000" dirty="0" smtClean="0">
              <a:latin typeface="Arial" panose="020B0604020202020204" pitchFamily="34" charset="0"/>
              <a:cs typeface="Arial" panose="020B0604020202020204" pitchFamily="34" charset="0"/>
            </a:endParaRPr>
          </a:p>
          <a:p>
            <a:pPr marL="285750" indent="-285750" algn="just">
              <a:lnSpc>
                <a:spcPct val="150000"/>
              </a:lnSpc>
            </a:pPr>
            <a:r>
              <a:rPr lang="pt-BR" sz="2000" dirty="0">
                <a:latin typeface="Arial" pitchFamily="34" charset="0"/>
                <a:cs typeface="Arial" pitchFamily="34" charset="0"/>
              </a:rPr>
              <a:t>houve reunião com a equipe ESF para explicar o Projeto e escolher o foco de intervenção e os profissionais aderiram a proposta prontamente</a:t>
            </a:r>
            <a:r>
              <a:rPr lang="pt-BR" sz="2000" dirty="0" smtClean="0">
                <a:latin typeface="Arial" pitchFamily="34" charset="0"/>
                <a:cs typeface="Arial" pitchFamily="34" charset="0"/>
              </a:rPr>
              <a:t>.</a:t>
            </a:r>
          </a:p>
          <a:p>
            <a:pPr marL="0" indent="0" algn="just">
              <a:lnSpc>
                <a:spcPct val="150000"/>
              </a:lnSpc>
              <a:buNone/>
            </a:pPr>
            <a:endParaRPr lang="pt-BR" sz="2000" dirty="0" smtClean="0">
              <a:latin typeface="Arial" pitchFamily="34" charset="0"/>
              <a:cs typeface="Arial" pitchFamily="34" charset="0"/>
            </a:endParaRPr>
          </a:p>
          <a:p>
            <a:pPr marL="285750" indent="-285750" algn="just">
              <a:lnSpc>
                <a:spcPct val="150000"/>
              </a:lnSpc>
            </a:pPr>
            <a:r>
              <a:rPr lang="pt-BR" sz="2000" dirty="0" smtClean="0">
                <a:latin typeface="Arial" pitchFamily="34" charset="0"/>
                <a:cs typeface="Arial" pitchFamily="34" charset="0"/>
              </a:rPr>
              <a:t>Para </a:t>
            </a:r>
            <a:r>
              <a:rPr lang="pt-BR" sz="2000" dirty="0">
                <a:latin typeface="Arial" panose="020B0604020202020204" pitchFamily="34" charset="0"/>
                <a:cs typeface="Arial" panose="020B0604020202020204" pitchFamily="34" charset="0"/>
              </a:rPr>
              <a:t>elaboração do programa foram utilizado como referência os “Cadernos de Atenção Básica nº 36 e </a:t>
            </a:r>
            <a:r>
              <a:rPr lang="pt-BR" sz="2000" dirty="0" smtClean="0">
                <a:latin typeface="Arial" panose="020B0604020202020204" pitchFamily="34" charset="0"/>
                <a:cs typeface="Arial" panose="020B0604020202020204" pitchFamily="34" charset="0"/>
              </a:rPr>
              <a:t>17</a:t>
            </a:r>
            <a:r>
              <a:rPr lang="pt-BR" sz="2000" dirty="0">
                <a:latin typeface="Arial" panose="020B0604020202020204" pitchFamily="34" charset="0"/>
                <a:cs typeface="Arial" panose="020B0604020202020204" pitchFamily="34" charset="0"/>
              </a:rPr>
              <a:t>” instituído pelo Ministério da Saúde, no ano de </a:t>
            </a:r>
            <a:r>
              <a:rPr lang="pt-BR" sz="2000" dirty="0" smtClean="0">
                <a:latin typeface="Arial" panose="020B0604020202020204" pitchFamily="34" charset="0"/>
                <a:cs typeface="Arial" panose="020B0604020202020204" pitchFamily="34" charset="0"/>
              </a:rPr>
              <a:t>2013;</a:t>
            </a:r>
          </a:p>
          <a:p>
            <a:pPr>
              <a:buNone/>
            </a:pPr>
            <a:endParaRPr lang="pt-BR" sz="2000" dirty="0">
              <a:latin typeface="Arial" pitchFamily="34" charset="0"/>
              <a:cs typeface="Arial" pitchFamily="34" charset="0"/>
            </a:endParaRPr>
          </a:p>
        </p:txBody>
      </p:sp>
      <p:sp>
        <p:nvSpPr>
          <p:cNvPr id="5" name="Título 1"/>
          <p:cNvSpPr>
            <a:spLocks noGrp="1"/>
          </p:cNvSpPr>
          <p:nvPr>
            <p:ph type="title"/>
          </p:nvPr>
        </p:nvSpPr>
        <p:spPr>
          <a:xfrm>
            <a:off x="1187624" y="188640"/>
            <a:ext cx="7632848" cy="864096"/>
          </a:xfrm>
        </p:spPr>
        <p:txBody>
          <a:bodyPr>
            <a:normAutofit/>
          </a:bodyPr>
          <a:lstStyle/>
          <a:p>
            <a:pPr algn="ctr"/>
            <a:r>
              <a:rPr lang="pt-BR" sz="3200" dirty="0" smtClean="0">
                <a:solidFill>
                  <a:schemeClr val="accent3"/>
                </a:solidFill>
                <a:latin typeface="Arial" pitchFamily="34" charset="0"/>
                <a:cs typeface="Arial" pitchFamily="34" charset="0"/>
              </a:rPr>
              <a:t>Metodologia</a:t>
            </a:r>
            <a:endParaRPr lang="pt-BR" sz="3200" dirty="0">
              <a:solidFill>
                <a:schemeClr val="accent3"/>
              </a:solidFill>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2781</TotalTime>
  <Words>3955</Words>
  <Application>Microsoft Office PowerPoint</Application>
  <PresentationFormat>Apresentação na tela (4:3)</PresentationFormat>
  <Paragraphs>226</Paragraphs>
  <Slides>42</Slides>
  <Notes>20</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Solstício</vt:lpstr>
      <vt:lpstr>Slide 1</vt:lpstr>
      <vt:lpstr>            Introdução</vt:lpstr>
      <vt:lpstr>Caracterização do Município</vt:lpstr>
      <vt:lpstr>Caracterização do Município</vt:lpstr>
      <vt:lpstr>Caracterização da ubs</vt:lpstr>
      <vt:lpstr>Caracterização da ubs</vt:lpstr>
      <vt:lpstr>Situação da ação programática antes da intervenção</vt:lpstr>
      <vt:lpstr>Objetivo geral</vt:lpstr>
      <vt:lpstr>Metodologia</vt:lpstr>
      <vt:lpstr>Metodologia</vt:lpstr>
      <vt:lpstr>Ações</vt:lpstr>
      <vt:lpstr>Ações</vt:lpstr>
      <vt:lpstr>Logística</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Muito 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Estrutura da Apresentação</dc:title>
  <dc:creator>Ivonne</dc:creator>
  <cp:lastModifiedBy>Ivonne</cp:lastModifiedBy>
  <cp:revision>309</cp:revision>
  <dcterms:created xsi:type="dcterms:W3CDTF">2015-08-19T22:04:24Z</dcterms:created>
  <dcterms:modified xsi:type="dcterms:W3CDTF">2015-09-26T22:01:43Z</dcterms:modified>
</cp:coreProperties>
</file>