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30"/>
  </p:handoutMasterIdLst>
  <p:sldIdLst>
    <p:sldId id="256" r:id="rId2"/>
    <p:sldId id="257" r:id="rId3"/>
    <p:sldId id="258" r:id="rId4"/>
    <p:sldId id="287" r:id="rId5"/>
    <p:sldId id="259" r:id="rId6"/>
    <p:sldId id="288" r:id="rId7"/>
    <p:sldId id="289" r:id="rId8"/>
    <p:sldId id="260" r:id="rId9"/>
    <p:sldId id="261" r:id="rId10"/>
    <p:sldId id="262" r:id="rId11"/>
    <p:sldId id="263" r:id="rId12"/>
    <p:sldId id="264" r:id="rId13"/>
    <p:sldId id="270" r:id="rId14"/>
    <p:sldId id="271" r:id="rId15"/>
    <p:sldId id="272" r:id="rId16"/>
    <p:sldId id="267" r:id="rId17"/>
    <p:sldId id="273" r:id="rId18"/>
    <p:sldId id="274" r:id="rId19"/>
    <p:sldId id="268" r:id="rId20"/>
    <p:sldId id="265" r:id="rId21"/>
    <p:sldId id="269" r:id="rId22"/>
    <p:sldId id="266" r:id="rId23"/>
    <p:sldId id="282" r:id="rId24"/>
    <p:sldId id="283" r:id="rId25"/>
    <p:sldId id="284" r:id="rId26"/>
    <p:sldId id="285" r:id="rId27"/>
    <p:sldId id="290" r:id="rId28"/>
    <p:sldId id="286" r:id="rId2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iana\Desktop\Especializa&#231;&#227;o%20ESF%20UFPel\TAREFAS\TAREFAS%20FINALIZADAS%20PARA%20O%20TCC\Planilha%20final%20correta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iana\Desktop\Especializa&#231;&#227;o%20ESF%20UFPel\TAREFAS\TAREFAS%20FINALIZADAS%20PARA%20O%20TCC\Planilha%20final%20correta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iana\Desktop\Especializa&#231;&#227;o%20ESF%20UFPel\TAREFAS\TAREFAS%20FINALIZADAS%20PARA%20O%20TCC\Planilha%20final%20correta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iana\Desktop\Especializa&#231;&#227;o%20ESF%20UFPel\TAREFAS\TAREFAS%20FINALIZADAS%20PARA%20O%20TCC\Planilha%20final%20correta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2400" dirty="0"/>
              <a:t>Proporção de mulheres entre 25 e 64 anos com exame em dia para detecção precoce do câncer de colo de útero</a:t>
            </a:r>
          </a:p>
        </c:rich>
      </c:tx>
      <c:layout/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Indicadores!$C$5</c:f>
              <c:strCache>
                <c:ptCount val="1"/>
                <c:pt idx="0">
                  <c:v>Proporção de mulheres entre 25 e 64 anos com exame em dia para detecção precoce do câncer de colo de útero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Indicadores!$D$4:$G$4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Indicadores!$D$5:$G$5</c:f>
              <c:numCache>
                <c:formatCode>0.0%</c:formatCode>
                <c:ptCount val="4"/>
                <c:pt idx="0">
                  <c:v>0.10041841004184095</c:v>
                </c:pt>
                <c:pt idx="1">
                  <c:v>0.17294281729428174</c:v>
                </c:pt>
                <c:pt idx="2">
                  <c:v>0.21338912133891214</c:v>
                </c:pt>
                <c:pt idx="3">
                  <c:v>0.27336122733612278</c:v>
                </c:pt>
              </c:numCache>
            </c:numRef>
          </c:val>
        </c:ser>
        <c:axId val="54276480"/>
        <c:axId val="54278016"/>
      </c:barChart>
      <c:catAx>
        <c:axId val="5427648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4278016"/>
        <c:crosses val="autoZero"/>
        <c:auto val="1"/>
        <c:lblAlgn val="ctr"/>
        <c:lblOffset val="100"/>
      </c:catAx>
      <c:valAx>
        <c:axId val="54278016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427648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2400" dirty="0"/>
              <a:t>Proporção de mulheres entre 50 e 69 anos com exame em dia para detecção precoce de câncer de mama</a:t>
            </a:r>
          </a:p>
        </c:rich>
      </c:tx>
      <c:layout/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Indicadores!$C$10</c:f>
              <c:strCache>
                <c:ptCount val="1"/>
                <c:pt idx="0">
                  <c:v>Proporção de mulheres entre 50 e 69 anos com exame em dia para detecção precoce de câncer de mama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Indicadores!$D$9:$G$9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Indicadores!$D$10:$G$10</c:f>
              <c:numCache>
                <c:formatCode>0.0%</c:formatCode>
                <c:ptCount val="4"/>
                <c:pt idx="0">
                  <c:v>0.12663755458515283</c:v>
                </c:pt>
                <c:pt idx="1">
                  <c:v>0.23144104803493468</c:v>
                </c:pt>
                <c:pt idx="2">
                  <c:v>0.28820960698689957</c:v>
                </c:pt>
                <c:pt idx="3">
                  <c:v>0.35807860262008756</c:v>
                </c:pt>
              </c:numCache>
            </c:numRef>
          </c:val>
        </c:ser>
        <c:axId val="54322688"/>
        <c:axId val="54324224"/>
      </c:barChart>
      <c:catAx>
        <c:axId val="5432268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4324224"/>
        <c:crosses val="autoZero"/>
        <c:auto val="1"/>
        <c:lblAlgn val="ctr"/>
        <c:lblOffset val="100"/>
      </c:catAx>
      <c:valAx>
        <c:axId val="54324224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4322688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2400" dirty="0"/>
              <a:t>Proporção de mulheres com exame </a:t>
            </a:r>
            <a:r>
              <a:rPr lang="pt-BR" sz="2400" dirty="0" err="1"/>
              <a:t>citopatológico</a:t>
            </a:r>
            <a:r>
              <a:rPr lang="pt-BR" sz="2400" dirty="0"/>
              <a:t> alterado</a:t>
            </a:r>
          </a:p>
        </c:rich>
      </c:tx>
      <c:layout/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Indicadores!$C$15</c:f>
              <c:strCache>
                <c:ptCount val="1"/>
                <c:pt idx="0">
                  <c:v>Proporção de mulheres com exame citopatológico alterado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Indicadores!$D$14:$G$14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Indicadores!$D$15:$G$15</c:f>
              <c:numCache>
                <c:formatCode>0.0%</c:formatCode>
                <c:ptCount val="4"/>
                <c:pt idx="0">
                  <c:v>1.3888888888888904E-2</c:v>
                </c:pt>
                <c:pt idx="1">
                  <c:v>8.0645161290322665E-3</c:v>
                </c:pt>
                <c:pt idx="2">
                  <c:v>6.5359477124183078E-3</c:v>
                </c:pt>
                <c:pt idx="3">
                  <c:v>5.1020408163265285E-3</c:v>
                </c:pt>
              </c:numCache>
            </c:numRef>
          </c:val>
        </c:ser>
        <c:axId val="53811840"/>
        <c:axId val="53846400"/>
      </c:barChart>
      <c:catAx>
        <c:axId val="5381184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3846400"/>
        <c:crosses val="autoZero"/>
        <c:auto val="1"/>
        <c:lblAlgn val="ctr"/>
        <c:lblOffset val="100"/>
      </c:catAx>
      <c:valAx>
        <c:axId val="53846400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381184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2400" dirty="0"/>
              <a:t>Proporção de mulheres com mamografia alterada</a:t>
            </a:r>
          </a:p>
        </c:rich>
      </c:tx>
      <c:layout/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Indicadores!$C$25</c:f>
              <c:strCache>
                <c:ptCount val="1"/>
                <c:pt idx="0">
                  <c:v>Proporção de mulheres com mamografia alterada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Indicadores!$D$24:$G$24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Indicadores!$D$25:$G$25</c:f>
              <c:numCache>
                <c:formatCode>0.0%</c:formatCode>
                <c:ptCount val="4"/>
                <c:pt idx="0">
                  <c:v>3.4482758620689655E-2</c:v>
                </c:pt>
                <c:pt idx="1">
                  <c:v>1.8867924528301886E-2</c:v>
                </c:pt>
                <c:pt idx="2">
                  <c:v>1.5151515151515162E-2</c:v>
                </c:pt>
                <c:pt idx="3">
                  <c:v>1.2195121951219513E-2</c:v>
                </c:pt>
              </c:numCache>
            </c:numRef>
          </c:val>
        </c:ser>
        <c:axId val="54861824"/>
        <c:axId val="54863360"/>
      </c:barChart>
      <c:catAx>
        <c:axId val="5486182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4863360"/>
        <c:crosses val="autoZero"/>
        <c:auto val="1"/>
        <c:lblAlgn val="ctr"/>
        <c:lblOffset val="100"/>
      </c:catAx>
      <c:valAx>
        <c:axId val="54863360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4861824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17C141-ED51-4AEA-A88B-7D4E4D099F77}" type="datetimeFigureOut">
              <a:rPr lang="pt-BR" smtClean="0"/>
              <a:t>29/04/2014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6F90A-2380-48CD-BEB6-3D6B2652C581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ítulo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16" name="Espaço Reservado para Dat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5E588-79F2-41AD-9878-252ACD7064E1}" type="datetimeFigureOut">
              <a:rPr lang="pt-BR" smtClean="0"/>
              <a:pPr/>
              <a:t>29/04/2014</a:t>
            </a:fld>
            <a:endParaRPr lang="pt-BR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5" name="Espaço Reservado para Número de Slide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AE330DD-4D7D-403C-9660-BEDD5B156B5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5E588-79F2-41AD-9878-252ACD7064E1}" type="datetimeFigureOut">
              <a:rPr lang="pt-BR" smtClean="0"/>
              <a:pPr/>
              <a:t>29/04/2014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330DD-4D7D-403C-9660-BEDD5B156B5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5E588-79F2-41AD-9878-252ACD7064E1}" type="datetimeFigureOut">
              <a:rPr lang="pt-BR" smtClean="0"/>
              <a:pPr/>
              <a:t>29/04/2014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330DD-4D7D-403C-9660-BEDD5B156B5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7" name="Espaço Reservado para Conteúdo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5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5E588-79F2-41AD-9878-252ACD7064E1}" type="datetimeFigureOut">
              <a:rPr lang="pt-BR" smtClean="0"/>
              <a:pPr/>
              <a:t>29/04/2014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pt-BR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AE330DD-4D7D-403C-9660-BEDD5B156B5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9" name="Espaço Reservado para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5E588-79F2-41AD-9878-252ACD7064E1}" type="datetimeFigureOut">
              <a:rPr lang="pt-BR" smtClean="0"/>
              <a:pPr/>
              <a:t>29/04/2014</a:t>
            </a:fld>
            <a:endParaRPr lang="pt-BR"/>
          </a:p>
        </p:txBody>
      </p:sp>
      <p:sp>
        <p:nvSpPr>
          <p:cNvPr id="11" name="Espaço Reservado para Rodapé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330DD-4D7D-403C-9660-BEDD5B156B5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ítulo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4" name="Espaço Reservado para Conteúdo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5E588-79F2-41AD-9878-252ACD7064E1}" type="datetimeFigureOut">
              <a:rPr lang="pt-BR" smtClean="0"/>
              <a:pPr/>
              <a:t>29/04/2014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1" name="Espaço Reservado para Número de Slid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330DD-4D7D-403C-9660-BEDD5B156B5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ítulo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25" name="Espaço Reservado para Texto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8" name="Espaço Reservado para Conteúdo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5E588-79F2-41AD-9878-252ACD7064E1}" type="datetimeFigureOut">
              <a:rPr lang="pt-BR" smtClean="0"/>
              <a:pPr/>
              <a:t>29/04/2014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AE330DD-4D7D-403C-9660-BEDD5B156B5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ítulo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5E588-79F2-41AD-9878-252ACD7064E1}" type="datetimeFigureOut">
              <a:rPr lang="pt-BR" smtClean="0"/>
              <a:pPr/>
              <a:t>29/04/2014</a:t>
            </a:fld>
            <a:endParaRPr lang="pt-BR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330DD-4D7D-403C-9660-BEDD5B156B5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5E588-79F2-41AD-9878-252ACD7064E1}" type="datetimeFigureOut">
              <a:rPr lang="pt-BR" smtClean="0"/>
              <a:pPr/>
              <a:t>29/04/2014</a:t>
            </a:fld>
            <a:endParaRPr lang="pt-BR"/>
          </a:p>
        </p:txBody>
      </p:sp>
      <p:sp>
        <p:nvSpPr>
          <p:cNvPr id="24" name="Espaço Reservado para Rodapé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330DD-4D7D-403C-9660-BEDD5B156B5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ítulo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6" name="Espaço Reservado para Texto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4" name="Espaço Reservado para Conteúdo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5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5E588-79F2-41AD-9878-252ACD7064E1}" type="datetimeFigureOut">
              <a:rPr lang="pt-BR" smtClean="0"/>
              <a:pPr/>
              <a:t>29/04/2014</a:t>
            </a:fld>
            <a:endParaRPr lang="pt-BR"/>
          </a:p>
        </p:txBody>
      </p:sp>
      <p:sp>
        <p:nvSpPr>
          <p:cNvPr id="29" name="Espaço Reservado para Rodapé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330DD-4D7D-403C-9660-BEDD5B156B5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Imagem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5E588-79F2-41AD-9878-252ACD7064E1}" type="datetimeFigureOut">
              <a:rPr lang="pt-BR" smtClean="0"/>
              <a:pPr/>
              <a:t>29/04/2014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1" name="Espaço Reservado para Número de Slid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330DD-4D7D-403C-9660-BEDD5B156B5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7" name="Título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6" name="Espaço Reservado para Texto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Dat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F75E588-79F2-41AD-9878-252ACD7064E1}" type="datetimeFigureOut">
              <a:rPr lang="pt-BR" smtClean="0"/>
              <a:pPr/>
              <a:t>29/04/2014</a:t>
            </a:fld>
            <a:endParaRPr lang="pt-BR"/>
          </a:p>
        </p:txBody>
      </p:sp>
      <p:sp>
        <p:nvSpPr>
          <p:cNvPr id="28" name="Espaço Reservado para Rodapé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AE330DD-4D7D-403C-9660-BEDD5B156B5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Título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87624" y="1412776"/>
            <a:ext cx="6768752" cy="2736304"/>
          </a:xfrm>
          <a:effectLst/>
        </p:spPr>
        <p:txBody>
          <a:bodyPr>
            <a:normAutofit fontScale="90000"/>
          </a:bodyPr>
          <a:lstStyle/>
          <a:p>
            <a:pPr algn="ctr"/>
            <a:r>
              <a:rPr lang="pt-BR" sz="3300" b="1" cap="none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MELHORIA DA PREVENÇÃO E DETECÇÃO PRECOCE DOS CÂNCERES DE COLO DE ÚTERO E DE MAMAS NA UNIDADE BÁSICA DE SAÚDE CENTRAL. CORONEL VIVIDA- PR</a:t>
            </a:r>
            <a:r>
              <a:rPr lang="pt-BR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pt-BR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pt-BR" b="1" dirty="0"/>
              <a:t/>
            </a:r>
            <a:br>
              <a:rPr lang="pt-BR" b="1" dirty="0"/>
            </a:b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7544" y="4365104"/>
            <a:ext cx="8371656" cy="2232248"/>
          </a:xfrm>
        </p:spPr>
        <p:txBody>
          <a:bodyPr>
            <a:noAutofit/>
          </a:bodyPr>
          <a:lstStyle/>
          <a:p>
            <a:pPr algn="ctr"/>
            <a:endParaRPr lang="pt-BR" dirty="0" smtClean="0"/>
          </a:p>
          <a:p>
            <a:pPr algn="ctr"/>
            <a:endParaRPr lang="pt-BR" dirty="0" smtClean="0"/>
          </a:p>
          <a:p>
            <a:pPr algn="ctr"/>
            <a:endParaRPr lang="pt-BR" dirty="0" smtClean="0"/>
          </a:p>
          <a:p>
            <a:pPr algn="ctr"/>
            <a:endParaRPr lang="pt-BR" dirty="0" smtClean="0"/>
          </a:p>
          <a:p>
            <a:pPr algn="ctr"/>
            <a:endParaRPr lang="pt-BR" dirty="0" smtClean="0"/>
          </a:p>
          <a:p>
            <a:pPr algn="ctr"/>
            <a:endParaRPr lang="pt-BR" dirty="0" smtClean="0"/>
          </a:p>
          <a:p>
            <a:pPr algn="ctr"/>
            <a:endParaRPr lang="pt-BR" dirty="0" smtClean="0"/>
          </a:p>
          <a:p>
            <a:pPr algn="ctr"/>
            <a:endParaRPr lang="pt-BR" dirty="0" smtClean="0"/>
          </a:p>
          <a:p>
            <a:pPr algn="ctr"/>
            <a:endParaRPr lang="pt-BR" dirty="0" smtClean="0"/>
          </a:p>
          <a:p>
            <a:pPr algn="ctr"/>
            <a:endParaRPr lang="pt-BR" dirty="0" smtClean="0"/>
          </a:p>
          <a:p>
            <a:pPr algn="ctr"/>
            <a:endParaRPr lang="pt-BR" dirty="0" smtClean="0"/>
          </a:p>
          <a:p>
            <a:pPr algn="ctr"/>
            <a:endParaRPr lang="pt-BR" dirty="0" smtClean="0"/>
          </a:p>
          <a:p>
            <a:pPr algn="ctr"/>
            <a:endParaRPr lang="pt-BR" dirty="0" smtClean="0"/>
          </a:p>
          <a:p>
            <a:pPr algn="ctr"/>
            <a:r>
              <a:rPr lang="pt-BR" dirty="0" smtClean="0"/>
              <a:t>Especialização em Saúde da Família</a:t>
            </a:r>
          </a:p>
          <a:p>
            <a:pPr algn="ctr"/>
            <a:r>
              <a:rPr lang="pt-BR" dirty="0" smtClean="0"/>
              <a:t>UNASUS – </a:t>
            </a:r>
            <a:r>
              <a:rPr lang="pt-BR" dirty="0" err="1" smtClean="0"/>
              <a:t>UFPel</a:t>
            </a:r>
            <a:endParaRPr lang="pt-BR" dirty="0" smtClean="0"/>
          </a:p>
          <a:p>
            <a:pPr algn="ctr"/>
            <a:r>
              <a:rPr lang="pt-BR" dirty="0" smtClean="0"/>
              <a:t>Jaiana K. Gubert </a:t>
            </a:r>
            <a:r>
              <a:rPr lang="pt-BR" dirty="0" err="1" smtClean="0"/>
              <a:t>Zakaluka</a:t>
            </a:r>
            <a:endParaRPr lang="pt-BR" dirty="0" smtClean="0"/>
          </a:p>
          <a:p>
            <a:pPr algn="ctr"/>
            <a:r>
              <a:rPr lang="pt-BR" dirty="0" smtClean="0"/>
              <a:t>Orientadora: Cristina </a:t>
            </a:r>
            <a:r>
              <a:rPr lang="pt-BR" dirty="0" err="1" smtClean="0"/>
              <a:t>Bossle</a:t>
            </a:r>
            <a:r>
              <a:rPr lang="pt-BR" dirty="0" smtClean="0"/>
              <a:t> de Castilhos</a:t>
            </a:r>
          </a:p>
          <a:p>
            <a:pPr algn="ctr"/>
            <a:r>
              <a:rPr lang="pt-BR" dirty="0" smtClean="0"/>
              <a:t>Apoio pedagógico: Leonardo </a:t>
            </a:r>
            <a:r>
              <a:rPr lang="pt-BR" dirty="0" err="1" smtClean="0"/>
              <a:t>Pozza</a:t>
            </a:r>
            <a:r>
              <a:rPr lang="pt-BR" dirty="0" smtClean="0"/>
              <a:t> dos Santos</a:t>
            </a:r>
            <a:endParaRPr lang="pt-BR" dirty="0"/>
          </a:p>
        </p:txBody>
      </p:sp>
      <p:pic>
        <p:nvPicPr>
          <p:cNvPr id="4" name="Imagem 3" descr="http://unasus.ufpel.edu.br/site/wp-content/uploads/2013/10/ESF-Ufpel-01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32656"/>
            <a:ext cx="252028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Período de 16 semanas;</a:t>
            </a:r>
          </a:p>
          <a:p>
            <a:pPr algn="just"/>
            <a:r>
              <a:rPr lang="pt-BR" dirty="0" smtClean="0"/>
              <a:t>Capacitação da equipe;</a:t>
            </a:r>
          </a:p>
          <a:p>
            <a:pPr algn="just"/>
            <a:r>
              <a:rPr lang="pt-BR" dirty="0" smtClean="0"/>
              <a:t>Aumento do número de coletas de exame </a:t>
            </a:r>
            <a:r>
              <a:rPr lang="pt-BR" dirty="0" err="1" smtClean="0"/>
              <a:t>citopatológico</a:t>
            </a:r>
            <a:r>
              <a:rPr lang="pt-BR" dirty="0" smtClean="0"/>
              <a:t>;</a:t>
            </a:r>
          </a:p>
          <a:p>
            <a:pPr algn="just"/>
            <a:r>
              <a:rPr lang="pt-BR" dirty="0" smtClean="0"/>
              <a:t>Aumento da solicitação de mamografias;</a:t>
            </a:r>
          </a:p>
          <a:p>
            <a:pPr algn="just"/>
            <a:r>
              <a:rPr lang="pt-BR" dirty="0" smtClean="0"/>
              <a:t>Melhoria da busca ativa;</a:t>
            </a:r>
          </a:p>
          <a:p>
            <a:pPr algn="just"/>
            <a:r>
              <a:rPr lang="pt-BR" dirty="0" smtClean="0"/>
              <a:t>Melhoria dos registros;</a:t>
            </a:r>
          </a:p>
          <a:p>
            <a:pPr algn="just"/>
            <a:endParaRPr lang="pt-BR" dirty="0" smtClean="0"/>
          </a:p>
          <a:p>
            <a:pPr algn="just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pt-BR" u="sng" dirty="0" smtClean="0"/>
              <a:t>Logística:</a:t>
            </a:r>
          </a:p>
          <a:p>
            <a:pPr algn="just"/>
            <a:r>
              <a:rPr lang="pt-BR" dirty="0" smtClean="0"/>
              <a:t>Ficha espelho;</a:t>
            </a:r>
          </a:p>
          <a:p>
            <a:pPr algn="just"/>
            <a:r>
              <a:rPr lang="pt-BR" dirty="0" smtClean="0"/>
              <a:t>Livros de registros;</a:t>
            </a:r>
          </a:p>
          <a:p>
            <a:pPr algn="just"/>
            <a:r>
              <a:rPr lang="pt-BR" dirty="0" smtClean="0"/>
              <a:t>Prontuário eletrônico;</a:t>
            </a:r>
          </a:p>
          <a:p>
            <a:pPr algn="just"/>
            <a:r>
              <a:rPr lang="pt-BR" dirty="0" smtClean="0"/>
              <a:t>Protocolo do MS de 2013 – Controle dos cânceres de colo do útero e da mama;</a:t>
            </a:r>
          </a:p>
          <a:p>
            <a:pPr algn="just"/>
            <a:r>
              <a:rPr lang="pt-BR" dirty="0" smtClean="0"/>
              <a:t>Material educativo fornecido pela 7ª RS;</a:t>
            </a:r>
          </a:p>
          <a:p>
            <a:pPr algn="just"/>
            <a:r>
              <a:rPr lang="pt-BR" dirty="0" smtClean="0"/>
              <a:t>Arquivo para os exames.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pt-BR" u="sng" dirty="0" smtClean="0"/>
              <a:t>OBJETIVO 1:</a:t>
            </a:r>
          </a:p>
          <a:p>
            <a:pPr algn="just"/>
            <a:r>
              <a:rPr lang="pt-BR" dirty="0" smtClean="0"/>
              <a:t>Ampliar a cobertura de detecção precoce do câncer </a:t>
            </a:r>
            <a:r>
              <a:rPr lang="pt-BR" dirty="0" smtClean="0"/>
              <a:t>de </a:t>
            </a:r>
            <a:r>
              <a:rPr lang="pt-BR" dirty="0" smtClean="0"/>
              <a:t>colo do útero.</a:t>
            </a:r>
          </a:p>
          <a:p>
            <a:pPr algn="just">
              <a:buNone/>
            </a:pPr>
            <a:r>
              <a:rPr lang="pt-BR" u="sng" dirty="0" smtClean="0"/>
              <a:t>META:</a:t>
            </a:r>
          </a:p>
          <a:p>
            <a:pPr algn="just"/>
            <a:r>
              <a:rPr lang="pt-BR" dirty="0" smtClean="0"/>
              <a:t>Ampliar a cobertura das mulheres entre 25 e 64 anos de idade para 25%. </a:t>
            </a:r>
          </a:p>
          <a:p>
            <a:pPr>
              <a:buNone/>
            </a:pPr>
            <a:r>
              <a:rPr lang="pt-BR" u="sng" dirty="0" smtClean="0"/>
              <a:t>RESULTADOS:</a:t>
            </a:r>
          </a:p>
          <a:p>
            <a:pPr algn="just"/>
            <a:r>
              <a:rPr lang="pt-BR" dirty="0" smtClean="0"/>
              <a:t>Aumento de 27,3% (196 mulheres na faixa alvo) em 16 semanas de intervenção.</a:t>
            </a:r>
          </a:p>
          <a:p>
            <a:pPr algn="just"/>
            <a:endParaRPr lang="pt-BR" dirty="0" smtClean="0"/>
          </a:p>
          <a:p>
            <a:pPr algn="just"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Objetivos, metas e resultados</a:t>
            </a:r>
            <a:endParaRPr lang="pt-BR" dirty="0"/>
          </a:p>
        </p:txBody>
      </p:sp>
      <p:graphicFrame>
        <p:nvGraphicFramePr>
          <p:cNvPr id="4" name="Chart 1"/>
          <p:cNvGraphicFramePr>
            <a:graphicFrameLocks noGrp="1"/>
          </p:cNvGraphicFramePr>
          <p:nvPr>
            <p:ph idx="1"/>
          </p:nvPr>
        </p:nvGraphicFramePr>
        <p:xfrm>
          <a:off x="304800" y="1554162"/>
          <a:ext cx="8587680" cy="4539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pt-BR" u="sng" dirty="0" smtClean="0"/>
              <a:t>OBJETIVO 2:</a:t>
            </a:r>
          </a:p>
          <a:p>
            <a:pPr algn="just"/>
            <a:r>
              <a:rPr lang="pt-BR" dirty="0" smtClean="0"/>
              <a:t>Ampliar a cobertura de detecção precoce do câncer de mama</a:t>
            </a:r>
          </a:p>
          <a:p>
            <a:pPr algn="just">
              <a:buNone/>
            </a:pPr>
            <a:r>
              <a:rPr lang="pt-BR" u="sng" dirty="0" smtClean="0"/>
              <a:t>META:</a:t>
            </a:r>
          </a:p>
          <a:p>
            <a:pPr algn="just"/>
            <a:r>
              <a:rPr lang="pt-BR" dirty="0" smtClean="0"/>
              <a:t>Ampliar a cobertura das mulheres entre 50 e 69 anos de idade para 60%. </a:t>
            </a:r>
          </a:p>
          <a:p>
            <a:pPr>
              <a:buNone/>
            </a:pPr>
            <a:r>
              <a:rPr lang="pt-BR" u="sng" dirty="0" smtClean="0"/>
              <a:t>RESULTADOS:</a:t>
            </a:r>
          </a:p>
          <a:p>
            <a:pPr algn="just"/>
            <a:r>
              <a:rPr lang="pt-BR" dirty="0" smtClean="0"/>
              <a:t>Aumento de 35,8% (82 mulheres na faixa alvo) em 16 semanas de intervenção.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Objetivos, metas e resultados</a:t>
            </a:r>
            <a:endParaRPr lang="pt-BR" dirty="0"/>
          </a:p>
        </p:txBody>
      </p:sp>
      <p:graphicFrame>
        <p:nvGraphicFramePr>
          <p:cNvPr id="4" name="Chart 1"/>
          <p:cNvGraphicFramePr>
            <a:graphicFrameLocks noGrp="1"/>
          </p:cNvGraphicFramePr>
          <p:nvPr>
            <p:ph idx="1"/>
          </p:nvPr>
        </p:nvGraphicFramePr>
        <p:xfrm>
          <a:off x="395536" y="1556792"/>
          <a:ext cx="8587680" cy="446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pt-BR" u="sng" dirty="0" smtClean="0"/>
              <a:t>OBJETIVO 3:</a:t>
            </a:r>
          </a:p>
          <a:p>
            <a:pPr algn="just"/>
            <a:r>
              <a:rPr lang="pt-BR" dirty="0" smtClean="0"/>
              <a:t>Melhorar a adesão das mulheres à realização de exame </a:t>
            </a:r>
            <a:r>
              <a:rPr lang="pt-BR" dirty="0" err="1" smtClean="0"/>
              <a:t>citopatológico</a:t>
            </a:r>
            <a:r>
              <a:rPr lang="pt-BR" dirty="0" smtClean="0"/>
              <a:t> de colo uterino e mamografia;</a:t>
            </a:r>
          </a:p>
          <a:p>
            <a:pPr algn="just">
              <a:buNone/>
            </a:pPr>
            <a:r>
              <a:rPr lang="pt-BR" u="sng" dirty="0" smtClean="0"/>
              <a:t>META:</a:t>
            </a:r>
          </a:p>
          <a:p>
            <a:r>
              <a:rPr lang="pt-BR" dirty="0" smtClean="0"/>
              <a:t>Buscar 100% das mulheres que tiveram exame alterado e que não retornaram a unidade de saúde.</a:t>
            </a:r>
          </a:p>
          <a:p>
            <a:pPr>
              <a:buNone/>
            </a:pPr>
            <a:r>
              <a:rPr lang="pt-BR" u="sng" dirty="0" smtClean="0"/>
              <a:t>RESULTADOS:</a:t>
            </a:r>
          </a:p>
          <a:p>
            <a:pPr algn="just"/>
            <a:r>
              <a:rPr lang="pt-BR" dirty="0" smtClean="0"/>
              <a:t>Obtivemos somente um exame alterado em cada ação e as pacientes retornaram a ESF para acompanhamento.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Objetivos, metas e resultados</a:t>
            </a:r>
            <a:endParaRPr lang="pt-BR" dirty="0"/>
          </a:p>
        </p:txBody>
      </p:sp>
      <p:graphicFrame>
        <p:nvGraphicFramePr>
          <p:cNvPr id="4" name="Chart 2"/>
          <p:cNvGraphicFramePr>
            <a:graphicFrameLocks noGrp="1"/>
          </p:cNvGraphicFramePr>
          <p:nvPr>
            <p:ph idx="1"/>
          </p:nvPr>
        </p:nvGraphicFramePr>
        <p:xfrm>
          <a:off x="304800" y="1554162"/>
          <a:ext cx="8587680" cy="4539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Objetivos, metas e resultados</a:t>
            </a:r>
            <a:endParaRPr lang="pt-BR" dirty="0"/>
          </a:p>
        </p:txBody>
      </p:sp>
      <p:graphicFrame>
        <p:nvGraphicFramePr>
          <p:cNvPr id="4" name="Chart 4"/>
          <p:cNvGraphicFramePr>
            <a:graphicFrameLocks noGrp="1"/>
          </p:cNvGraphicFramePr>
          <p:nvPr>
            <p:ph idx="1"/>
          </p:nvPr>
        </p:nvGraphicFramePr>
        <p:xfrm>
          <a:off x="304800" y="1554162"/>
          <a:ext cx="8587680" cy="4539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pt-BR" u="sng" dirty="0" smtClean="0"/>
              <a:t>OBJETIVO 4:</a:t>
            </a:r>
          </a:p>
          <a:p>
            <a:pPr algn="just"/>
            <a:r>
              <a:rPr lang="pt-BR" dirty="0" smtClean="0"/>
              <a:t>Melhorar a qualidade do atendimento das mulheres que realizam detecção precoce de câncer de colo de útero e de mama na unidade de saúde;</a:t>
            </a:r>
          </a:p>
          <a:p>
            <a:pPr algn="just">
              <a:buNone/>
            </a:pPr>
            <a:r>
              <a:rPr lang="pt-BR" u="sng" dirty="0" smtClean="0"/>
              <a:t>META:</a:t>
            </a:r>
          </a:p>
          <a:p>
            <a:pPr algn="just"/>
            <a:r>
              <a:rPr lang="pt-BR" dirty="0" smtClean="0"/>
              <a:t>Obter 100% de coleta de amostras satisfatórias do exame </a:t>
            </a:r>
            <a:r>
              <a:rPr lang="pt-BR" dirty="0" err="1" smtClean="0"/>
              <a:t>citopatológico</a:t>
            </a:r>
            <a:r>
              <a:rPr lang="pt-BR" dirty="0" smtClean="0"/>
              <a:t> de colo uterino</a:t>
            </a:r>
          </a:p>
          <a:p>
            <a:pPr algn="just">
              <a:buNone/>
            </a:pPr>
            <a:r>
              <a:rPr lang="pt-BR" u="sng" dirty="0" smtClean="0"/>
              <a:t>RESULTADOS:</a:t>
            </a:r>
          </a:p>
          <a:p>
            <a:pPr algn="just"/>
            <a:r>
              <a:rPr lang="pt-BR" dirty="0" smtClean="0"/>
              <a:t>100% de amostras satisfatórias nesse período.</a:t>
            </a:r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Juntos o câncer de mama e o câncer de colo do útero matam cerca de 70 mil mulheres a cada ano no Brasil. </a:t>
            </a:r>
          </a:p>
          <a:p>
            <a:pPr algn="just"/>
            <a:r>
              <a:rPr lang="pt-BR" dirty="0" smtClean="0"/>
              <a:t>O Câncer de mama é o segundo tipo mais frequente de câncer no mundo e o mais comum entre as mulheres (INCA; 2011). </a:t>
            </a:r>
          </a:p>
          <a:p>
            <a:pPr algn="just"/>
            <a:r>
              <a:rPr lang="pt-BR" dirty="0" smtClean="0"/>
              <a:t>Importância do diagnóstico precoce.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pt-BR" u="sng" dirty="0" smtClean="0"/>
              <a:t>OBJETIVO 5:</a:t>
            </a:r>
          </a:p>
          <a:p>
            <a:pPr algn="just"/>
            <a:r>
              <a:rPr lang="pt-BR" dirty="0" smtClean="0"/>
              <a:t>Melhorar registros das informações;</a:t>
            </a:r>
          </a:p>
          <a:p>
            <a:pPr algn="just">
              <a:buNone/>
            </a:pPr>
            <a:r>
              <a:rPr lang="pt-BR" u="sng" dirty="0" smtClean="0"/>
              <a:t>META:</a:t>
            </a:r>
          </a:p>
          <a:p>
            <a:pPr algn="just"/>
            <a:r>
              <a:rPr lang="pt-BR" dirty="0" smtClean="0"/>
              <a:t>Registro dos exames </a:t>
            </a:r>
            <a:r>
              <a:rPr lang="pt-BR" dirty="0" err="1" smtClean="0"/>
              <a:t>citopatológicos</a:t>
            </a:r>
            <a:r>
              <a:rPr lang="pt-BR" dirty="0" smtClean="0"/>
              <a:t> de colo uterino mamografias em registro específico em 100% das mulheres.</a:t>
            </a:r>
          </a:p>
          <a:p>
            <a:pPr algn="just">
              <a:buNone/>
            </a:pPr>
            <a:r>
              <a:rPr lang="pt-BR" u="sng" dirty="0" smtClean="0"/>
              <a:t>RESULTADO:</a:t>
            </a:r>
          </a:p>
          <a:p>
            <a:pPr algn="just"/>
            <a:r>
              <a:rPr lang="pt-BR" dirty="0" smtClean="0"/>
              <a:t>100% dos exames foram registrados.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pt-BR" u="sng" dirty="0" smtClean="0"/>
              <a:t>OBJETIVO 6</a:t>
            </a:r>
            <a:r>
              <a:rPr lang="pt-BR" dirty="0" smtClean="0"/>
              <a:t>:</a:t>
            </a:r>
          </a:p>
          <a:p>
            <a:pPr algn="just"/>
            <a:r>
              <a:rPr lang="pt-BR" dirty="0" smtClean="0"/>
              <a:t>Mapear as mulheres de risco para câncer de colo de útero e de mama;</a:t>
            </a:r>
          </a:p>
          <a:p>
            <a:pPr algn="just">
              <a:buNone/>
            </a:pPr>
            <a:r>
              <a:rPr lang="pt-BR" u="sng" dirty="0" smtClean="0"/>
              <a:t>META:</a:t>
            </a:r>
          </a:p>
          <a:p>
            <a:pPr algn="just"/>
            <a:r>
              <a:rPr lang="pt-BR" dirty="0" smtClean="0"/>
              <a:t>Realizar avaliação de risco em 100% das mulheres nas faixas </a:t>
            </a:r>
            <a:r>
              <a:rPr lang="pt-BR" dirty="0" err="1" smtClean="0"/>
              <a:t>etárias-alvo</a:t>
            </a:r>
            <a:r>
              <a:rPr lang="pt-BR" dirty="0" smtClean="0"/>
              <a:t> (colo e mama)</a:t>
            </a:r>
          </a:p>
          <a:p>
            <a:pPr algn="just">
              <a:buNone/>
            </a:pPr>
            <a:r>
              <a:rPr lang="pt-BR" u="sng" dirty="0" smtClean="0"/>
              <a:t>RESULTADOS</a:t>
            </a:r>
            <a:r>
              <a:rPr lang="pt-BR" dirty="0" smtClean="0"/>
              <a:t>:</a:t>
            </a:r>
          </a:p>
          <a:p>
            <a:pPr algn="just"/>
            <a:r>
              <a:rPr lang="pt-BR" dirty="0" smtClean="0"/>
              <a:t>100% das mulheres de 25 a 64 anos e entre 50 e 69 anos foram avaliadas quanto ao risco.</a:t>
            </a:r>
          </a:p>
          <a:p>
            <a:pPr algn="just">
              <a:buNone/>
            </a:pPr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pt-BR" u="sng" dirty="0" smtClean="0"/>
              <a:t>OBJETIVO</a:t>
            </a:r>
            <a:r>
              <a:rPr lang="pt-BR" dirty="0" smtClean="0"/>
              <a:t>:</a:t>
            </a:r>
          </a:p>
          <a:p>
            <a:pPr algn="just"/>
            <a:r>
              <a:rPr lang="pt-BR" dirty="0" smtClean="0"/>
              <a:t>Promover a saúde das mulheres que realizam detecção precoce de câncer de colo de útero e de mama na ESF.</a:t>
            </a:r>
          </a:p>
          <a:p>
            <a:pPr algn="just">
              <a:buNone/>
            </a:pPr>
            <a:r>
              <a:rPr lang="pt-BR" u="sng" dirty="0" smtClean="0"/>
              <a:t>META:</a:t>
            </a:r>
          </a:p>
          <a:p>
            <a:pPr algn="just"/>
            <a:r>
              <a:rPr lang="pt-BR" dirty="0" smtClean="0"/>
              <a:t>Promover a saúde das mulheres que realizam detecção precoce de câncer de colo de útero e de mama na unidade de saúde.</a:t>
            </a:r>
          </a:p>
          <a:p>
            <a:pPr algn="just">
              <a:buNone/>
            </a:pPr>
            <a:r>
              <a:rPr lang="pt-BR" u="sng" dirty="0" smtClean="0"/>
              <a:t>RESULTADOS:</a:t>
            </a:r>
          </a:p>
          <a:p>
            <a:pPr algn="just"/>
            <a:r>
              <a:rPr lang="pt-BR" dirty="0" smtClean="0"/>
              <a:t>100% das mulheres receberam orientação.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Inicialmente tínhamos seis objetivos e suas metas (10 indicadores em que 2 eram de cobertura);</a:t>
            </a:r>
          </a:p>
          <a:p>
            <a:pPr algn="just"/>
            <a:r>
              <a:rPr lang="pt-BR" dirty="0" smtClean="0"/>
              <a:t>Somente o controle do câncer de mama ficou abaixo do que tínhamos proposto;</a:t>
            </a:r>
          </a:p>
          <a:p>
            <a:pPr algn="just"/>
            <a:r>
              <a:rPr lang="pt-BR" dirty="0" smtClean="0"/>
              <a:t>Apresentou melhora na qualidade da assistência bem como seus registros;</a:t>
            </a:r>
          </a:p>
          <a:p>
            <a:pPr algn="just"/>
            <a:r>
              <a:rPr lang="pt-BR" dirty="0" smtClean="0"/>
              <a:t>Aperfeiçoamento da prática profissional.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pt-BR" u="sng" dirty="0" smtClean="0"/>
              <a:t>Importância para a equipe e serviço</a:t>
            </a:r>
            <a:r>
              <a:rPr lang="pt-BR" dirty="0" smtClean="0"/>
              <a:t>:</a:t>
            </a:r>
          </a:p>
          <a:p>
            <a:pPr algn="just"/>
            <a:r>
              <a:rPr lang="pt-BR" dirty="0" smtClean="0"/>
              <a:t>Aperfeiçoamento da prática profissional, maior comprometimento, entrega de exames no domicílio, melhora da busca ativa, melhora nos registros e informações relevantes;</a:t>
            </a:r>
          </a:p>
          <a:p>
            <a:pPr algn="just">
              <a:buNone/>
            </a:pPr>
            <a:r>
              <a:rPr lang="pt-BR" u="sng" dirty="0" smtClean="0"/>
              <a:t>Importância para a comunidade:</a:t>
            </a:r>
          </a:p>
          <a:p>
            <a:pPr algn="just"/>
            <a:r>
              <a:rPr lang="pt-BR" dirty="0" smtClean="0"/>
              <a:t>Recebimento de exames em casa, conhecimento, exames em dia, facilidade de acesso a realização dos exames.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Ação 100% incorporada a prática clínica na ESF;</a:t>
            </a:r>
          </a:p>
          <a:p>
            <a:pPr algn="just"/>
            <a:r>
              <a:rPr lang="pt-BR" dirty="0" smtClean="0"/>
              <a:t>Necessita aprimorar abordagem, busca ativa e educação em saúde para buscar mulheres que nunca realizaram os exames e que demonstram resistência;</a:t>
            </a:r>
          </a:p>
          <a:p>
            <a:pPr algn="just"/>
            <a:r>
              <a:rPr lang="pt-BR" dirty="0" smtClean="0"/>
              <a:t>Intensificar o rastreamento do câncer de mama.</a:t>
            </a:r>
          </a:p>
          <a:p>
            <a:pPr algn="just"/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Reflexão crítica sobre seu processo pessoal de aprendizagem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Seriedade e comprometimento do curso;</a:t>
            </a:r>
          </a:p>
          <a:p>
            <a:pPr algn="just"/>
            <a:r>
              <a:rPr lang="pt-BR" dirty="0" smtClean="0"/>
              <a:t>Além das expectativas por ser </a:t>
            </a:r>
            <a:r>
              <a:rPr lang="pt-BR" dirty="0" err="1" smtClean="0"/>
              <a:t>EaD</a:t>
            </a:r>
            <a:r>
              <a:rPr lang="pt-BR" dirty="0" smtClean="0"/>
              <a:t>;</a:t>
            </a:r>
          </a:p>
          <a:p>
            <a:pPr algn="just"/>
            <a:r>
              <a:rPr lang="pt-BR" dirty="0" smtClean="0"/>
              <a:t>Prática profissional aprimorada de todos os profissionais envolvidos;</a:t>
            </a:r>
          </a:p>
          <a:p>
            <a:r>
              <a:rPr lang="pt-BR" dirty="0" smtClean="0"/>
              <a:t>Comprometimento na qualidade da assistência e registros das informações.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 bibliográficas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Instituto Nacional de Câncer (BRASIL). Coordenação Geral de Ações Estratégicas. Divisão de Apoio à Rede de Atenção 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Oncológica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Diretrizes brasileiras para o rastreamento do câncer do colo do útero / Instituto Nacional de Câncer.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Coordenação Geral de Ações Estratégicas. Divisão de Apoio à Rede de Atenção 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Oncológica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. – Rio de Janeiro: INCA, 2011</a:t>
            </a:r>
          </a:p>
          <a:p>
            <a:pPr algn="just">
              <a:buNone/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BRASIL. Ministério da Saúde. Secretaria de Atenção à Saúde. Departamento de Atenção Básica. 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Controle dos cânceres do colo do útero e da mama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. 2 ed. Brasília: Editora do Ministério da Saúde, 2013.</a:t>
            </a:r>
          </a:p>
          <a:p>
            <a:pPr algn="just"/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3140968"/>
            <a:ext cx="8515672" cy="344321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pt-BR" b="1" dirty="0" smtClean="0">
                <a:solidFill>
                  <a:schemeClr val="tx1"/>
                </a:solidFill>
              </a:rPr>
              <a:t>Jaiana K. Gubert </a:t>
            </a:r>
            <a:r>
              <a:rPr lang="pt-BR" b="1" dirty="0" err="1" smtClean="0">
                <a:solidFill>
                  <a:schemeClr val="tx1"/>
                </a:solidFill>
              </a:rPr>
              <a:t>Zakaluka</a:t>
            </a:r>
            <a:endParaRPr lang="pt-BR" b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pt-BR" b="1" dirty="0" smtClean="0">
                <a:solidFill>
                  <a:schemeClr val="tx1"/>
                </a:solidFill>
              </a:rPr>
              <a:t>Enfermeira</a:t>
            </a:r>
          </a:p>
          <a:p>
            <a:pPr>
              <a:buNone/>
            </a:pPr>
            <a:r>
              <a:rPr lang="pt-BR" b="1" dirty="0" smtClean="0">
                <a:solidFill>
                  <a:schemeClr val="tx1"/>
                </a:solidFill>
              </a:rPr>
              <a:t>COREN/PR: 322.032</a:t>
            </a:r>
          </a:p>
          <a:p>
            <a:pPr>
              <a:buNone/>
            </a:pPr>
            <a:r>
              <a:rPr lang="pt-BR" b="1" dirty="0" smtClean="0">
                <a:solidFill>
                  <a:schemeClr val="tx1"/>
                </a:solidFill>
              </a:rPr>
              <a:t>Email: jaianagubert@hotmail.com</a:t>
            </a:r>
          </a:p>
          <a:p>
            <a:pPr>
              <a:buNone/>
            </a:pPr>
            <a:r>
              <a:rPr lang="pt-BR" b="1" dirty="0" err="1" smtClean="0">
                <a:solidFill>
                  <a:schemeClr val="tx1"/>
                </a:solidFill>
              </a:rPr>
              <a:t>Tel</a:t>
            </a:r>
            <a:r>
              <a:rPr lang="pt-BR" b="1" dirty="0" smtClean="0">
                <a:solidFill>
                  <a:schemeClr val="tx1"/>
                </a:solidFill>
              </a:rPr>
              <a:t>: (46)9976-2601</a:t>
            </a:r>
          </a:p>
          <a:p>
            <a:pPr>
              <a:buNone/>
            </a:pPr>
            <a:endParaRPr lang="pt-BR" b="1" dirty="0" smtClean="0">
              <a:solidFill>
                <a:schemeClr val="tx1"/>
              </a:solidFill>
            </a:endParaRPr>
          </a:p>
          <a:p>
            <a:pPr algn="r">
              <a:buNone/>
            </a:pPr>
            <a:r>
              <a:rPr lang="pt-BR" sz="5400" b="1" dirty="0" smtClean="0">
                <a:solidFill>
                  <a:schemeClr val="tx1"/>
                </a:solidFill>
              </a:rPr>
              <a:t>Obrigada!</a:t>
            </a:r>
          </a:p>
          <a:p>
            <a:pPr algn="r">
              <a:buNone/>
            </a:pPr>
            <a:endParaRPr lang="pt-BR" sz="5400" b="1" dirty="0">
              <a:solidFill>
                <a:schemeClr val="tx1"/>
              </a:solidFill>
            </a:endParaRPr>
          </a:p>
        </p:txBody>
      </p:sp>
      <p:pic>
        <p:nvPicPr>
          <p:cNvPr id="4" name="Imagem 3" descr="http://unasus.ufpel.edu.br/site/wp-content/uploads/2013/10/ESF-Ufpel-01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836712"/>
            <a:ext cx="5184575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BR" dirty="0" smtClean="0"/>
              <a:t>Município: Coronel Vivida – PR</a:t>
            </a:r>
          </a:p>
          <a:p>
            <a:pPr algn="just"/>
            <a:r>
              <a:rPr lang="pt-BR" dirty="0" smtClean="0"/>
              <a:t>População aproximada: 21.700 hab.</a:t>
            </a:r>
          </a:p>
          <a:p>
            <a:pPr algn="just"/>
            <a:r>
              <a:rPr lang="pt-BR" dirty="0" smtClean="0"/>
              <a:t>9 equipes de ESF – cobertura de 100%;</a:t>
            </a:r>
          </a:p>
          <a:p>
            <a:pPr algn="just"/>
            <a:r>
              <a:rPr lang="pt-BR" dirty="0" smtClean="0"/>
              <a:t>5 Equipes de Saúde Bucal + CEO;</a:t>
            </a:r>
          </a:p>
          <a:p>
            <a:pPr algn="just"/>
            <a:r>
              <a:rPr lang="pt-BR" dirty="0" smtClean="0"/>
              <a:t>1 NASF;</a:t>
            </a:r>
          </a:p>
          <a:p>
            <a:pPr algn="just"/>
            <a:r>
              <a:rPr lang="pt-BR" dirty="0" smtClean="0"/>
              <a:t>1 UPA 24 horas;</a:t>
            </a:r>
          </a:p>
          <a:p>
            <a:pPr algn="just"/>
            <a:r>
              <a:rPr lang="pt-BR" dirty="0" smtClean="0"/>
              <a:t>1 Hospital de pequeno porte.</a:t>
            </a:r>
          </a:p>
          <a:p>
            <a:pPr algn="just"/>
            <a:r>
              <a:rPr lang="pt-BR" dirty="0" smtClean="0"/>
              <a:t>1 Base do SAMU</a:t>
            </a:r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Coronel vivida - </a:t>
            </a:r>
            <a:r>
              <a:rPr lang="pt-BR" dirty="0" err="1" smtClean="0"/>
              <a:t>pr</a:t>
            </a:r>
            <a:endParaRPr lang="pt-BR" dirty="0"/>
          </a:p>
        </p:txBody>
      </p:sp>
      <p:pic>
        <p:nvPicPr>
          <p:cNvPr id="4" name="Espaço Reservado para Conteúdo 3" descr="coronel vivid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340768"/>
            <a:ext cx="8517075" cy="49685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ESF do Centro – População cadastrada: 2.757</a:t>
            </a:r>
          </a:p>
          <a:p>
            <a:r>
              <a:rPr lang="pt-BR" dirty="0" smtClean="0"/>
              <a:t>957 famílias</a:t>
            </a:r>
          </a:p>
          <a:p>
            <a:r>
              <a:rPr lang="pt-BR" dirty="0" smtClean="0"/>
              <a:t>ESF fica alocada à SMS juntamente com outra ESF.</a:t>
            </a:r>
          </a:p>
          <a:p>
            <a:r>
              <a:rPr lang="pt-BR" dirty="0" smtClean="0"/>
              <a:t>717 mulheres entre 25 e 64 anos;</a:t>
            </a:r>
          </a:p>
          <a:p>
            <a:r>
              <a:rPr lang="pt-BR" dirty="0" smtClean="0"/>
              <a:t>229 mulheres entre 50 e 69 anos;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Esf</a:t>
            </a:r>
            <a:r>
              <a:rPr lang="pt-BR" dirty="0" smtClean="0"/>
              <a:t> central</a:t>
            </a:r>
            <a:endParaRPr lang="pt-BR" dirty="0"/>
          </a:p>
        </p:txBody>
      </p:sp>
      <p:pic>
        <p:nvPicPr>
          <p:cNvPr id="4" name="Espaço Reservado para Conteúdo 3" descr="DSC036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340768"/>
            <a:ext cx="7560840" cy="51644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Esf</a:t>
            </a:r>
            <a:r>
              <a:rPr lang="pt-BR" dirty="0" smtClean="0"/>
              <a:t> central</a:t>
            </a:r>
            <a:endParaRPr lang="pt-BR" dirty="0"/>
          </a:p>
        </p:txBody>
      </p:sp>
      <p:pic>
        <p:nvPicPr>
          <p:cNvPr id="4" name="Espaço Reservado para Conteúdo 3" descr="DSC036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700808"/>
            <a:ext cx="4128459" cy="3096344"/>
          </a:xfrm>
        </p:spPr>
      </p:pic>
      <p:pic>
        <p:nvPicPr>
          <p:cNvPr id="5" name="Imagem 4" descr="DSC036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996952"/>
            <a:ext cx="4400980" cy="33007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628800"/>
            <a:ext cx="8686800" cy="466734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t-BR" sz="3500" u="sng" dirty="0" smtClean="0"/>
              <a:t>Anteriormente a intervenção</a:t>
            </a:r>
            <a:r>
              <a:rPr lang="pt-BR" sz="3500" dirty="0" smtClean="0"/>
              <a:t>:</a:t>
            </a:r>
          </a:p>
          <a:p>
            <a:pPr algn="just"/>
            <a:r>
              <a:rPr lang="pt-BR" sz="3500" dirty="0" smtClean="0"/>
              <a:t>Maioria dos exames </a:t>
            </a:r>
            <a:r>
              <a:rPr lang="pt-BR" sz="3500" dirty="0" err="1" smtClean="0"/>
              <a:t>citopatológicos</a:t>
            </a:r>
            <a:r>
              <a:rPr lang="pt-BR" sz="3500" dirty="0" smtClean="0"/>
              <a:t> agendados;</a:t>
            </a:r>
          </a:p>
          <a:p>
            <a:pPr algn="just"/>
            <a:r>
              <a:rPr lang="pt-BR" sz="3500" dirty="0" smtClean="0"/>
              <a:t>Não havia entrega dos exames no domicílio;</a:t>
            </a:r>
          </a:p>
          <a:p>
            <a:pPr algn="just"/>
            <a:r>
              <a:rPr lang="pt-BR" sz="3500" dirty="0" smtClean="0"/>
              <a:t>Não havia registro de mamografias em um livro de registros específico e prontuários das mulheres;</a:t>
            </a:r>
          </a:p>
          <a:p>
            <a:pPr algn="just"/>
            <a:r>
              <a:rPr lang="pt-BR" sz="3500" dirty="0" smtClean="0"/>
              <a:t>Pouca busca ativa das mulheres com exame atrasado.</a:t>
            </a:r>
          </a:p>
          <a:p>
            <a:pPr algn="just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pt-BR" sz="3600" dirty="0" smtClean="0"/>
          </a:p>
          <a:p>
            <a:pPr algn="just"/>
            <a:r>
              <a:rPr lang="pt-BR" sz="3600" dirty="0" smtClean="0"/>
              <a:t>Melhorar a detecção de câncer de colo do útero e de mama.</a:t>
            </a:r>
            <a:endParaRPr lang="pt-B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gem">
  <a:themeElements>
    <a:clrScheme name="Viagem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gem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iagem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302</TotalTime>
  <Words>1120</Words>
  <Application>Microsoft Office PowerPoint</Application>
  <PresentationFormat>Apresentação na tela (4:3)</PresentationFormat>
  <Paragraphs>156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29" baseType="lpstr">
      <vt:lpstr>Viagem</vt:lpstr>
      <vt:lpstr>MELHORIA DA PREVENÇÃO E DETECÇÃO PRECOCE DOS CÂNCERES DE COLO DE ÚTERO E DE MAMAS NA UNIDADE BÁSICA DE SAÚDE CENTRAL. CORONEL VIVIDA- PR    </vt:lpstr>
      <vt:lpstr>INTrodução</vt:lpstr>
      <vt:lpstr>introdução</vt:lpstr>
      <vt:lpstr>Coronel vivida - pr</vt:lpstr>
      <vt:lpstr>introdução</vt:lpstr>
      <vt:lpstr>Esf central</vt:lpstr>
      <vt:lpstr>Esf central</vt:lpstr>
      <vt:lpstr>introdução</vt:lpstr>
      <vt:lpstr>objetivo</vt:lpstr>
      <vt:lpstr>metodologia</vt:lpstr>
      <vt:lpstr>metodologia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resultados</vt:lpstr>
      <vt:lpstr>discussão</vt:lpstr>
      <vt:lpstr>discussão</vt:lpstr>
      <vt:lpstr>Reflexão crítica sobre seu processo pessoal de aprendizagem</vt:lpstr>
      <vt:lpstr>Referências bibliográficas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SAÚDE DA MULHER: QUALIFICAÇÃO DA DETECÇÃO DOS CÂNCERES DE COLO DE ÚTERO E DE MAMAS NA UNIDADE BÁSICA DE SAÚDE CENTRAL. CORONEL VIVIDA- PR</dc:title>
  <dc:creator>Jaiana Gubert</dc:creator>
  <cp:lastModifiedBy>Jaiana Gubert</cp:lastModifiedBy>
  <cp:revision>38</cp:revision>
  <dcterms:created xsi:type="dcterms:W3CDTF">2014-03-26T14:11:42Z</dcterms:created>
  <dcterms:modified xsi:type="dcterms:W3CDTF">2014-04-29T21:53:39Z</dcterms:modified>
</cp:coreProperties>
</file>