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9" r:id="rId3"/>
    <p:sldId id="284" r:id="rId4"/>
    <p:sldId id="280" r:id="rId5"/>
    <p:sldId id="285" r:id="rId6"/>
    <p:sldId id="257" r:id="rId7"/>
    <p:sldId id="259" r:id="rId8"/>
    <p:sldId id="260" r:id="rId9"/>
    <p:sldId id="296" r:id="rId10"/>
    <p:sldId id="261" r:id="rId11"/>
    <p:sldId id="262" r:id="rId12"/>
    <p:sldId id="265" r:id="rId13"/>
    <p:sldId id="267" r:id="rId14"/>
    <p:sldId id="269" r:id="rId15"/>
    <p:sldId id="271" r:id="rId16"/>
    <p:sldId id="274" r:id="rId17"/>
    <p:sldId id="275" r:id="rId18"/>
    <p:sldId id="276" r:id="rId19"/>
    <p:sldId id="277" r:id="rId20"/>
    <p:sldId id="297" r:id="rId21"/>
    <p:sldId id="298" r:id="rId22"/>
    <p:sldId id="287" r:id="rId23"/>
    <p:sldId id="289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" initials="C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Unidade%204\planilha%20de%20coleta%20de%20dados%20semana%20%209%20corrigid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Unidade%204\planilha%20de%20coleta%20de%20dados%20semana%20%209%20corrigid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\SkyDrive\Alunos%20T4\Jaime\Planilha%20final%20de%20coleta%20de%20dados%2012%20semanas%20Jaim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0.18101933216168831</c:v>
                </c:pt>
                <c:pt idx="1">
                  <c:v>0.23725834797891041</c:v>
                </c:pt>
                <c:pt idx="2">
                  <c:v>0.28119507908611574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14240"/>
        <c:axId val="53515776"/>
      </c:barChart>
      <c:catAx>
        <c:axId val="5351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515776"/>
        <c:crosses val="autoZero"/>
        <c:auto val="1"/>
        <c:lblAlgn val="ctr"/>
        <c:lblOffset val="100"/>
        <c:noMultiLvlLbl val="0"/>
      </c:catAx>
      <c:valAx>
        <c:axId val="535157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5142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200" b="1" i="0" u="none" strike="noStrike" baseline="0"/>
              <a:t>Proporção de mulheres entre 50 e 69 anos com exame em dia para detecção precoce do câncer de mama</a:t>
            </a:r>
            <a:endParaRPr lang="pt-BR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0.125</c:v>
                </c:pt>
                <c:pt idx="1">
                  <c:v>0.1640625</c:v>
                </c:pt>
                <c:pt idx="2">
                  <c:v>0.22265625</c:v>
                </c:pt>
                <c:pt idx="3">
                  <c:v>0</c:v>
                </c:pt>
              </c:numCache>
            </c:numRef>
          </c:val>
        </c:ser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0.125</c:v>
                </c:pt>
                <c:pt idx="1">
                  <c:v>0.1640625</c:v>
                </c:pt>
                <c:pt idx="2">
                  <c:v>0.22265625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75456"/>
        <c:axId val="54293632"/>
      </c:barChart>
      <c:catAx>
        <c:axId val="5427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293632"/>
        <c:crosses val="autoZero"/>
        <c:auto val="1"/>
        <c:lblAlgn val="ctr"/>
        <c:lblOffset val="100"/>
        <c:noMultiLvlLbl val="0"/>
      </c:catAx>
      <c:valAx>
        <c:axId val="5429363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2754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mulheres com amostras satisfatórias do exame citopatológico do colo do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36288"/>
        <c:axId val="54237824"/>
      </c:barChart>
      <c:catAx>
        <c:axId val="5423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237824"/>
        <c:crosses val="autoZero"/>
        <c:auto val="1"/>
        <c:lblAlgn val="ctr"/>
        <c:lblOffset val="100"/>
        <c:noMultiLvlLbl val="0"/>
      </c:catAx>
      <c:valAx>
        <c:axId val="542378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2362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mulheres com registro adequado do exame citopatológico de colo do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084288"/>
        <c:axId val="67085824"/>
      </c:barChart>
      <c:catAx>
        <c:axId val="6708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085824"/>
        <c:crosses val="autoZero"/>
        <c:auto val="1"/>
        <c:lblAlgn val="ctr"/>
        <c:lblOffset val="100"/>
        <c:noMultiLvlLbl val="0"/>
      </c:catAx>
      <c:valAx>
        <c:axId val="670858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0842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985678879142372"/>
          <c:y val="0.14545441449539673"/>
          <c:w val="0.87799141722234908"/>
          <c:h val="0.78117661294853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Indicadores!$D$54:$G$54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Indicadores!$D$55:$G$55</c:f>
              <c:numCache>
                <c:formatCode>0.0%</c:formatCode>
                <c:ptCount val="4"/>
                <c:pt idx="0">
                  <c:v>0.94117647058823561</c:v>
                </c:pt>
                <c:pt idx="1">
                  <c:v>0.93333333333333335</c:v>
                </c:pt>
                <c:pt idx="2">
                  <c:v>0.95000000000000062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332032"/>
        <c:axId val="54350208"/>
      </c:barChart>
      <c:catAx>
        <c:axId val="5433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350208"/>
        <c:crosses val="autoZero"/>
        <c:auto val="1"/>
        <c:lblAlgn val="ctr"/>
        <c:lblOffset val="100"/>
        <c:noMultiLvlLbl val="0"/>
      </c:catAx>
      <c:valAx>
        <c:axId val="5435020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3320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0637305138574785"/>
          <c:y val="2.488497231791760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Indicadores!$D$59:$G$59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Indicadores!$D$60:$G$60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070592"/>
        <c:axId val="93118848"/>
      </c:barChart>
      <c:catAx>
        <c:axId val="6707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118848"/>
        <c:crosses val="autoZero"/>
        <c:auto val="1"/>
        <c:lblAlgn val="ctr"/>
        <c:lblOffset val="100"/>
        <c:noMultiLvlLbl val="0"/>
      </c:catAx>
      <c:valAx>
        <c:axId val="9311884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0705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0.94117647058823561</c:v>
                </c:pt>
                <c:pt idx="1">
                  <c:v>0.93333333333333335</c:v>
                </c:pt>
                <c:pt idx="2">
                  <c:v>0.95000000000000062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09344"/>
        <c:axId val="82410880"/>
      </c:barChart>
      <c:catAx>
        <c:axId val="8240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410880"/>
        <c:crosses val="autoZero"/>
        <c:auto val="1"/>
        <c:lblAlgn val="ctr"/>
        <c:lblOffset val="100"/>
        <c:noMultiLvlLbl val="0"/>
      </c:catAx>
      <c:valAx>
        <c:axId val="8241088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4093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Indicadores!$C$71</c:f>
              <c:strCache>
                <c:ptCount val="1"/>
                <c:pt idx="0">
                  <c:v>Proporção de mulheres entre 25 e 64 anos que receberam orientação sobre DSTs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Indicadores!$D$70:$G$70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Indicadores!$D$71:$G$71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17376"/>
        <c:axId val="82118912"/>
      </c:barChart>
      <c:catAx>
        <c:axId val="8211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118912"/>
        <c:crosses val="autoZero"/>
        <c:auto val="1"/>
        <c:lblAlgn val="ctr"/>
        <c:lblOffset val="100"/>
        <c:noMultiLvlLbl val="0"/>
      </c:catAx>
      <c:valAx>
        <c:axId val="821189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1173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Indicadores!$C$81</c:f>
              <c:strCache>
                <c:ptCount val="1"/>
                <c:pt idx="0">
                  <c:v>Proporção de mulheres entre 50 e 69 anos que receberam orientação sobre os fatores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Indicadores!$D$80:$G$80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Indicadores!$D$81:$G$81</c:f>
              <c:numCache>
                <c:formatCode>0.0%</c:formatCode>
                <c:ptCount val="4"/>
                <c:pt idx="0">
                  <c:v>0.94117647058823561</c:v>
                </c:pt>
                <c:pt idx="1">
                  <c:v>0.93333333333333335</c:v>
                </c:pt>
                <c:pt idx="2">
                  <c:v>0.93333333333333335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65120"/>
        <c:axId val="82175104"/>
      </c:barChart>
      <c:catAx>
        <c:axId val="8216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175104"/>
        <c:crosses val="autoZero"/>
        <c:auto val="1"/>
        <c:lblAlgn val="ctr"/>
        <c:lblOffset val="100"/>
        <c:noMultiLvlLbl val="0"/>
      </c:catAx>
      <c:valAx>
        <c:axId val="8217510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1651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E7887-D8B3-4A78-887F-EA57286CF962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FF8A4-9208-421B-B786-DCDA44BB75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75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FF8A4-9208-421B-B786-DCDA44BB7506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30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F5E7-9F82-4C87-9918-9D0C9DB16098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FB5-4DCE-4C72-A921-4A4F62DF41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F5E7-9F82-4C87-9918-9D0C9DB16098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FB5-4DCE-4C72-A921-4A4F62DF41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F5E7-9F82-4C87-9918-9D0C9DB16098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FB5-4DCE-4C72-A921-4A4F62DF41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F5E7-9F82-4C87-9918-9D0C9DB16098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FB5-4DCE-4C72-A921-4A4F62DF41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F5E7-9F82-4C87-9918-9D0C9DB16098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FB5-4DCE-4C72-A921-4A4F62DF41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F5E7-9F82-4C87-9918-9D0C9DB16098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FB5-4DCE-4C72-A921-4A4F62DF41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F5E7-9F82-4C87-9918-9D0C9DB16098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FB5-4DCE-4C72-A921-4A4F62DF41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F5E7-9F82-4C87-9918-9D0C9DB16098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FB5-4DCE-4C72-A921-4A4F62DF41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F5E7-9F82-4C87-9918-9D0C9DB16098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FB5-4DCE-4C72-A921-4A4F62DF41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F5E7-9F82-4C87-9918-9D0C9DB16098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FB5-4DCE-4C72-A921-4A4F62DF41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F5E7-9F82-4C87-9918-9D0C9DB16098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BFB5-4DCE-4C72-A921-4A4F62DF41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F5E7-9F82-4C87-9918-9D0C9DB16098}" type="datetimeFigureOut">
              <a:rPr lang="pt-BR" smtClean="0"/>
              <a:pPr/>
              <a:t>17/03/2014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BFB5-4DCE-4C72-A921-4A4F62DF41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84784"/>
            <a:ext cx="8674224" cy="2115666"/>
          </a:xfrm>
        </p:spPr>
        <p:txBody>
          <a:bodyPr>
            <a:normAutofit/>
          </a:bodyPr>
          <a:lstStyle/>
          <a:p>
            <a:r>
              <a:rPr lang="pt-BR" sz="4000" b="1" dirty="0"/>
              <a:t>Trabalho de conclusão de curso</a:t>
            </a: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3214686"/>
            <a:ext cx="8136904" cy="3166642"/>
          </a:xfrm>
        </p:spPr>
        <p:txBody>
          <a:bodyPr>
            <a:normAutofit/>
          </a:bodyPr>
          <a:lstStyle/>
          <a:p>
            <a:r>
              <a:rPr lang="pt-BR" sz="2200" b="1" dirty="0" smtClean="0">
                <a:solidFill>
                  <a:schemeClr val="tx1"/>
                </a:solidFill>
              </a:rPr>
              <a:t>Prevenção do câncer de colo de útero e do câncer de mama no Centro de Saúde no município de Não-Me-Toque – RS</a:t>
            </a:r>
          </a:p>
          <a:p>
            <a:endParaRPr lang="pt-BR" sz="2200" b="1" dirty="0">
              <a:solidFill>
                <a:schemeClr val="tx1"/>
              </a:solidFill>
            </a:endParaRPr>
          </a:p>
          <a:p>
            <a:r>
              <a:rPr lang="pt-BR" sz="2200" b="1" dirty="0" smtClean="0">
                <a:solidFill>
                  <a:schemeClr val="tx1"/>
                </a:solidFill>
              </a:rPr>
              <a:t>Aluno: Jaime Cesar </a:t>
            </a:r>
            <a:r>
              <a:rPr lang="pt-BR" sz="2200" b="1" dirty="0" err="1" smtClean="0">
                <a:solidFill>
                  <a:schemeClr val="tx1"/>
                </a:solidFill>
              </a:rPr>
              <a:t>Maixner</a:t>
            </a:r>
            <a:r>
              <a:rPr lang="pt-BR" sz="2200" b="1" dirty="0" smtClean="0">
                <a:solidFill>
                  <a:schemeClr val="tx1"/>
                </a:solidFill>
              </a:rPr>
              <a:t> Antes</a:t>
            </a:r>
          </a:p>
          <a:p>
            <a:r>
              <a:rPr lang="pt-BR" sz="1600" b="1" dirty="0" smtClean="0">
                <a:solidFill>
                  <a:srgbClr val="FF0000"/>
                </a:solidFill>
              </a:rPr>
              <a:t>Orientadora : Christiane Luiza Santos</a:t>
            </a:r>
            <a:endParaRPr lang="pt-BR" sz="1600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00042"/>
            <a:ext cx="1296144" cy="13573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AutoShape 2" descr="data:image/jpeg;base64,/9j/4AAQSkZJRgABAQAAAQABAAD/2wCEAAkGBxQSEhQUExQVFhUXGBsaGBcXGR0cIBwaIRwaHR8cICAaHCggGyIlHRwcJDIiJyosLi4vGCA0ODMsNygtLisBCgoKDg0OGxAQGy8kICQsLCwsLiw0LC4tLCwsLCwsLCwsLCwsLC0sLCwsLCwsLCwvLCwsLCwsLCwsLCwsLCwsLP/AABEIAP4AxgMBEQACEQEDEQH/xAAcAAACAgMBAQAAAAAAAAAAAAAABQQGAgMHCAH/xABNEAACAQMCAgYGBAkKBQMFAAABAgMABBESIQUxBgcTIkFRFDJhcYGRI1KCoTM1QnJzkrHBwhVTVWJ0k6Ky0dMXQ9Lw8SRUYxYlNIPj/8QAGwEBAAIDAQEAAAAAAAAAAAAAAAQFAQIDBgf/xAA7EQACAQIDBQUGBgICAQUAAAAAAQIDEQQhMQUSQVFhEzJxgZEUIqGx0eEVM0JSwfA0YiNy8QYkQ7LS/9oADAMBAAIRAxEAPwDuNAFAFAFAFAFAFAFAFAGaAX8Y41Bax9rcSLHGCFLHOMnkNqASJ1kcLYgC8iJJwB3uf6tAMuk3SWCwRJLgsFdxGulC5LEEgYXfkDQCCx61uHSzRwpJJ2kjqigxOO8xAGcjbc86AsHEOlFnBL2M9zDFJgHTI4XY5we9geFAMrW7jlGqN0dfNGDD5igN1AFAFAFAFAFAFAFAFAFAFAFAFAFAFAJb3pVaRXEdq88YnkbSsYOTnw1Y9XPIZxkkYoBV086VTWTWscMMcjXMhjV5JCio+2kHSpJzk+I5UAivek19Y3FrLfz2/osrPHKsMTARsULIdTanbdSPD3HwATcG4P8AyldXs08181r2uYI3kmjRkbLHCthsKdgBgAfCgFc/BuIC3/k5bANareGQTGRTmPtSwypbcFfPegJvWfacNt7WVI0tYbpdEkaqiq5AkU7ELndQ1AWjrbugkXDZmzoS/gkYqC2FCuScKMnagInS6aC5t7S5W7hgVLlJopZUJVnQSYQglSNwf1aAx4FwaG8luLq6eyvnkMaho0V1jCKRpAYtpJzk770Aja3v7CLicVvw8sl07mKS3kUdmpUquEUasgb7Y3oBh0isp+HxQm34heiSSaGFUklEqFnIBwJFJGwY4BoC/dMuk6cOgWVo3lLypEkcfrOzHko8TgHbxxjxoBTw7rR4fI2iWR7WTxjukMZHvJyv30BdM0B9oAoAoAoAoAoAoAoAoCndM+sGGxcQIj3F23qW8Y33GQWODpHuBPsxvQFF6RdYss9hLav21txXtNHYwIxJGQdiMkKUOMhs5XIyKA28c6J8OisFkIWxmwsqSyMTIswGrSSSWffmoz5gZAoB/wBILK44xwi1ljj0XavFOiv3O+pKk7/kkEsPMaaArfSDp9LHBexSmG2vYTH2SxsJdWSpYjUpXIUkezJ8aArfQ/rAvxc4mWe77RCEiACnOQ2tcLgjAbw8fZQyKelNjeXV3eyCKWPsQJ3ieUExoVB1LvpPidtxy50BdJOH3xV+LTLw6dvQwypLG7BVC9pkKdteMjOrG9DBY+l/S677PhS2DxI98u7MgbTlI2Bwc4A1HIweVAUTpD0V4kTaWM93C6TSyNGAuArqruzEiMMc6223G/uoDHognFbNry2sY4JuxlXtS3ixGBoLOoIwvLn86AQ9HorqCa0vWSaSGaZ2CwtlpGRn1LoU59ZScEYIFYMlx6JQNxDiMbXV5OjR3Lzw2U8Mn4NTqUhidCkA4xvjT41kwXbrDuWiu7S5lhkaytlkZ5I8MEmbCBnXOrCLncDm/jigNHTjhM12LYwdk/YSpO8MhKGQD1Vzg6R62xG/sxQC+H+V7mW4vO1Niy6UjtZCJIiqLli5xjDMTh1GefkKAtXQrpe1xw4Xt6Irdckawx0FQQuvvbqC+QBk+G+9AWyGUMAykFSMgg5BHmCOdAZ0AUAUAUAUAr6TcaWytpbl0d1jGSsYBOMgeJGwzufAZNAc6jfi/EsXDSCxiXElvboSTIw3Ttm2JQnGRtkH1RzoDQL+b0xOKcQEHD0EZgERbXJKpJOCdsYbBGBnA3GN6AldY/Sj+TkSWBLZppu6XYjXpAyp0jDSLzGc4BI55oDnVrxfiXFWt4NMTSrI1xFPKirgLgELkaWRTuQFYnbPq1gFvv8Ajt/Z+l2V+Z7xbm3PYzwR7q7KVI0jAABPvGkHHe2yCd0H6I28nC1WW1EcssbpKzR4kzqYBssNQ5Kw5DlQG7gXQ67S4tJ7q7ikFojIipFp7pTRgtkctjuD4+dARemVpwua4Ms/ETC5jEckcMyjUoLHDgKx5NjB8MUBKHTjhPYeiiZpYxF2RVY5WJTTpxkIPyfEGgK9ZcX4HaypNBZ3PaISVZY5Njgjk74OxPhQDHi/S7g9+FW6jmPZ5IDxSjTkDOezJ8AOdATejXSTglqrLazRxBzlgwlGTjH/ADBttQH3ox0ftFmge24gZ4oDIUgMkbhWcMDjTgj1ydwedATek9rex39tfW0CXCQROhhMmhiXJDEahjlp8zsdqAR8A6B+kwS3F4Z4Lqed5jpbGjv5UMhyjbjVuPLligKHxezvwsfEfSXkMkvYwOrETMAW0d1RsGwTpyeY2OawZLzN1nWq2MSya7mZlEVxGR2beqBKTtjxIAHPOMjBxkwbejXRC3uFRre7kl4YX7Q2b5wJl5KSd9IzkqeZAyW50AwtbKSx4jbW3DZWCTapJ7WTvxRwg96RcnVGS2wAOCfYMUB1egCgCgCgCgNdxArqyOAysCrKeRBGCD7xQHH7664hwqCWJY4jbWj5SeeTT2sBwUgQflSAErn+rgDOMgUXpVp4hex3Lme1tJxhZrlSygquSECsQA2xAzgkmsGS59WXR21mgutSCdTK8UdxIhDPBoVV06x3cd4d3GKyYHEPRwQejTX96CLQAQY0wqoAC5ZidchYAZGQDyxQBcdZdu0nY2cc15Kc4WJcLt4lm8PaARQCm06SX15E07XNpw23DshLDXKGU4ZSJcKD8Ad+VAVbpJcQPJFIs19xKFC5uVbtFjKgesrIFCYO+223PnkCgXLqXYxr2aFiUUEnSucgZO5wMDPPasGTpnRTjMs5jvDc2FrJAjW7Gbu9oDpbXoUqM8hnOCQdhQwOF6ZzNNLG3FbGNECFJFh1B9WrUBmU4KFfM51CsgqXTHjEkayiLiUV16Yf/UdlEqHCKqqCQSQCoxgY8fM1gFU4Dxc2swl7NJVwQ8UgDK6HmpyDjwIPgRQyXleDxwQu3EOEv2TO0y3Fs4JjR9wuFK4VQcDVt7KyYJNvfxxxPLw7jbqI1ZvR7oaidIzpUOB4DGFB99AT06zrm1MacQtonEiBw8EiklG8dBYj2YJXODQDbov0f4bcXKXtjJ3UJZrYHCrIQQHKHdCMn2csY8QKx1iLm6uhPw9y0wjis5kx+EBIBJXYly3InOFUEeIA1cS4de8ONpDc3DxWcLEpc20erTI384uRnDEjfOQx9YnAA6/0C4SFWS6eeO5muSCZovU7NdkRBk6QBuR9ZjzxQFroAoAoAoAoAoDlXSXhSJxqJ73M8E64tO0OUhmGMx6fV7w3BO5O2+M0BaONzWyRa7oxCJCGzKAQGHLAPj5Y38qAq0/SG9vQRYRC3t8b3lyNI0+ccZ3PmGbbzxQHKukRh1XXelv3BQJelnMaAhdWQNs6iQu5Xcc6ArEE7IwZGZGHJlJUj4g5rBkuXQe4jkZIIbK2kvW1Ht7uRmQ472yYPexk/Zz7KAuX/Dq87CVZeIlEYSN2EIKRanyxBywGgsdxjlWTBxfxwefl7awZOgdV8ECNP6bZvKrKnZlrV5cEFsgYjbGQR8qyYOh+n8PT1eGzfZ4c4/bGKAoHWXG13JC1rYXSIiMGzaum5Ix6q+QoCgtAyOolVk7wyHBXbO/MDwrBk7lD0Ts5002HEJUTKkRxziaMFWDL3HJOzAHmOVZMFd6wLiWy0JeJZXzSq+h2gMcq4x3iUOMZPIEE45igOUgVgyWXgDqtszdlLGyTr/6+LV9ChC6lYIctsDjP1jvQHT4ulFxZIJp3S/4exGm7iCiSPfAEijZsEgbb7b77Vkwb+knGxxPseH8PkVzcrqmlG4itwcNkHkxO2k7+G2QaA6bwThMVpBHBCumOMYUfeSfMk5JPiSaAnUAUAUAUAUAUAk6Y9Hlv7WSAnSxw0UnjHKu6OMbjB8vAmgKRf9Vs08Ty3N5JPfBcwNssUUgwwCrjkSACT55xmgKjNPLxWB43S7ubn1XiXFvb20gOO8TntGGM4bV44C+AGnp5wS6h4dH6Xex/RiNUtYxpVsYUuSSGlYDfOMDBNAUjgvRW8u8GC3kdT+WRpT9Z8A/DNYMlktOiENlIr3vEooJEYMI7fMkgI5bgd05/qmsgs+La4bKcP4lxBhuHuWcRk++Rgg/V+FDAxjlubcDTDwnhi+PaSBnH6gRSfeaAjXHHN8y9IYgPqwQR/tBY0BBbpTaf09d/3H/8aAF4/C+8fSGVT4dpbg/MFVoBhbcYmIwvHLCbPJZ4kTPs2fO9AZScAlnyZ7Hhl1/8lrK0L4886dz9r40Al4z0TsZCO2lvbGQDSvpf0kY35CQkoRk8u0HOgK1xjq2vYRriVbqLmHgOrI/N9b9XVWDI56p+ASSi4eO6a3nRgoiwDkYy3axNuynIA5YIasmGOeAdFFuuLCJ4Ioo7XTLdrAzGCWQj6HEZwE8SVwdgw8aA65wXo1a2bSNbQJEZca9AwDjkAOSjfkMDegG9AFAFAFAFAFAFAFAFAck6w7Wawuu2tp0tYL5lWeZk19lMobDAch2i7ZxzUnIzmgKrwtbeSYmytpuK3IPfurskRKfPDbbc8HfyJoBxxHiYyI7/AIg0sh2Fjw1TuceqWXvn3FloBt0d4Pd6QLLhltYR7fS3JLyEeehO/n89qAsLdA5Jsel8Ru5PNISsCH2YjXUR72NAb7Hqy4XFnFojk8zKWkJ/XY/dQDSDohYJ6tlaj3Qx/wDTQEr+QLX/ANtB/dJ/pQGL9HbQjBtbcjyMSf8ATQC656A8NcENY22/1Ywp+a4NAILnqb4aTqhE9uw5NFM2R+vqoCNL0O4tbAi14glymPwV4mcjyLjLH7hQCH0xbR83drPwqQnee279u5z+UoDR7+1Sf6woDHphxSBokZlhu7l8raTWTlZi+DglVJdVG2cMwJONIoDonV30feztB25LXMzGW4cnJMjeGf6oAG22QT40BaKAKAKAKAKAKAKAKAKAW9I+LC0tprhlLLEhcqNiQPAZoDk/F+ty2vIXhl4bPLE4ww1DnzBBUbEHBBG4rDaNXOMXZtLzKdFxuAARvBxWS2UYW3MwRMeTdnGC3vyD76xvIx2tP9y9UWfhPWlDaDTa8FMS/wBVtJP5xEJJ+JNN5Dtaf7l6k/8A44Sf0XJ/en/YpvIdrT/cvUw/44Tf0W/963+xTeQ7Wn+5ep8PXhP/AEY396/+zTeQ7Wn+5eqMD133H9Gn+8f/AGqbyMdrT/cvVHw9d11/Rv8Ajf8A26byM9rT/cvVGDddt34cOH60n/RTeQ7Wn+5eqMG67L3w4evxMh/hpvIdrT/cvVGB667/AMLGP5S/6U3kO1p/uXqjA9dXEPCyi/Vl/wBabyHa0/3L1Rrk65uJHI9CgwfAxzH+Lem8h2tL9y9UQLXrSvomLRcPsoyfFLaVTj2kSDNN5Dtaf7l6ovPV31treSLbXaCKdzhGjB0OfBcElkbHmSDjmOVbG51OgCgCgCgCgCgCgCgCgKx1nfiq+/QNQHn/AKK/gPtt+6o1XvHntqfn+SHFcitCgCgCsmUrmvtl+svzFLM37Gf7X6AbhBzZfmKWZlUaj/S/Q0HikP8AOx/rD/Ws7r5HT2Ov+xkmwElwcW8E03k6phP12wo+dbqlJkmnsyrKzeRa7Dq5mcBri57I/wA3AAce93G/wUD311VKKLKns6jBWav4kHpj0YjtbOSa2luJnjcI51owj+szKse+kYyNsagTsKdnHkdfYqH7F8RBASVUkhiQNxyPtFRmeaqJKbsrZmysHMBWTK1K91d/jez/ALQP4qmI9ktEesKyAoAoAoAoAoAoAoAoCsdZ34qvv0DUB5/6K/gPtt+6o1XvHntqfn+SHFciuCgMXcAEnkBk+4VlK5tCLlJRXEa9B+iK8Tj9JuWfsNbLHAp06gNtTsDk752GPV5+FSowUT0+HwsKCy14su1t1dcNRdItEPtcsx+bNkfCtyTc0P1YcLJz6Nj2CWUD5a6C414d0RsYDmK1hUjkxXUfm2TQDuhgxZgASSABuSfAUBVh0/4aNQE+dyGKQzMCeR3WMq3vBOaxdGrnFOzaObXAg9JuDaZ9GJUxgq6gMVy4VXAIXPIYx5VHq2vkUm1HTco7uvEyrkVYCshale6u/wAb2f8AaB/FUxHsloj1hWQFAFAFAFAFAFAFAFAVjrO/FV9+gagPP/RX8B9tv3VGq9489tT8/wAkOK5FcFAR75NSaM47Rkjz+eyr++ulPvEzAR3sRHpmdF6uCIGveHg5FrOSh/8Aikyyg+ZBzn3ipR6YutDAUAUAUBSOtbiGm2jtge9cyBSBz7NO+/zwq/brWbsrnHE1OzpSl0KFGgUAKAAOQFRDyspOTvJ3ZlWDAUACshale6u/xvZ/2gfxVMR7JaI9YVkBQBQBQBQBQBQBQBQFY6zvxVffoGoDz/0V/Afbb91RqvePPbU/P8kOK5FcFARb0963/tEP+cV1pd4stl/nPwLD0Ouni6RX0Uh/DGbbzwwkj+UdST0B0jifH7e3kiimlRHlzpDEDYDOSSdgTsM8yQKGCrce6xDDcNFBa+kImA0glCDVzIUFSGwMb555HhWrmlkzjVxNKk7TlZ+ZO4V1gW0rIkqyW7uwVe0AKljyGtCQM/1sUUk9BSxFOrlB3LHxbiMdtDJNM2mOMZY/cAPMk4AHmRWx3OMXXFZb2Y3Uw05GmGP+bjzn4sx3J9g8MARqk7uyKHaWJ35dnHRa+P2CuRVhQBQAKyFqV7q7/G9n/aB/FUxHsloj1hWQFAFAFAFAFAFAFAFAVjrO/FV9+gagPP8A0V/Afbb91RqvePPbU/P8kOK5FcFAYCDtJrVcgA3MOSTjA15NdaXeLLZf5r8CT1bE3XG5rg5IInmU+xn0L/hbb2CpB6C9yT0sOviF5qwcNGgz9Xso2x7ssT8TXCq8yj2pOSqRSfAWxRBQFUYA5AVyeZVzk5ycpamjidp2sTINiRlTyww3B+dbRlZ3O2Er9jVUuHEt/Wdfm44XZOMr280GsZ843Yg+eGH3VJk8rnpqk7U3LoytVDPIhQBQBQAKyFqV7q7/ABvZ/wBoH8VTEeyWiPWFZAUAUAUAUAUAUAUAUBWOs78VX36BqA8+9GXC25JOAHO5+FRqivIoNowlPEKMVd2Qya8QBtWV0DLB1ZSB4HDAHBrVwknYiywdaMlFrN6H2xuhM2iFXkkxns1U68YznSfDGDnluPOs9nI6/h1fe3befAh3XEYe9HOGjZWw0cqlWBGDuPDwpuSTyOiwWJozvD1X3MbXjiQOXtbvsHKBCVUMCo5DDKcfCt4ua4ErDyxVJWcL+Z9j43GWd5rkSySNqZyunOFVRsoxsFFazUpO9jhi6OIrzUty2VtUSLG9Nw7JbQy3BUAt2QzgZxvkiipNmsNl1ZRu3bobZXmWA3D20qQhtJkbQADq0cteT3tth4U7JmXsqov1Ii3vEFkjWFrw9ihBWIOmkEHI8M8yeZ8a23p2tY7LEYvd3XTvwNh4vB/Op865bkuRXex1/wBrNcnG4ACe1U+wbmsqEuRvHAV5O26T47O7a19NECi2wWJLjXoHN9PLHs5munY5ak78JW73s/gZXkM0KxvNbTRRysFR3C4yeQYBiyE+TAVq6TSuRqmzakIb10L7a/kbS5gdYHkMaSk7FwCcYx5A8s4xR07K5vV2b2dPf3r2F3V3+N7P+0D+KpCL7gj1hWQFAFAFAFAFAFAFAFAVjrO/FV9+gagOI9VVuJLi1BxhZJXIPiVjOn5MQ32a5rvsiKK9qk/9US+NcYS+4zaDQY4maFW1gHtVWRpEYf1XBUfHHhW9syS4JtSeq08x/wAXu1PErpoi3pEFlOXABX1JIpYgD45U4921ZNhfPaSW3Grm3tp4ozdx9oXuBnvszHRHpKkHvHHM92gNdxxriVgxgma3BGWEkqu/aL9ZXeTlyyu2ny3ydJSceBGr13TatFu/IldEY+K3LvcCSJYmyUaYSaGz/Nx6/VAzuduWPMbI7xbau1Y2dGuNyHiVxKGiuisUSSNboyKE7XDMoJOvTnJI2wDjOKybGjpHGY+GtMS7KGAVPyQVvnZvtPlAPzDQDvjd/c6FujbO0GAStrdAgDc6yEgDsOQOGIGOXOsGJNpZEWTrJSNFPoysGwEAlLFyeQH0ZLE1oql3axDp4t1J7qg8tdMjTccWvoLO4nvUjCTKyxpK8cbpqDAKEjhJdjnkT4b6d66E02i5c8GkjwezXhcLA42LsJQRn2BF+dATus3h+LW5ui2fo7ZEXfulbjUzeWTqUfZPnWJaGlRXi10ZS4JMcMRW3zxR9HsAjcnHxyPtVpLuEav/AIr8EV7q8/G9n/aB++t0TFoj1fWQFAFAFAFAFAFAFAFAVjrO/FV9+gagOCdBL5YHt3kYLEZXjkYnACyRlMknkASDmuafvsiKX/upL/VFg6bcPl7SGZQe3tLSzMYCnvSm57Ne6d99yBz5V0JZY72T0fikV20R1z2aLJGTjDNPbRHmD6ocbY30+FAc1nkklupjdq0sk+kxqBqZl1MECBeWw5bYxXOak7WImLjVlu9k7O/9udNseEtHaJJxmZWhhOtIZMPpP5IkbGZnA2Cjz317Y38SSrpZizpdfXd/bJNAM8PbOuOBtUpUeMgXkvnGuSPH2Yle2RpW7TcfZ69RB0R4qlvcyTJqaIJbgrD6xBl0hVA594rlfEAitad7ZnDAqape/rd3uNulJk/klGBxCXfWCvJheqVOeYOC+QfKt3oSp5xYo6N8RvHmZeFhidzIx/A+Prau7q8iMMfaM1zpqS1IWCpVoR/5HlwXEc9DJLWAdp2bXHFnkdGibTlJR6+NI0RR75Mg8CfzR1J4i6R9vJNI1/n0hUfRGRhEXH/K3IYcu8CT54NcZuV1yKzE1K6qxVrRutOPj9B7c3ch4ckKNiNOD9pKuB3mbCR74yOTnY+G9dizJHS0vNb8SkJ+jHolugzzZXR3bHhvKB8PZWHoay7rFcEKtwS0kI7wvHbPtLzKfu/YK0n3CNilbDy8CpdXn43s/wC0D99bolrRHq+sgKAKAKAKAKAKAKAKArHWd+Kr79A1AecLC2MlmUBALyqoZuQJdBk+QGa4/wDyFbL/AD1/1L/0yv3i4qkDnPbLYgED6lxqJ/WD/OuxZEm5sr2XjEsErKVEfbW42wIhd27kZC6tR7MjByAeRxvQDyy4e1vez+jWscuiKFFd5dDKp7QlQSjHBPP3CgE3Fuj3FrmQySpAxGdCiYhUHko7Pnjmx3PuwBznBy4kPE4aVbJzsuS/k0cG6L8WtJe1t0t0yfpE7UlJB7V0AA+TDB+G1bRi1xOlClKmrOV/Ek9FbFpOL3a3FvHA6xwyFYSdLOJA4fOBnJ5+ZFbEgOksJfgRT61xp39t2w8KAZycC4hFZtbwtZwqBzt45g+n8oKMsSzctXrb+e4GGVDgvRWaVG9Hmhj7HchobiN0O+4yA2djuu/xrmqed7kRYNKe+5Sv4/YfdIOGXs3CZe3e2udMfaxzaHWQKBqOAV9Yrtq2O++a6Es023CSnBrm5L57bh0KKuPVWOI+PtZjt/rQyMekPD1t+DysGZu1khndnOcFpIcgbDCgAADwArEtDSorwaXJlctHA6P2pJAAujueX4WWtZr3TjiYt0ZJcin9XZ/+7Wf9oH762RJ4Hq+sgKADQFK6FdL/AEi8v7KUjtLeZ+zP1otZHzQkDPky+OaAutAaL67SGN5ZDpSNS7E+CqMk/IUAq6F9IV4haR3K4GvOpR+SwJBU+0fvFANru6SJGkkZURRlmYgADzJOwoDHh96k8UcsZ1RyKrocEZVgCDgjIyCDvQCDrO/FV9+gagPOHA+HJLFli3rHYMQNseFQq9aUJ2Re7O2ZQxFLtJp3u1kNJuFK7BneVmGMM0jEjByMEnIwd64+1VCx/BcN19fsbPQe9r7WfXjTq7V86eeM5zjPhT2uoPwXDdfX7H0WhBJE1xk4ye2fJxyzvvintdQfguG6+v2Muwb+fuf75/8AWntdQfguG6+v2DsG/n7n++f/AFp7VUH4Lhuvr9jAWOGL9rPrIwW7V8keWc5x7Ke11B+C4br6/YxbhwK6DJMVznSZWxnOc4zjOd/fT2uoPwXDdfX7G3sG/n7n++f/AFp7XUH4Lhuvr9g7F/5+5/v3/wBae1TH4Lhuvr9j49sxBBmuCDsQZnOR86e1VB+C4br6/Yw/k8aNHaT6MY0dq2nHljOMeyntdQfguG6+v2CTh4ZdDSTsmw0mViMDlsTjantdQfguG6+v2NL8ITs9GqXQNwmttIPPOnlnNZWKnc1nsbDKLav6kfq/i08XsgDnE67+8Z/fVhF3VzzFaG5NxXA9W1scjll51uNbXVxbXFk5MDEM8LhsrtpfQwGAVIPrHGa2jCUr2WhrKcYtJu1y/cF6Q293b+kQSq0WCS3LTgZIYH1SBzBrU2OBcD4kycTj4mMgXF6QV5fQSsVyfmD8BUmWGcaKqvi/gRIYuM67orgvjyPSVRiWUPrruynC5EU4aeSOEfFwSPiqkfGtox3moriaykopyfAo3RDjg4Q7toZ7WRR2qpuyOowJFB5hhs3LwPhVljsD2a34acfqVWz9o9q+zqPPh16CTpxx644jHJPcFordVPYWwJ5nZXkx6zZI93hjfPJYPdourU8l9TtLHKVdUaWfN/Q9D8MtuyhjjHJEVfkoH7qgFiIes78VX36BqA899F/wP2z+6qzF/meR67Yn+N5sc8K6M3N6yTaSbQSMGSKRRKwUlTgMQOY5E8uXhUTEY+hhb07+/a92nu5q+v8AcyoxuMq16jSdop6JnzilolrMsSSTurbAXETo6kA5OpkCupxtgn5VtQqSxFPtJKKf+rTT+LaJmzMdPtOxm7rg3qvqfKHoQoDFpANvHyG5+Q3rO6zjUxNKl35JGlr1QCTqAG5JR+X6tbKm27K3qvqcHtLDJd9fEj8O4ukzMoBBG4z4j93urpVoOmrnPB7ShipuKVrfFDCuBZBQGg3sYfRrXV5Z+73+yt+znu71siP7XR7Tst5b3L+/I3ah51pY7byPuaGbhWVqYloxT0E/G9jjxkiP+AVcU9DwmJ79+aXyR6qrcjnIOtng/Y31tersJgbeX88Ash9uQCPsCpuzp7tddciv2nT38M+mZUZuHHLiOR4o5gBcRocLKoOQD5HPMjmCR4mrats+nOaksua5lNQ2pUp03B58nyMePpi2k07aF1LjwKkEY92K3xsE8PJcv4OWz6jWKi29f5PRNlcCSNJBydVYe4gH99eZPXHO+vAZhsQeXpif5JKkYVXrR8SNjHahN9Gcn4jxhxK6RtJkHB1RjQp96oXPn8as6+LmpuMG8uaVl8Gypw2Ag6cZVIrPk3d/FI238zPahmZXPaR5KqVHrrtht6zipueE3m758MjGEpxp43djFrLi0/kenaoz0BB45w8XNvNA3KWN0P2lIz99AeXeizFRJGwIZW3B8DyI+BWq/GRzTPTbCq3hKnyd/UbJbKriRPo5AdQkTZgfMH/vOSDUZzco7k848noWVbAUKifu2b4rUbXPGTcm2TiC+kW8TOzlVw7MQwU4QquFDDZdzpzudqhQwaoRqSwb3Jyta+aVtdb69cvApsVsmpHOPvL4/cWwcMSSG7nsp9CQyNpt592ECrGzOADrAUs3nkKB61SpV5Qq06WIhdyXejpvZ5cs7EShjsRQTUXplZ8B7wWx4XqVp+IC4bB+iTUiE+xUGtsDzO/l4VXYmvtF3jRobi5vN+ryXoJ46rUfvT8lki38H4rbwuUi4fc26spfWtrhX2yPwZLBiBsGAPgcHaqevg8RWSlPEQnZ2tv5r1tkuNr9DgpK+hgnSeaBFPEYCkcrBVlTBVVcEhZlLakYDunAZSc7+eXs6nWk/YZ3cc7PXLjF2s1y0Mb7XeRQuifRG2u7m7eK5EaCV1t1QoWKbliUYZ0DKgctgfYa9BtHadbC0qanTu7JzveyfRrjrfyGGqSpT36bs/IncZ6FX1urujwTxopY+tG+ACT3dwdh4GuOF2tg8RJQalGTdlo16/VFotrYmPeSfqj5Y9DeITIG0wQagCO0kLHf2RqR99Ku18DSk43lK3JfVo3nterKPuRS8Xcc3XV9CnDTHIsTXZIPpCrhu1aQacHnjvBceI8BUGltupUx+/Fvs7P3XyUeXPIqJRdt596979bi7jXVfbRiAmeV5pJ40bWR9ICw1gADK4jDMMHw+UnC/wDqCvU7R7iUYxby4Phfnd2RipDelvSd22L+lnRmPh9xCtvI5jkWQmFzq0AYwVOORJxuc+/fErZ+0J42hKVWKTTSuuJa7KnUjWVNP3bPLkLpnwpPkCalwV5JHoK8t2lKXJMz6oeGGXjMRHqwIZG+EYjA/WYfI1b0+6eGxKtVaXC3wR6Trc4HOuvLT6DCT6wu4dH53f8A4dVdKOVSPijnWV6cvB/Io9euPDEbiUeqGVfNGH+E1xxKvRkujJGElu14Pqjs/QJyeG2JJyfRod//ANa15M9qVfrtT6CyPleJ98ctSMJ+fDxI2N/x5+DOR3to8s7Mqo2jK90YxnfdmYd/HiAQM1ZVKU6tVyik7ZZZfFvUq6ValQoRjNtXs88/glp55my5tdVpMA0rFVdSJDltSnVzGx5bc+fvraVNSw0mm3bnzTuc41XHFRW6ldp+7krNWPSXBroS28MgYNrjRtQ5HKg5qjPQk2gPOXWHwY8P4u7cobrMiHwDMcuvwff3OKj4mG9DLgWeysQqWIV9Hl9DRVWexQUMkW94fHL66gnwbxHxrrTrThoyHicFRxC99Z8+JvtuIyWz2LdoFgtnGsrGC2g91mbSMv3CV8wN9zXOrRjiKVWFrymnZNu11mrcs8/sUWO2b7PFVIO6Wv18DuFlexzIHidXRhkMpBBHwr57WoVKMt2pFp9SImnoV/p/ZSSQwuiu4guIppI0GWeNCcqo/KIyDjx0+dWuxasI1Jwk0nODim9E2c6qyTKf006RwSrHcQJNbX0Mg7IzW7KXB7rITgqQQx2Y+Htq72bga1Peo1pKdKSztK9raZa+hp+ZJKOt7IX3fSnibRNH6RFlti4j0sARuFIOB78Z9oqTS2bgIVFNQeXW6uXE9j193KaflYjL054s1nKyJGIocRvcLGQwPLbLafDchdtQ5ZFbfg+zY4lKTe9K7UW8vlf4lLKc1dcshLJx7ijQpcyTz+jiUASZXGsZ5DmSBnwxkVNjg8BGcqMIR3t3NdPoaxbbW83a5M4jaPO4kluLh5FOVdpMlTt6u3d5DljkK1pVI0o7kIRS5Ja+PPzPTT2JRekpX8n/AASWaR21yyvM+AuuQ5OkZwB5DJJ+NckoRjuwiorkiZhMFDDJ2d2+LIfFpQE0/XOn4c2PwXNdqMbyvy/qNdoVFGnufu+WrfodY6kejnYWr3bjEt2dYz+TDuUHxyW9zL5VapWVjxc5b0nLmzpNZNTlPXPfrJLY2gILCQ3Dj6qorKufzixx7qlYKnv14rln6EPH1Ozw8nzy9SsV6g8cYTHutnyP7K0q9x+DOlH8yPivmdg6v/xZYf2aH/IteQPciDrrGOHpJ4R3MLn3aiv8VdKMt2pF9Ucq8N+nKPNM5Pxm4hjbvRsWbByp06jyAJBBY7cgDV5ip0acs43b8r/U8/gaeIqR92aSWWedvoZ8Dug2UIhTbIiRgxA8S2Nt8jbFb4SopJwe6v8AVZvrc546k4tTTk/9nkuli59BOmicOHol2Stvkm3nIJCAnPZPgEgAklW5YONsVUYzCuhPo9PoXeBxccRD/Zar+TrFhxCKdQ8MiSKeTIwYfMGoZOKv1pdE/wCUrJkTHbxntIfawG6faG3vwfCgOFcEvi6lHyJE2YHY7bbjz8D7aq8RS3JXWjPY7Lxnb07S70deq5jKo5aBQBQxYwtEMLa7d2gfxaI6c/nL6rj2EGs1N2qt2rFSXX+HqvIr62zKFRe6t1819NC18O6wLpMCaKGUfXRmjY/Zwy5+IqnrbCw03enJx6OzX8MrZbKrp+6015r6iXjfHbi9cNNhI1OY4UJIB+sx21t5bADOwqwwuDo4SG7Szb1k9X0XJEvA7OdOXaVdeC5EGu5bk/g3F2j7O1mx6BqdpAiZdtRLdm++6ajzUZwMHao+Iw0ZuVel+dkk28lwuutjzWL2ZVjU/wCNXi8+q6eBCv8Aic0we2RFisBN2kcZRQ2M6gndJAXXlvPfnjau9PD0qbVZvequNm+Hj42yM4LZlZ1FKqrRTvbmY1k9KYyyBQWY4A3JrMU5OyOdSpGnFyk7JE3oL0XPFbkmUFbeMDXzB0k5EeRyZ8ZON1UebCrKjS3V/c39jym0MW6jd9Xklyj16vLwWR364u4bdBreOJBgDUyoPYBkgVJKkqXSLrPs7dhHC3pczbCO3ZWA/OfOlR8z7K3hTlOW7FXZpUqRpxcpOyRzGKN2kluJ2D3Ex1Ow5AeCL5KowB7q9Fg8KqELvXieVx2NeJnaPdWn1I1zxBkJwqsrLmMhsajt3c7gnJB8Nj44NZqYicHomnpwv0FLCU6kdWmspZXt1M+MXOi2lcgjuHY+ZGANvaa2xVTdoSk8svmaYOlvYmMVnn8juPQm3MfD7JG5rbQg+/s1ry57A+dNuDemWFzbgAtJGdGfrjvJ/jAoDz3LKJLaCR1y4IjJKrlWzpOSykqNQ3wM71eTlGdGE2s8lw+edvLM8/CMqWIqU08s5Wz010TV345G2x4e6SlggBVwDtkNGy89T5YkHwyBtyrehQnCpdK1nn1T43eZpicTTqUt1u6auujT0sss/wCsapcRS6kDI/1lyD8xU1VKVW8U0+aK2VKtRtNprk/uRF6PwK2tA0b/AFo3ZSPdg7Vwls6g87WJUdq4mKs3fxQytL+/tyGt76diPyLhu1Q+w6hke8b1Fq7KVvcefUl0ttO//JHLoIuksxuZTdJF2N6AWuIFBKTKOc0XPO3rpzA72+GNUuIw7jeFRHosDjVGSrUXf+6M+WF8ky6lPvHiP+/OqapTlB2Z7nC4qniIb0H4riiTXMlBQBQBQBQBQBQBQwarm4WNdTHbkPMnyA8TW0IOTsjlXrwox3p/d9EaeA8GuOJ3IhiAGnBdjukC/WfHryH8lPMewkWFKiksv/P2PMY3HylLPVaLhHx5y+CLnd8dNupsOEt2UMRImuzh3ll/L052znm/wUAAVbYTBSr56I8zjdoRoa5yf9uytPwKOR+0naS4kPN5nLH/AMeyrens2hHVX8Sjq7WxE9Hbw+5LigihHdVEHLYAZ8fDny+6pKjSpLJJERzrV3ZtyMGulZH1BlGnJ8yrZAI0k898Dn7K1lVjKD3rr558jeNGUKkd1pu/lda3vbQ0ehNlDux1hizHGkAAY0jYkjI2AGTnauSoSvF6u97vh0tod/aY2ktFa1lnd876/wBsF7ZG8ubaxTOZZAZMfkxLuxPlsCR+b7aibVrKyprxf8EzY1B3dZ+C/k9HRoFAAGABgDyFUpfn00Bwzp9wYWXEGyB6LeEyLq9VZwQXXfYajhh79uVWWz68VLsp6PS/Mqtp4eTj2tPvLW3IjV6A8uJHtFbJfYTTNqPIlFUgLnyOgGq3s4yznkpSd+qV7K/LIuO2nF2hm4RVujdru3NXsRA5CMysRoXVDGHO+ZJCuwPeBVQAN9s1xjJqN09LbqvzfxyJLgnJRavvX33bklx4Z8STxGSXKBC4Ug50YzntUG2fHTqFdKk6nu7renDXXrxONGnR99yS1yvpp04Es2rmJGV5BNGe0ikbAdXG4zjb2H2V1rYbtaFndtZq+vgzhRxfY4m8bKLyaWnivmWL/wCjk4vZxcRsQtrdnImj9WOR1JV9hnQSRkHkc7jO481OCkrM9dRrToy3oOzKfdPNbP2V7C9vJ4ah3W9qsO63wJ99QKuFcc45npsJtinU92pk/gyQrA8qitNFxGalofawbBQBQBQGE0qoMsQo8ycVtGLk7JHOpVhTjvTdkQZOJkkLGhLN6uoHJ/NQAu3y+Nd4Yd8fh9dCsr7UUV7qt1ll8NX6IuXQ/qvnuiJr0vDH4KdpWHkBygX5ud/VqbCkkv4/up5+vjZTd07vm9fJfpXx6lv6wOy4RwiVLKMQmQrCmjY6n2LFvWLaA3eJzkDeuyV8kQbpZs55aWvZQrGmAVXAyNs+ZA57716ynTdOmowysjxVWqqtZzno38BeWcnOSShGTnGAJWB25NqUY35YqGpTvdvS3/2a043LBxpqNku9e2X+qevC3xJtzAzamYAld4wCT7d87ZOAOWwJGd6k1KcpXk1ppb+6sh0qsI2jF5PvN+FsuiPtukglckLoOApyc6QOWMY9Ysc58eW1ZpxqKpJtK3DnYxVlSdKMYt7y15XeufofeIXvZgAKXkc4jjUZZ28AAN6xisVGhG714Izg8HPETstOLOjdVvQd7MPdXeDeTDBA3ESbdwY2J2GSPIAcsnzE5ynJylqz10KcacVCKyR0KtTcKAUdKOjkHEIGguF1IdwQcMrDOGU+BGT7NyDkE0BxrjHRTiHDjpETXlsD3ZYhmQDyZBk5HmMj2jkLLD7RlTSjNXXxKrFbKhWblB7r+H2E15xSEnsZ4pVY4PZywsCfLu4z4fdU547DVvckr+X0K6OzsXRe/Fpdb2+ZhdG3kKsyS6lxgiKUYxuOS4OPDPKlR4eo02nddHw8hSjiqacVKNnfVx468TFBANZDToXIOorIMYOcLqTAGST8aRVBXs5K/R5eGRtJ4l2vGLsrWvHPxsxjZ30TAKsquR5sMn3/APipdKtTaSU7/MgV8PWTcpQaXg7eR0TqXmHY3kQ/5d0xA8g6I3+bVXm8VFRrSS5nq8JJyoQb5F74lw6K4QxzRpIh5q6hh8j+2uBIOb8Z6nYc6rK4e38ezcdrH8NRDL78mtJU4y1RJo4urRfuvy4f3wKNxfo3cWp+kurA48BdIpP2ZEB+GajvCx4FjDbNRd5fL+U/mVsccwxU94j6oDD5o5z8q19jb0/vwJMduRXey8Vb5N/Izfich9WNz+bC7feStbx2fP8Aa/75HOpt+nwnH0+rRpkvpzsI5x7o9P8ACx+VbrATX6fmRp7dT0n6OK//AEWTo9w/hZYNf3zo/wBQRTLg+XayofmqofbXTsN3VfwQ5Y91HeNr87tteDbdvKx17og3CI9rGS01HmVdWkb85mJkPxrcjNtu7LfQwUTrnt9XDu0xkQzwynHkHCk/JjXSlJRnFvmjnWi5U5RXFP5HOpp1QamZVXzJAH316udSEVeTSR4qFKc3uxTbFB4pauwKqZWUkgpGzYJ574xzqE8RhpSvFXa5JsslhcXCFpS3U+bSJJ4m2Nrac+8KP2vmuvtMuFORx9ihxqx+JDtb+ee5it3K2SSNp7aRS+D4DwUknby351XYjHYhZbu6WmF2dhWr72/8vQ7p0S6D21hl1DSzt608uC5HkPBF9i48M5qrlOUneTuy3jCMFuxVkWetTYKAKAKA+GgPPIJku72aTeY3MqMTzVVbSqDyAUD7qvtl04dm5rW55vbNWfaKD7tr+JKq1KYM1gGi6t43B7RUYDmWAP7a5VKdNq80vM70qtZStTk79Db1W9NbXh8F0vZzSySTkpHEmfowoCksSABkkc87cq8soOpJqmrnsnNU4J1Glln48R5f9YnEp9oY4bRT4t9NJ7COSD3EGptPZlWXeyK6ttajDue98v75Fav7WS5Obu4nuPHS74T4ImFFWFPZlGPezK2rtitLuJL4nyHhcKerFGPbpGfnipccNRjpFehCli68tZv1JakchjbwFdFu8DjJytnc+1saGsTrq0ahqxnT445ZrVVIuW7fM6OlJQ37ZczYa2aT1NE2tCFdcLgl9eNG8MgYPzG9R54ajV1iv74Eqni8RReUn4P7ke24bPbkGzvJ4Mck1kp7tOcY94NQKuyo6wlbxLKjtqSyqRv4DeXp/wAQEElvfW6XcMiMjPF3HwwwT3QRnx9Rd/Gq6rgq1PWN/AtaOOw9XSVnyeRUuijRSrpmKvKpwokwSFAAAUH3b4qw2e6VWNqlnJc+XQrNp9tRlvUrqL1tz62LSigDAAA8htVuoqOSRRSlKTu3cyrJqKuk66rZ1AyzFVUebFgAB7ag7Rt2Dv0LHZSbxKt1PR0CkKoO5AAJ9uK82esNlAFAFAFAFAcQ6fWfo3F3wMJdxCQeXaplXA9ukBj76tNl1d2o4c/4KfbFHepKouHyYukkCgsxAA3JOwAq9lJRV3oechCU5bsVdiV+MyTHTax6hyMr5CD3eJ/72qveLqVnu4ePm9C1WBpUFvYqVv8AVam5eCB97iRpjzwTpQe5R++t1g1LOtJy+Xoc3tBx93DxUV6v1Jc9zFbxasBYxgdwbb7eFdp1aVCG9w6EenRrYmpu6y6/c03nFNJgZcNHK2kt5Z9XHx/ZWlTE7rg1nGTtc6UcHvxqKV1KKvb5i1JZpJ50Nx2SxkYwq8jkjc+Q/bUSM6tSrOLqbqj4E6UKFKjTlGlvOS6k3o3dtJExkbVpdgH+so8eQ/7FSMFWlKk5Tzs3nzSIu0aEIV1GmrXSy5Niro5KySK7epdFz7nDMR8x/wB7VDwMpU5py0nf1J+0YRqU3GOtO3o0Nr+6InRO0dR3DpVNWrLEd447o2+81Mq1Zdso7zSy0V7+L4FfQoxeHc3FN55t2tZcFxMIv/z3/QD/AD1iH+ZL/qjap/gR/wCzJvFr0QxPIfAbDzY7AfOpGKrdlTcvTxIuDw7r1lDhx8BT0YgaKSRHOWZEkOfM51ffULZ8JU5yhLVpP1LDak41acKkNE3H00IyXDSz3GLoxBThVyMHAwTg+GR4edcY1JVKlRqpu2eRIlShSpUk6W9dZvxGdnxjRbRyznvNyAG7b7YA8xg/GpdPF7tCM6ur5cSBVwLniZU6Gi56IwxbXhIKkSLvuNDj2+0fOtbYfF3VrNeTN74rBWd7xfmgDTWo75M8P1sd9B7frD286ypVsN3/AHo8+K+w3KGL7nuT5fpfhyY3gmV1DKQynkRU6E4zW9F3RWTpyhJxkrNDTodw0XXEoEYZS3U3DeWoHTEP1iW+xVPtWrnGHmX2xaNlKo+OR22qcvAoAoAoAoAoDmnXnw//ANJDdr61rMp96OQjD4to+VdKU+zmpcmc61NVKbg+KOV3Lpc6nkfTaxnAxn6RvMkfkg7Dzq5nKOIvOo7U0/VlDTjLC2p043qyWfRcvEY3t52Vv2kKqyAKQBsNG24HsBqVWrdlRU6ausvQhUKHbYh06zabv6iu5xdXYjYkwrEJAoOA+cbnH5w/V9pqJO2JxW5LupXtz0+pPhfCYPtI99ytflr9DTxHhnYsYo89lcKwC+CyqNSke/GP/ArlXw/ZSdOPdmtOTR2w2K7eKqz70GrvnF5Cy6jaO3DJkwSgMB/NyA/6gj2+/nGqKdOknHuSzXRkulKFSs1LKcbp9Yk+G1jurjLj8Jbq4IPJhhD8QR91SIUqeJrve/VFPz0ItStUwmHW5+mbXlqhhCtwkUsDKXKoRFIv5QOwB8iM/cfeZKVeNKVJq+WTXEiyeGnWhXUrXfvJ8DUeiyiIaGYTLpZSW2DDB5DbHOtXs1KF4v3lbXmZW13Ko1NLcd1ks7Df0IlxLrdWKqGVSuk6cnG65xkny51N7FufaXaeV0rWy8iv9oSp9luppXs3e6v4MgcRsbjtzLAYxlAp1+w58vdUatQxCrOpSazVsyXQxGF9nVKsnk28v/J8uOGTT9is5XQuoyaCRltwuNvAY+ZpPDVazgqtrK97czNPF0MOpugnd2tdaL1MbPhBt7gvHqaMxMDkgkNkEDzOcDwrWnhZYeq5Qu47r9TarjY4qgoVLKW8vC3MSW6p2DLLbStP3u9oIySdt/ZUCCh2LjOm3PPOxZz7Tt1OFRKGWV+Qz4PbMbr6U5aGGMAHwJUZ+W/zqVhacniH2ju4pELG1YrC/wDErKcn8zPjV0Fu4mB/BRu0mPq42B952x/WFbYqoo4lSX6U7mmDoynhJRf6pK38sg2b3Ahe6WdebM0R7w58uex9m3hUem66pOup9WmS6scPKssNKm+Say4E8O0IS5RcRSKpmjH5JOO+o+O+P/EpN0Eq0V7rtvLlfiiG4xxDlh5P34t7r5pcGdT6j7fXFd3ZH4abQhPjHGuAfZ3mb4iqevV7Wo58y7w1HsaUYcl8eJ02uJ3CgCgCgCgCgKv1m2Bn4XeIBk9kXA9qESD492gOK8GtVazjQjuvHv8Aa3P7a9Nh6UZYVQfFfM8niq8oYyVRap/ITcLgnl12zShEh7raR3mBzjc+GP3bGoFCFaqnQlKyjk+bLLE1MPRtiFDelPNckfLKykJ+jYCe2YoQ2wePOVBx4YzWKVKo3eD9+GXiuBmvXpJWqL3KiumuD4jWK1uJZY5JgkaRnUqKdR1YxueVTI0q1WpGdWyS0RAnWw9GlKnRvJyybfLoZr6NAjQs6kMWPZnDHffSFUZxms3w9GDpykmuRi2KxFVVYxaeWay88ybZ2V04C2fDrhgORZOxTfPIvjNRpbRpU1u0o/wS47KrVZb1eevm/oObDoJxiXBcWluP6xZ2HwTKn51Ge1Kz0sSlsjDrn6j+36q5j+F4g3uigRfvYsfjXN7QxD/V8jqtm4Zfp+f1JD9UULDvXt99l41/ZFXJ4qs/1v1O0cHh46QXojD/AIOW/wD73iP98v8At1r7RW/e/Vm3s1H9kfRfQ+nqjjUfR316D/XMb/tjFbxxdeOk38/maSwWHlrBeSt8hZfdWV+m8F5BL5LNEU/xRk5+QrtHaVdau5wnsrDS4W8GIb3gfFIM9pYNIo/Kt5A+fcnrn5VJhtZ/qj6EOexI/on6orN/2Esg7RpbWcDHfBib3HVsfnW0qmGxEt9ScZen99TEKeLwsdxwU4ctfufJejx7qqxkEjgzSMRkqvJR5gn9grZ4F+6k7pu8n4Gi2kvelJbrStGK5vV+JoHDIWvnjMY09mHwCQM5HgPDflWkcPSeLlTaytf5HWWKrRwMailne1/X6DzjYAtpuWOzb/KcVYYtJYeS6FVgW3iYeJ1zqjsDDwm0VhhmVpD7ndnH+FhXlj2JcKAKAKAKAKAKAwmjDKVIyCCCPYdjQHnnilg/CZHt7hZOwVvoLjQSrIdwrEDAYciPZ5Yzb4LHxhDcqcNGUm0Nmzqz7Slq9V/JAFzbdt6QLhASmkqGHe8jj1s8hy8Kl9ph1VdZTWmaIfZYqVFYd03k7p8h/wAN4FfXRJtrTQrf865+iU+R047Rh8PCo1XacU32Uc+bJNHZEml20slwX1LfwrqmjPevriW4PjGhMUY9mEOpseeR7qrauJq1O8y2pYWjSXuRX8l44PwC2tRi3giiHjoQAn3nmfjXAkDKgCgCgCgCgCgCgCgInEuGQ3CGOeJJUP5LqGH38qA59xjqjiGXsJntW59mcyRH7LHK+8E48q7Uq9Sl3GcK2HpVlacb/P1KPxXhF9Zvm5sWkPqia1HaKRtty1Lv9bFWNPacb704Z80VlXZMmt2nP3dbMl8J6GXvEnRZoHtbPUGkMu0jqN9KpzXPmeXPfGDHxeOddbqVkSMFs6OHe+3eXwR3aGIIoVRhVAAA8ABgD5VALIzoAoAoAoAoAoAoDCaFXUqyhlIwVIBBHkQedAQbDgVtAcw28MZ80jRT81FAMaAKAKAKAKAKAKAKAKAKAKAKAKAKAKAKAKAKA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QAAAQABAAD/2wCEAAkGBxQSEhQUExQVFhUXGBsaGBcXGR0cIBwaIRwaHR8cICAaHCggGyIlHRwcJDIiJyosLi4vGCA0ODMsNygtLisBCgoKDg0OGxAQGy8kICQsLCwsLiw0LC4tLCwsLCwsLCwsLCwsLC0sLCwsLCwsLCwvLCwsLCwsLCwsLCwsLCwsLP/AABEIAP4AxgMBEQACEQEDEQH/xAAcAAACAgMBAQAAAAAAAAAAAAAABQQGAgMHCAH/xABNEAACAQMCAgYGBAkKBQMFAAABAgMABBESIQUxBgcTIkFRFDJhcYGRI1KCoTM1QnJzkrHBwhVTVWJ0k6Ky0dMXQ9Lw8SRUYxYlNIPj/8QAGwEBAAIDAQEAAAAAAAAAAAAAAAQFAQIDBgf/xAA7EQACAQIDBQUGBgICAQUAAAAAAQIDEQQhMQUSQVFhEzJxgZEUIqGx0eEVM0JSwfA0YiNy8QYkQ7LS/9oADAMBAAIRAxEAPwDuNAFAFAFAFAFAFAFAFAGaAX8Y41Bax9rcSLHGCFLHOMnkNqASJ1kcLYgC8iJJwB3uf6tAMuk3SWCwRJLgsFdxGulC5LEEgYXfkDQCCx61uHSzRwpJJ2kjqigxOO8xAGcjbc86AsHEOlFnBL2M9zDFJgHTI4XY5we9geFAMrW7jlGqN0dfNGDD5igN1AFAFAFAFAFAFAFAFAFAFAFAFAFAFAJb3pVaRXEdq88YnkbSsYOTnw1Y9XPIZxkkYoBV086VTWTWscMMcjXMhjV5JCio+2kHSpJzk+I5UAivek19Y3FrLfz2/osrPHKsMTARsULIdTanbdSPD3HwATcG4P8AyldXs08181r2uYI3kmjRkbLHCthsKdgBgAfCgFc/BuIC3/k5bANareGQTGRTmPtSwypbcFfPegJvWfacNt7WVI0tYbpdEkaqiq5AkU7ELndQ1AWjrbugkXDZmzoS/gkYqC2FCuScKMnagInS6aC5t7S5W7hgVLlJopZUJVnQSYQglSNwf1aAx4FwaG8luLq6eyvnkMaho0V1jCKRpAYtpJzk770Aja3v7CLicVvw8sl07mKS3kUdmpUquEUasgb7Y3oBh0isp+HxQm34heiSSaGFUklEqFnIBwJFJGwY4BoC/dMuk6cOgWVo3lLypEkcfrOzHko8TgHbxxjxoBTw7rR4fI2iWR7WTxjukMZHvJyv30BdM0B9oAoAoAoAoAoAoAoAoCndM+sGGxcQIj3F23qW8Y33GQWODpHuBPsxvQFF6RdYss9hLav21txXtNHYwIxJGQdiMkKUOMhs5XIyKA28c6J8OisFkIWxmwsqSyMTIswGrSSSWffmoz5gZAoB/wBILK44xwi1ljj0XavFOiv3O+pKk7/kkEsPMaaArfSDp9LHBexSmG2vYTH2SxsJdWSpYjUpXIUkezJ8aArfQ/rAvxc4mWe77RCEiACnOQ2tcLgjAbw8fZQyKelNjeXV3eyCKWPsQJ3ieUExoVB1LvpPidtxy50BdJOH3xV+LTLw6dvQwypLG7BVC9pkKdteMjOrG9DBY+l/S677PhS2DxI98u7MgbTlI2Bwc4A1HIweVAUTpD0V4kTaWM93C6TSyNGAuArqruzEiMMc6223G/uoDHognFbNry2sY4JuxlXtS3ixGBoLOoIwvLn86AQ9HorqCa0vWSaSGaZ2CwtlpGRn1LoU59ZScEYIFYMlx6JQNxDiMbXV5OjR3Lzw2U8Mn4NTqUhidCkA4xvjT41kwXbrDuWiu7S5lhkaytlkZ5I8MEmbCBnXOrCLncDm/jigNHTjhM12LYwdk/YSpO8MhKGQD1Vzg6R62xG/sxQC+H+V7mW4vO1Niy6UjtZCJIiqLli5xjDMTh1GefkKAtXQrpe1xw4Xt6Irdckawx0FQQuvvbqC+QBk+G+9AWyGUMAykFSMgg5BHmCOdAZ0AUAUAUAUAr6TcaWytpbl0d1jGSsYBOMgeJGwzufAZNAc6jfi/EsXDSCxiXElvboSTIw3Ttm2JQnGRtkH1RzoDQL+b0xOKcQEHD0EZgERbXJKpJOCdsYbBGBnA3GN6AldY/Sj+TkSWBLZppu6XYjXpAyp0jDSLzGc4BI55oDnVrxfiXFWt4NMTSrI1xFPKirgLgELkaWRTuQFYnbPq1gFvv8Ajt/Z+l2V+Z7xbm3PYzwR7q7KVI0jAABPvGkHHe2yCd0H6I28nC1WW1EcssbpKzR4kzqYBssNQ5Kw5DlQG7gXQ67S4tJ7q7ikFojIipFp7pTRgtkctjuD4+dARemVpwua4Ms/ETC5jEckcMyjUoLHDgKx5NjB8MUBKHTjhPYeiiZpYxF2RVY5WJTTpxkIPyfEGgK9ZcX4HaypNBZ3PaISVZY5Njgjk74OxPhQDHi/S7g9+FW6jmPZ5IDxSjTkDOezJ8AOdATejXSTglqrLazRxBzlgwlGTjH/ADBttQH3ox0ftFmge24gZ4oDIUgMkbhWcMDjTgj1ydwedATek9rex39tfW0CXCQROhhMmhiXJDEahjlp8zsdqAR8A6B+kwS3F4Z4Lqed5jpbGjv5UMhyjbjVuPLligKHxezvwsfEfSXkMkvYwOrETMAW0d1RsGwTpyeY2OawZLzN1nWq2MSya7mZlEVxGR2beqBKTtjxIAHPOMjBxkwbejXRC3uFRre7kl4YX7Q2b5wJl5KSd9IzkqeZAyW50AwtbKSx4jbW3DZWCTapJ7WTvxRwg96RcnVGS2wAOCfYMUB1egCgCgCgCgNdxArqyOAysCrKeRBGCD7xQHH7664hwqCWJY4jbWj5SeeTT2sBwUgQflSAErn+rgDOMgUXpVp4hex3Lme1tJxhZrlSygquSECsQA2xAzgkmsGS59WXR21mgutSCdTK8UdxIhDPBoVV06x3cd4d3GKyYHEPRwQejTX96CLQAQY0wqoAC5ZidchYAZGQDyxQBcdZdu0nY2cc15Kc4WJcLt4lm8PaARQCm06SX15E07XNpw23DshLDXKGU4ZSJcKD8Ad+VAVbpJcQPJFIs19xKFC5uVbtFjKgesrIFCYO+223PnkCgXLqXYxr2aFiUUEnSucgZO5wMDPPasGTpnRTjMs5jvDc2FrJAjW7Gbu9oDpbXoUqM8hnOCQdhQwOF6ZzNNLG3FbGNECFJFh1B9WrUBmU4KFfM51CsgqXTHjEkayiLiUV16Yf/UdlEqHCKqqCQSQCoxgY8fM1gFU4Dxc2swl7NJVwQ8UgDK6HmpyDjwIPgRQyXleDxwQu3EOEv2TO0y3Fs4JjR9wuFK4VQcDVt7KyYJNvfxxxPLw7jbqI1ZvR7oaidIzpUOB4DGFB99AT06zrm1MacQtonEiBw8EiklG8dBYj2YJXODQDbov0f4bcXKXtjJ3UJZrYHCrIQQHKHdCMn2csY8QKx1iLm6uhPw9y0wjis5kx+EBIBJXYly3InOFUEeIA1cS4de8ONpDc3DxWcLEpc20erTI384uRnDEjfOQx9YnAA6/0C4SFWS6eeO5muSCZovU7NdkRBk6QBuR9ZjzxQFroAoAoAoAoAoDlXSXhSJxqJ73M8E64tO0OUhmGMx6fV7w3BO5O2+M0BaONzWyRa7oxCJCGzKAQGHLAPj5Y38qAq0/SG9vQRYRC3t8b3lyNI0+ccZ3PmGbbzxQHKukRh1XXelv3BQJelnMaAhdWQNs6iQu5Xcc6ArEE7IwZGZGHJlJUj4g5rBkuXQe4jkZIIbK2kvW1Ht7uRmQ472yYPexk/Zz7KAuX/Dq87CVZeIlEYSN2EIKRanyxBywGgsdxjlWTBxfxwefl7awZOgdV8ECNP6bZvKrKnZlrV5cEFsgYjbGQR8qyYOh+n8PT1eGzfZ4c4/bGKAoHWXG13JC1rYXSIiMGzaum5Ix6q+QoCgtAyOolVk7wyHBXbO/MDwrBk7lD0Ts5002HEJUTKkRxziaMFWDL3HJOzAHmOVZMFd6wLiWy0JeJZXzSq+h2gMcq4x3iUOMZPIEE45igOUgVgyWXgDqtszdlLGyTr/6+LV9ChC6lYIctsDjP1jvQHT4ulFxZIJp3S/4exGm7iCiSPfAEijZsEgbb7b77Vkwb+knGxxPseH8PkVzcrqmlG4itwcNkHkxO2k7+G2QaA6bwThMVpBHBCumOMYUfeSfMk5JPiSaAnUAUAUAUAUAUAk6Y9Hlv7WSAnSxw0UnjHKu6OMbjB8vAmgKRf9Vs08Ty3N5JPfBcwNssUUgwwCrjkSACT55xmgKjNPLxWB43S7ubn1XiXFvb20gOO8TntGGM4bV44C+AGnp5wS6h4dH6Xex/RiNUtYxpVsYUuSSGlYDfOMDBNAUjgvRW8u8GC3kdT+WRpT9Z8A/DNYMlktOiENlIr3vEooJEYMI7fMkgI5bgd05/qmsgs+La4bKcP4lxBhuHuWcRk++Rgg/V+FDAxjlubcDTDwnhi+PaSBnH6gRSfeaAjXHHN8y9IYgPqwQR/tBY0BBbpTaf09d/3H/8aAF4/C+8fSGVT4dpbg/MFVoBhbcYmIwvHLCbPJZ4kTPs2fO9AZScAlnyZ7Hhl1/8lrK0L4886dz9r40Al4z0TsZCO2lvbGQDSvpf0kY35CQkoRk8u0HOgK1xjq2vYRriVbqLmHgOrI/N9b9XVWDI56p+ASSi4eO6a3nRgoiwDkYy3axNuynIA5YIasmGOeAdFFuuLCJ4Ioo7XTLdrAzGCWQj6HEZwE8SVwdgw8aA65wXo1a2bSNbQJEZca9AwDjkAOSjfkMDegG9AFAFAFAFAFAFAFAFAck6w7Wawuu2tp0tYL5lWeZk19lMobDAch2i7ZxzUnIzmgKrwtbeSYmytpuK3IPfurskRKfPDbbc8HfyJoBxxHiYyI7/AIg0sh2Fjw1TuceqWXvn3FloBt0d4Pd6QLLhltYR7fS3JLyEeehO/n89qAsLdA5Jsel8Ru5PNISsCH2YjXUR72NAb7Hqy4XFnFojk8zKWkJ/XY/dQDSDohYJ6tlaj3Qx/wDTQEr+QLX/ANtB/dJ/pQGL9HbQjBtbcjyMSf8ATQC656A8NcENY22/1Ywp+a4NAILnqb4aTqhE9uw5NFM2R+vqoCNL0O4tbAi14glymPwV4mcjyLjLH7hQCH0xbR83drPwqQnee279u5z+UoDR7+1Sf6woDHphxSBokZlhu7l8raTWTlZi+DglVJdVG2cMwJONIoDonV30feztB25LXMzGW4cnJMjeGf6oAG22QT40BaKAKAKAKAKAKAKAKAKAW9I+LC0tprhlLLEhcqNiQPAZoDk/F+ty2vIXhl4bPLE4ww1DnzBBUbEHBBG4rDaNXOMXZtLzKdFxuAARvBxWS2UYW3MwRMeTdnGC3vyD76xvIx2tP9y9UWfhPWlDaDTa8FMS/wBVtJP5xEJJ+JNN5Dtaf7l6k/8A44Sf0XJ/en/YpvIdrT/cvUw/44Tf0W/963+xTeQ7Wn+5ep8PXhP/AEY396/+zTeQ7Wn+5eqMD133H9Gn+8f/AGqbyMdrT/cvVHw9d11/Rv8Ajf8A26byM9rT/cvVGDddt34cOH60n/RTeQ7Wn+5eqMG67L3w4evxMh/hpvIdrT/cvVGB667/AMLGP5S/6U3kO1p/uXqjA9dXEPCyi/Vl/wBabyHa0/3L1Rrk65uJHI9CgwfAxzH+Lem8h2tL9y9UQLXrSvomLRcPsoyfFLaVTj2kSDNN5Dtaf7l6ovPV31treSLbXaCKdzhGjB0OfBcElkbHmSDjmOVbG51OgCgCgCgCgCgCgCgCgKx1nfiq+/QNQHn/AKK/gPtt+6o1XvHntqfn+SHFcitCgCgCsmUrmvtl+svzFLM37Gf7X6AbhBzZfmKWZlUaj/S/Q0HikP8AOx/rD/Ws7r5HT2Ov+xkmwElwcW8E03k6phP12wo+dbqlJkmnsyrKzeRa7Dq5mcBri57I/wA3AAce93G/wUD311VKKLKns6jBWav4kHpj0YjtbOSa2luJnjcI51owj+szKse+kYyNsagTsKdnHkdfYqH7F8RBASVUkhiQNxyPtFRmeaqJKbsrZmysHMBWTK1K91d/jez/ALQP4qmI9ktEesKyAoAoAoAoAoAoAoAoCsdZ34qvv0DUB5/6K/gPtt+6o1XvHntqfn+SHFciuCgMXcAEnkBk+4VlK5tCLlJRXEa9B+iK8Tj9JuWfsNbLHAp06gNtTsDk752GPV5+FSowUT0+HwsKCy14su1t1dcNRdItEPtcsx+bNkfCtyTc0P1YcLJz6Nj2CWUD5a6C414d0RsYDmK1hUjkxXUfm2TQDuhgxZgASSABuSfAUBVh0/4aNQE+dyGKQzMCeR3WMq3vBOaxdGrnFOzaObXAg9JuDaZ9GJUxgq6gMVy4VXAIXPIYx5VHq2vkUm1HTco7uvEyrkVYCshale6u/wAb2f8AaB/FUxHsloj1hWQFAFAFAFAFAFAFAFAVjrO/FV9+gagPP/RX8B9tv3VGq9489tT8/wAkOK5FcFAR75NSaM47Rkjz+eyr++ulPvEzAR3sRHpmdF6uCIGveHg5FrOSh/8Aikyyg+ZBzn3ipR6YutDAUAUAUBSOtbiGm2jtge9cyBSBz7NO+/zwq/brWbsrnHE1OzpSl0KFGgUAKAAOQFRDyspOTvJ3ZlWDAUACshale6u/xvZ/2gfxVMR7JaI9YVkBQBQBQBQBQBQBQBQFY6zvxVffoGoDz/0V/Afbb91RqvePPbU/P8kOK5FcFARb0963/tEP+cV1pd4stl/nPwLD0Ouni6RX0Uh/DGbbzwwkj+UdST0B0jifH7e3kiimlRHlzpDEDYDOSSdgTsM8yQKGCrce6xDDcNFBa+kImA0glCDVzIUFSGwMb555HhWrmlkzjVxNKk7TlZ+ZO4V1gW0rIkqyW7uwVe0AKljyGtCQM/1sUUk9BSxFOrlB3LHxbiMdtDJNM2mOMZY/cAPMk4AHmRWx3OMXXFZb2Y3Uw05GmGP+bjzn4sx3J9g8MARqk7uyKHaWJ35dnHRa+P2CuRVhQBQAKyFqV7q7/G9n/aB/FUxHsloj1hWQFAFAFAFAFAFAFAFAVjrO/FV9+gagPP8A0V/Afbb91RqvePPbU/P8kOK5FcFAYCDtJrVcgA3MOSTjA15NdaXeLLZf5r8CT1bE3XG5rg5IInmU+xn0L/hbb2CpB6C9yT0sOviF5qwcNGgz9Xso2x7ssT8TXCq8yj2pOSqRSfAWxRBQFUYA5AVyeZVzk5ycpamjidp2sTINiRlTyww3B+dbRlZ3O2Er9jVUuHEt/Wdfm44XZOMr280GsZ843Yg+eGH3VJk8rnpqk7U3LoytVDPIhQBQBQAKyFqV7q7/ABvZ/wBoH8VTEeyWiPWFZAUAUAUAUAUAUAUAUBWOs78VX36BqA8+9GXC25JOAHO5+FRqivIoNowlPEKMVd2Qya8QBtWV0DLB1ZSB4HDAHBrVwknYiywdaMlFrN6H2xuhM2iFXkkxns1U68YznSfDGDnluPOs9nI6/h1fe3befAh3XEYe9HOGjZWw0cqlWBGDuPDwpuSTyOiwWJozvD1X3MbXjiQOXtbvsHKBCVUMCo5DDKcfCt4ua4ErDyxVJWcL+Z9j43GWd5rkSySNqZyunOFVRsoxsFFazUpO9jhi6OIrzUty2VtUSLG9Nw7JbQy3BUAt2QzgZxvkiipNmsNl1ZRu3bobZXmWA3D20qQhtJkbQADq0cteT3tth4U7JmXsqov1Ii3vEFkjWFrw9ihBWIOmkEHI8M8yeZ8a23p2tY7LEYvd3XTvwNh4vB/Op865bkuRXex1/wBrNcnG4ACe1U+wbmsqEuRvHAV5O26T47O7a19NECi2wWJLjXoHN9PLHs5munY5ak78JW73s/gZXkM0KxvNbTRRysFR3C4yeQYBiyE+TAVq6TSuRqmzakIb10L7a/kbS5gdYHkMaSk7FwCcYx5A8s4xR07K5vV2b2dPf3r2F3V3+N7P+0D+KpCL7gj1hWQFAFAFAFAFAFAFAFAVjrO/FV9+gagOI9VVuJLi1BxhZJXIPiVjOn5MQ32a5rvsiKK9qk/9US+NcYS+4zaDQY4maFW1gHtVWRpEYf1XBUfHHhW9syS4JtSeq08x/wAXu1PErpoi3pEFlOXABX1JIpYgD45U4921ZNhfPaSW3Grm3tp4ozdx9oXuBnvszHRHpKkHvHHM92gNdxxriVgxgma3BGWEkqu/aL9ZXeTlyyu2ny3ydJSceBGr13TatFu/IldEY+K3LvcCSJYmyUaYSaGz/Nx6/VAzuduWPMbI7xbau1Y2dGuNyHiVxKGiuisUSSNboyKE7XDMoJOvTnJI2wDjOKybGjpHGY+GtMS7KGAVPyQVvnZvtPlAPzDQDvjd/c6FujbO0GAStrdAgDc6yEgDsOQOGIGOXOsGJNpZEWTrJSNFPoysGwEAlLFyeQH0ZLE1oql3axDp4t1J7qg8tdMjTccWvoLO4nvUjCTKyxpK8cbpqDAKEjhJdjnkT4b6d66E02i5c8GkjwezXhcLA42LsJQRn2BF+dATus3h+LW5ui2fo7ZEXfulbjUzeWTqUfZPnWJaGlRXi10ZS4JMcMRW3zxR9HsAjcnHxyPtVpLuEav/AIr8EV7q8/G9n/aB++t0TFoj1fWQFAFAFAFAFAFAFAFAVjrO/FV9+gagOCdBL5YHt3kYLEZXjkYnACyRlMknkASDmuafvsiKX/upL/VFg6bcPl7SGZQe3tLSzMYCnvSm57Ne6d99yBz5V0JZY72T0fikV20R1z2aLJGTjDNPbRHmD6ocbY30+FAc1nkklupjdq0sk+kxqBqZl1MECBeWw5bYxXOak7WImLjVlu9k7O/9udNseEtHaJJxmZWhhOtIZMPpP5IkbGZnA2Cjz317Y38SSrpZizpdfXd/bJNAM8PbOuOBtUpUeMgXkvnGuSPH2Yle2RpW7TcfZ69RB0R4qlvcyTJqaIJbgrD6xBl0hVA594rlfEAitad7ZnDAqape/rd3uNulJk/klGBxCXfWCvJheqVOeYOC+QfKt3oSp5xYo6N8RvHmZeFhidzIx/A+Prau7q8iMMfaM1zpqS1IWCpVoR/5HlwXEc9DJLWAdp2bXHFnkdGibTlJR6+NI0RR75Mg8CfzR1J4i6R9vJNI1/n0hUfRGRhEXH/K3IYcu8CT54NcZuV1yKzE1K6qxVrRutOPj9B7c3ch4ckKNiNOD9pKuB3mbCR74yOTnY+G9dizJHS0vNb8SkJ+jHolugzzZXR3bHhvKB8PZWHoay7rFcEKtwS0kI7wvHbPtLzKfu/YK0n3CNilbDy8CpdXn43s/wC0D99bolrRHq+sgKAKAKAKAKAKAKAKArHWd+Kr79A1AecLC2MlmUBALyqoZuQJdBk+QGa4/wDyFbL/AD1/1L/0yv3i4qkDnPbLYgED6lxqJ/WD/OuxZEm5sr2XjEsErKVEfbW42wIhd27kZC6tR7MjByAeRxvQDyy4e1vez+jWscuiKFFd5dDKp7QlQSjHBPP3CgE3Fuj3FrmQySpAxGdCiYhUHko7Pnjmx3PuwBznBy4kPE4aVbJzsuS/k0cG6L8WtJe1t0t0yfpE7UlJB7V0AA+TDB+G1bRi1xOlClKmrOV/Ek9FbFpOL3a3FvHA6xwyFYSdLOJA4fOBnJ5+ZFbEgOksJfgRT61xp39t2w8KAZycC4hFZtbwtZwqBzt45g+n8oKMsSzctXrb+e4GGVDgvRWaVG9Hmhj7HchobiN0O+4yA2djuu/xrmqed7kRYNKe+5Sv4/YfdIOGXs3CZe3e2udMfaxzaHWQKBqOAV9Yrtq2O++a6Es023CSnBrm5L57bh0KKuPVWOI+PtZjt/rQyMekPD1t+DysGZu1khndnOcFpIcgbDCgAADwArEtDSorwaXJlctHA6P2pJAAujueX4WWtZr3TjiYt0ZJcin9XZ/+7Wf9oH762RJ4Hq+sgKADQFK6FdL/AEi8v7KUjtLeZ+zP1otZHzQkDPky+OaAutAaL67SGN5ZDpSNS7E+CqMk/IUAq6F9IV4haR3K4GvOpR+SwJBU+0fvFANru6SJGkkZURRlmYgADzJOwoDHh96k8UcsZ1RyKrocEZVgCDgjIyCDvQCDrO/FV9+gagPOHA+HJLFli3rHYMQNseFQq9aUJ2Re7O2ZQxFLtJp3u1kNJuFK7BneVmGMM0jEjByMEnIwd64+1VCx/BcN19fsbPQe9r7WfXjTq7V86eeM5zjPhT2uoPwXDdfX7H0WhBJE1xk4ye2fJxyzvvintdQfguG6+v2Muwb+fuf75/8AWntdQfguG6+v2DsG/n7n++f/AFp7VUH4Lhuvr9jAWOGL9rPrIwW7V8keWc5x7Ke11B+C4br6/YxbhwK6DJMVznSZWxnOc4zjOd/fT2uoPwXDdfX7G3sG/n7n++f/AFp7XUH4Lhuvr9g7F/5+5/v3/wBae1TH4Lhuvr9j49sxBBmuCDsQZnOR86e1VB+C4br6/Yw/k8aNHaT6MY0dq2nHljOMeyntdQfguG6+v2CTh4ZdDSTsmw0mViMDlsTjantdQfguG6+v2NL8ITs9GqXQNwmttIPPOnlnNZWKnc1nsbDKLav6kfq/i08XsgDnE67+8Z/fVhF3VzzFaG5NxXA9W1scjll51uNbXVxbXFk5MDEM8LhsrtpfQwGAVIPrHGa2jCUr2WhrKcYtJu1y/cF6Q293b+kQSq0WCS3LTgZIYH1SBzBrU2OBcD4kycTj4mMgXF6QV5fQSsVyfmD8BUmWGcaKqvi/gRIYuM67orgvjyPSVRiWUPrruynC5EU4aeSOEfFwSPiqkfGtox3moriaykopyfAo3RDjg4Q7toZ7WRR2qpuyOowJFB5hhs3LwPhVljsD2a34acfqVWz9o9q+zqPPh16CTpxx644jHJPcFordVPYWwJ5nZXkx6zZI93hjfPJYPdourU8l9TtLHKVdUaWfN/Q9D8MtuyhjjHJEVfkoH7qgFiIes78VX36BqA899F/wP2z+6qzF/meR67Yn+N5sc8K6M3N6yTaSbQSMGSKRRKwUlTgMQOY5E8uXhUTEY+hhb07+/a92nu5q+v8AcyoxuMq16jSdop6JnzilolrMsSSTurbAXETo6kA5OpkCupxtgn5VtQqSxFPtJKKf+rTT+LaJmzMdPtOxm7rg3qvqfKHoQoDFpANvHyG5+Q3rO6zjUxNKl35JGlr1QCTqAG5JR+X6tbKm27K3qvqcHtLDJd9fEj8O4ukzMoBBG4z4j93urpVoOmrnPB7ShipuKVrfFDCuBZBQGg3sYfRrXV5Z+73+yt+znu71siP7XR7Tst5b3L+/I3ah51pY7byPuaGbhWVqYloxT0E/G9jjxkiP+AVcU9DwmJ79+aXyR6qrcjnIOtng/Y31tersJgbeX88Ash9uQCPsCpuzp7tddciv2nT38M+mZUZuHHLiOR4o5gBcRocLKoOQD5HPMjmCR4mrats+nOaksua5lNQ2pUp03B58nyMePpi2k07aF1LjwKkEY92K3xsE8PJcv4OWz6jWKi29f5PRNlcCSNJBydVYe4gH99eZPXHO+vAZhsQeXpif5JKkYVXrR8SNjHahN9Gcn4jxhxK6RtJkHB1RjQp96oXPn8as6+LmpuMG8uaVl8Gypw2Ag6cZVIrPk3d/FI238zPahmZXPaR5KqVHrrtht6zipueE3m758MjGEpxp43djFrLi0/kenaoz0BB45w8XNvNA3KWN0P2lIz99AeXeizFRJGwIZW3B8DyI+BWq/GRzTPTbCq3hKnyd/UbJbKriRPo5AdQkTZgfMH/vOSDUZzco7k848noWVbAUKifu2b4rUbXPGTcm2TiC+kW8TOzlVw7MQwU4QquFDDZdzpzudqhQwaoRqSwb3Jyta+aVtdb69cvApsVsmpHOPvL4/cWwcMSSG7nsp9CQyNpt592ECrGzOADrAUs3nkKB61SpV5Qq06WIhdyXejpvZ5cs7EShjsRQTUXplZ8B7wWx4XqVp+IC4bB+iTUiE+xUGtsDzO/l4VXYmvtF3jRobi5vN+ryXoJ46rUfvT8lki38H4rbwuUi4fc26spfWtrhX2yPwZLBiBsGAPgcHaqevg8RWSlPEQnZ2tv5r1tkuNr9DgpK+hgnSeaBFPEYCkcrBVlTBVVcEhZlLakYDunAZSc7+eXs6nWk/YZ3cc7PXLjF2s1y0Mb7XeRQuifRG2u7m7eK5EaCV1t1QoWKbliUYZ0DKgctgfYa9BtHadbC0qanTu7JzveyfRrjrfyGGqSpT36bs/IncZ6FX1urujwTxopY+tG+ACT3dwdh4GuOF2tg8RJQalGTdlo16/VFotrYmPeSfqj5Y9DeITIG0wQagCO0kLHf2RqR99Ku18DSk43lK3JfVo3nterKPuRS8Xcc3XV9CnDTHIsTXZIPpCrhu1aQacHnjvBceI8BUGltupUx+/Fvs7P3XyUeXPIqJRdt596979bi7jXVfbRiAmeV5pJ40bWR9ICw1gADK4jDMMHw+UnC/wDqCvU7R7iUYxby4Phfnd2RipDelvSd22L+lnRmPh9xCtvI5jkWQmFzq0AYwVOORJxuc+/fErZ+0J42hKVWKTTSuuJa7KnUjWVNP3bPLkLpnwpPkCalwV5JHoK8t2lKXJMz6oeGGXjMRHqwIZG+EYjA/WYfI1b0+6eGxKtVaXC3wR6Trc4HOuvLT6DCT6wu4dH53f8A4dVdKOVSPijnWV6cvB/Io9euPDEbiUeqGVfNGH+E1xxKvRkujJGElu14Pqjs/QJyeG2JJyfRod//ANa15M9qVfrtT6CyPleJ98ctSMJ+fDxI2N/x5+DOR3to8s7Mqo2jK90YxnfdmYd/HiAQM1ZVKU6tVyik7ZZZfFvUq6ValQoRjNtXs88/glp55my5tdVpMA0rFVdSJDltSnVzGx5bc+fvraVNSw0mm3bnzTuc41XHFRW6ldp+7krNWPSXBroS28MgYNrjRtQ5HKg5qjPQk2gPOXWHwY8P4u7cobrMiHwDMcuvwff3OKj4mG9DLgWeysQqWIV9Hl9DRVWexQUMkW94fHL66gnwbxHxrrTrThoyHicFRxC99Z8+JvtuIyWz2LdoFgtnGsrGC2g91mbSMv3CV8wN9zXOrRjiKVWFrymnZNu11mrcs8/sUWO2b7PFVIO6Wv18DuFlexzIHidXRhkMpBBHwr57WoVKMt2pFp9SImnoV/p/ZSSQwuiu4guIppI0GWeNCcqo/KIyDjx0+dWuxasI1Jwk0nODim9E2c6qyTKf006RwSrHcQJNbX0Mg7IzW7KXB7rITgqQQx2Y+Htq72bga1Peo1pKdKSztK9raZa+hp+ZJKOt7IX3fSnibRNH6RFlti4j0sARuFIOB78Z9oqTS2bgIVFNQeXW6uXE9j193KaflYjL054s1nKyJGIocRvcLGQwPLbLafDchdtQ5ZFbfg+zY4lKTe9K7UW8vlf4lLKc1dcshLJx7ijQpcyTz+jiUASZXGsZ5DmSBnwxkVNjg8BGcqMIR3t3NdPoaxbbW83a5M4jaPO4kluLh5FOVdpMlTt6u3d5DljkK1pVI0o7kIRS5Ja+PPzPTT2JRekpX8n/AASWaR21yyvM+AuuQ5OkZwB5DJJ+NckoRjuwiorkiZhMFDDJ2d2+LIfFpQE0/XOn4c2PwXNdqMbyvy/qNdoVFGnufu+WrfodY6kejnYWr3bjEt2dYz+TDuUHxyW9zL5VapWVjxc5b0nLmzpNZNTlPXPfrJLY2gILCQ3Dj6qorKufzixx7qlYKnv14rln6EPH1Ozw8nzy9SsV6g8cYTHutnyP7K0q9x+DOlH8yPivmdg6v/xZYf2aH/IteQPciDrrGOHpJ4R3MLn3aiv8VdKMt2pF9Ucq8N+nKPNM5Pxm4hjbvRsWbByp06jyAJBBY7cgDV5ip0acs43b8r/U8/gaeIqR92aSWWedvoZ8Dug2UIhTbIiRgxA8S2Nt8jbFb4SopJwe6v8AVZvrc546k4tTTk/9nkuli59BOmicOHol2Stvkm3nIJCAnPZPgEgAklW5YONsVUYzCuhPo9PoXeBxccRD/Zar+TrFhxCKdQ8MiSKeTIwYfMGoZOKv1pdE/wCUrJkTHbxntIfawG6faG3vwfCgOFcEvi6lHyJE2YHY7bbjz8D7aq8RS3JXWjPY7Lxnb07S70deq5jKo5aBQBQxYwtEMLa7d2gfxaI6c/nL6rj2EGs1N2qt2rFSXX+HqvIr62zKFRe6t1819NC18O6wLpMCaKGUfXRmjY/Zwy5+IqnrbCw03enJx6OzX8MrZbKrp+6015r6iXjfHbi9cNNhI1OY4UJIB+sx21t5bADOwqwwuDo4SG7Szb1k9X0XJEvA7OdOXaVdeC5EGu5bk/g3F2j7O1mx6BqdpAiZdtRLdm++6ajzUZwMHao+Iw0ZuVel+dkk28lwuutjzWL2ZVjU/wCNXi8+q6eBCv8Aic0we2RFisBN2kcZRQ2M6gndJAXXlvPfnjau9PD0qbVZvequNm+Hj42yM4LZlZ1FKqrRTvbmY1k9KYyyBQWY4A3JrMU5OyOdSpGnFyk7JE3oL0XPFbkmUFbeMDXzB0k5EeRyZ8ZON1UebCrKjS3V/c39jym0MW6jd9Xklyj16vLwWR364u4bdBreOJBgDUyoPYBkgVJKkqXSLrPs7dhHC3pczbCO3ZWA/OfOlR8z7K3hTlOW7FXZpUqRpxcpOyRzGKN2kluJ2D3Ex1Ow5AeCL5KowB7q9Fg8KqELvXieVx2NeJnaPdWn1I1zxBkJwqsrLmMhsajt3c7gnJB8Nj44NZqYicHomnpwv0FLCU6kdWmspZXt1M+MXOi2lcgjuHY+ZGANvaa2xVTdoSk8svmaYOlvYmMVnn8juPQm3MfD7JG5rbQg+/s1ry57A+dNuDemWFzbgAtJGdGfrjvJ/jAoDz3LKJLaCR1y4IjJKrlWzpOSykqNQ3wM71eTlGdGE2s8lw+edvLM8/CMqWIqU08s5Wz010TV345G2x4e6SlggBVwDtkNGy89T5YkHwyBtyrehQnCpdK1nn1T43eZpicTTqUt1u6auujT0sss/wCsapcRS6kDI/1lyD8xU1VKVW8U0+aK2VKtRtNprk/uRF6PwK2tA0b/AFo3ZSPdg7Vwls6g87WJUdq4mKs3fxQytL+/tyGt76diPyLhu1Q+w6hke8b1Fq7KVvcefUl0ttO//JHLoIuksxuZTdJF2N6AWuIFBKTKOc0XPO3rpzA72+GNUuIw7jeFRHosDjVGSrUXf+6M+WF8ky6lPvHiP+/OqapTlB2Z7nC4qniIb0H4riiTXMlBQBQBQBQBQBQBQwarm4WNdTHbkPMnyA8TW0IOTsjlXrwox3p/d9EaeA8GuOJ3IhiAGnBdjukC/WfHryH8lPMewkWFKiksv/P2PMY3HylLPVaLhHx5y+CLnd8dNupsOEt2UMRImuzh3ll/L052znm/wUAAVbYTBSr56I8zjdoRoa5yf9uytPwKOR+0naS4kPN5nLH/AMeyrens2hHVX8Sjq7WxE9Hbw+5LigihHdVEHLYAZ8fDny+6pKjSpLJJERzrV3ZtyMGulZH1BlGnJ8yrZAI0k898Dn7K1lVjKD3rr558jeNGUKkd1pu/lda3vbQ0ehNlDux1hizHGkAAY0jYkjI2AGTnauSoSvF6u97vh0tod/aY2ktFa1lnd876/wBsF7ZG8ubaxTOZZAZMfkxLuxPlsCR+b7aibVrKyprxf8EzY1B3dZ+C/k9HRoFAAGABgDyFUpfn00Bwzp9wYWXEGyB6LeEyLq9VZwQXXfYajhh79uVWWz68VLsp6PS/Mqtp4eTj2tPvLW3IjV6A8uJHtFbJfYTTNqPIlFUgLnyOgGq3s4yznkpSd+qV7K/LIuO2nF2hm4RVujdru3NXsRA5CMysRoXVDGHO+ZJCuwPeBVQAN9s1xjJqN09LbqvzfxyJLgnJRavvX33bklx4Z8STxGSXKBC4Ug50YzntUG2fHTqFdKk6nu7renDXXrxONGnR99yS1yvpp04Es2rmJGV5BNGe0ikbAdXG4zjb2H2V1rYbtaFndtZq+vgzhRxfY4m8bKLyaWnivmWL/wCjk4vZxcRsQtrdnImj9WOR1JV9hnQSRkHkc7jO481OCkrM9dRrToy3oOzKfdPNbP2V7C9vJ4ah3W9qsO63wJ99QKuFcc45npsJtinU92pk/gyQrA8qitNFxGalofawbBQBQBQGE0qoMsQo8ycVtGLk7JHOpVhTjvTdkQZOJkkLGhLN6uoHJ/NQAu3y+Nd4Yd8fh9dCsr7UUV7qt1ll8NX6IuXQ/qvnuiJr0vDH4KdpWHkBygX5ud/VqbCkkv4/up5+vjZTd07vm9fJfpXx6lv6wOy4RwiVLKMQmQrCmjY6n2LFvWLaA3eJzkDeuyV8kQbpZs55aWvZQrGmAVXAyNs+ZA57716ynTdOmowysjxVWqqtZzno38BeWcnOSShGTnGAJWB25NqUY35YqGpTvdvS3/2a043LBxpqNku9e2X+qevC3xJtzAzamYAld4wCT7d87ZOAOWwJGd6k1KcpXk1ppb+6sh0qsI2jF5PvN+FsuiPtukglckLoOApyc6QOWMY9Ysc58eW1ZpxqKpJtK3DnYxVlSdKMYt7y15XeufofeIXvZgAKXkc4jjUZZ28AAN6xisVGhG714Izg8HPETstOLOjdVvQd7MPdXeDeTDBA3ESbdwY2J2GSPIAcsnzE5ynJylqz10KcacVCKyR0KtTcKAUdKOjkHEIGguF1IdwQcMrDOGU+BGT7NyDkE0BxrjHRTiHDjpETXlsD3ZYhmQDyZBk5HmMj2jkLLD7RlTSjNXXxKrFbKhWblB7r+H2E15xSEnsZ4pVY4PZywsCfLu4z4fdU547DVvckr+X0K6OzsXRe/Fpdb2+ZhdG3kKsyS6lxgiKUYxuOS4OPDPKlR4eo02nddHw8hSjiqacVKNnfVx468TFBANZDToXIOorIMYOcLqTAGST8aRVBXs5K/R5eGRtJ4l2vGLsrWvHPxsxjZ30TAKsquR5sMn3/APipdKtTaSU7/MgV8PWTcpQaXg7eR0TqXmHY3kQ/5d0xA8g6I3+bVXm8VFRrSS5nq8JJyoQb5F74lw6K4QxzRpIh5q6hh8j+2uBIOb8Z6nYc6rK4e38ezcdrH8NRDL78mtJU4y1RJo4urRfuvy4f3wKNxfo3cWp+kurA48BdIpP2ZEB+GajvCx4FjDbNRd5fL+U/mVsccwxU94j6oDD5o5z8q19jb0/vwJMduRXey8Vb5N/Izfich9WNz+bC7feStbx2fP8Aa/75HOpt+nwnH0+rRpkvpzsI5x7o9P8ACx+VbrATX6fmRp7dT0n6OK//AEWTo9w/hZYNf3zo/wBQRTLg+XayofmqofbXTsN3VfwQ5Y91HeNr87tteDbdvKx17og3CI9rGS01HmVdWkb85mJkPxrcjNtu7LfQwUTrnt9XDu0xkQzwynHkHCk/JjXSlJRnFvmjnWi5U5RXFP5HOpp1QamZVXzJAH316udSEVeTSR4qFKc3uxTbFB4pauwKqZWUkgpGzYJ574xzqE8RhpSvFXa5JsslhcXCFpS3U+bSJJ4m2Nrac+8KP2vmuvtMuFORx9ihxqx+JDtb+ee5it3K2SSNp7aRS+D4DwUknby351XYjHYhZbu6WmF2dhWr72/8vQ7p0S6D21hl1DSzt608uC5HkPBF9i48M5qrlOUneTuy3jCMFuxVkWetTYKAKAKA+GgPPIJku72aTeY3MqMTzVVbSqDyAUD7qvtl04dm5rW55vbNWfaKD7tr+JKq1KYM1gGi6t43B7RUYDmWAP7a5VKdNq80vM70qtZStTk79Db1W9NbXh8F0vZzSySTkpHEmfowoCksSABkkc87cq8soOpJqmrnsnNU4J1Glln48R5f9YnEp9oY4bRT4t9NJ7COSD3EGptPZlWXeyK6ttajDue98v75Fav7WS5Obu4nuPHS74T4ImFFWFPZlGPezK2rtitLuJL4nyHhcKerFGPbpGfnipccNRjpFehCli68tZv1JakchjbwFdFu8DjJytnc+1saGsTrq0ahqxnT445ZrVVIuW7fM6OlJQ37ZczYa2aT1NE2tCFdcLgl9eNG8MgYPzG9R54ajV1iv74Eqni8RReUn4P7ke24bPbkGzvJ4Mck1kp7tOcY94NQKuyo6wlbxLKjtqSyqRv4DeXp/wAQEElvfW6XcMiMjPF3HwwwT3QRnx9Rd/Gq6rgq1PWN/AtaOOw9XSVnyeRUuijRSrpmKvKpwokwSFAAAUH3b4qw2e6VWNqlnJc+XQrNp9tRlvUrqL1tz62LSigDAAA8htVuoqOSRRSlKTu3cyrJqKuk66rZ1AyzFVUebFgAB7ag7Rt2Dv0LHZSbxKt1PR0CkKoO5AAJ9uK82esNlAFAFAFAFAcQ6fWfo3F3wMJdxCQeXaplXA9ukBj76tNl1d2o4c/4KfbFHepKouHyYukkCgsxAA3JOwAq9lJRV3oechCU5bsVdiV+MyTHTax6hyMr5CD3eJ/72qveLqVnu4ePm9C1WBpUFvYqVv8AVam5eCB97iRpjzwTpQe5R++t1g1LOtJy+Xoc3tBx93DxUV6v1Jc9zFbxasBYxgdwbb7eFdp1aVCG9w6EenRrYmpu6y6/c03nFNJgZcNHK2kt5Z9XHx/ZWlTE7rg1nGTtc6UcHvxqKV1KKvb5i1JZpJ50Nx2SxkYwq8jkjc+Q/bUSM6tSrOLqbqj4E6UKFKjTlGlvOS6k3o3dtJExkbVpdgH+so8eQ/7FSMFWlKk5Tzs3nzSIu0aEIV1GmrXSy5Niro5KySK7epdFz7nDMR8x/wB7VDwMpU5py0nf1J+0YRqU3GOtO3o0Nr+6InRO0dR3DpVNWrLEd447o2+81Mq1Zdso7zSy0V7+L4FfQoxeHc3FN55t2tZcFxMIv/z3/QD/AD1iH+ZL/qjap/gR/wCzJvFr0QxPIfAbDzY7AfOpGKrdlTcvTxIuDw7r1lDhx8BT0YgaKSRHOWZEkOfM51ffULZ8JU5yhLVpP1LDak41acKkNE3H00IyXDSz3GLoxBThVyMHAwTg+GR4edcY1JVKlRqpu2eRIlShSpUk6W9dZvxGdnxjRbRyznvNyAG7b7YA8xg/GpdPF7tCM6ur5cSBVwLniZU6Gi56IwxbXhIKkSLvuNDj2+0fOtbYfF3VrNeTN74rBWd7xfmgDTWo75M8P1sd9B7frD286ypVsN3/AHo8+K+w3KGL7nuT5fpfhyY3gmV1DKQynkRU6E4zW9F3RWTpyhJxkrNDTodw0XXEoEYZS3U3DeWoHTEP1iW+xVPtWrnGHmX2xaNlKo+OR22qcvAoAoAoAoAoDmnXnw//ANJDdr61rMp96OQjD4to+VdKU+zmpcmc61NVKbg+KOV3Lpc6nkfTaxnAxn6RvMkfkg7Dzq5nKOIvOo7U0/VlDTjLC2p043qyWfRcvEY3t52Vv2kKqyAKQBsNG24HsBqVWrdlRU6ausvQhUKHbYh06zabv6iu5xdXYjYkwrEJAoOA+cbnH5w/V9pqJO2JxW5LupXtz0+pPhfCYPtI99ytflr9DTxHhnYsYo89lcKwC+CyqNSke/GP/ArlXw/ZSdOPdmtOTR2w2K7eKqz70GrvnF5Cy6jaO3DJkwSgMB/NyA/6gj2+/nGqKdOknHuSzXRkulKFSs1LKcbp9Yk+G1jurjLj8Jbq4IPJhhD8QR91SIUqeJrve/VFPz0ItStUwmHW5+mbXlqhhCtwkUsDKXKoRFIv5QOwB8iM/cfeZKVeNKVJq+WTXEiyeGnWhXUrXfvJ8DUeiyiIaGYTLpZSW2DDB5DbHOtXs1KF4v3lbXmZW13Ko1NLcd1ks7Df0IlxLrdWKqGVSuk6cnG65xkny51N7FufaXaeV0rWy8iv9oSp9luppXs3e6v4MgcRsbjtzLAYxlAp1+w58vdUatQxCrOpSazVsyXQxGF9nVKsnk28v/J8uOGTT9is5XQuoyaCRltwuNvAY+ZpPDVazgqtrK97czNPF0MOpugnd2tdaL1MbPhBt7gvHqaMxMDkgkNkEDzOcDwrWnhZYeq5Qu47r9TarjY4qgoVLKW8vC3MSW6p2DLLbStP3u9oIySdt/ZUCCh2LjOm3PPOxZz7Tt1OFRKGWV+Qz4PbMbr6U5aGGMAHwJUZ+W/zqVhacniH2ju4pELG1YrC/wDErKcn8zPjV0Fu4mB/BRu0mPq42B952x/WFbYqoo4lSX6U7mmDoynhJRf6pK38sg2b3Ahe6WdebM0R7w58uex9m3hUem66pOup9WmS6scPKssNKm+Say4E8O0IS5RcRSKpmjH5JOO+o+O+P/EpN0Eq0V7rtvLlfiiG4xxDlh5P34t7r5pcGdT6j7fXFd3ZH4abQhPjHGuAfZ3mb4iqevV7Wo58y7w1HsaUYcl8eJ02uJ3CgCgCgCgCgKv1m2Bn4XeIBk9kXA9qESD492gOK8GtVazjQjuvHv8Aa3P7a9Nh6UZYVQfFfM8niq8oYyVRap/ITcLgnl12zShEh7raR3mBzjc+GP3bGoFCFaqnQlKyjk+bLLE1MPRtiFDelPNckfLKykJ+jYCe2YoQ2wePOVBx4YzWKVKo3eD9+GXiuBmvXpJWqL3KiumuD4jWK1uJZY5JgkaRnUqKdR1YxueVTI0q1WpGdWyS0RAnWw9GlKnRvJyybfLoZr6NAjQs6kMWPZnDHffSFUZxms3w9GDpykmuRi2KxFVVYxaeWay88ybZ2V04C2fDrhgORZOxTfPIvjNRpbRpU1u0o/wS47KrVZb1eevm/oObDoJxiXBcWluP6xZ2HwTKn51Ge1Kz0sSlsjDrn6j+36q5j+F4g3uigRfvYsfjXN7QxD/V8jqtm4Zfp+f1JD9UULDvXt99l41/ZFXJ4qs/1v1O0cHh46QXojD/AIOW/wD73iP98v8At1r7RW/e/Vm3s1H9kfRfQ+nqjjUfR316D/XMb/tjFbxxdeOk38/maSwWHlrBeSt8hZfdWV+m8F5BL5LNEU/xRk5+QrtHaVdau5wnsrDS4W8GIb3gfFIM9pYNIo/Kt5A+fcnrn5VJhtZ/qj6EOexI/on6orN/2Esg7RpbWcDHfBib3HVsfnW0qmGxEt9ScZen99TEKeLwsdxwU4ctfufJejx7qqxkEjgzSMRkqvJR5gn9grZ4F+6k7pu8n4Gi2kvelJbrStGK5vV+JoHDIWvnjMY09mHwCQM5HgPDflWkcPSeLlTaytf5HWWKrRwMailne1/X6DzjYAtpuWOzb/KcVYYtJYeS6FVgW3iYeJ1zqjsDDwm0VhhmVpD7ndnH+FhXlj2JcKAKAKAKAKAKAwmjDKVIyCCCPYdjQHnnilg/CZHt7hZOwVvoLjQSrIdwrEDAYciPZ5Yzb4LHxhDcqcNGUm0Nmzqz7Slq9V/JAFzbdt6QLhASmkqGHe8jj1s8hy8Kl9ph1VdZTWmaIfZYqVFYd03k7p8h/wAN4FfXRJtrTQrf865+iU+R047Rh8PCo1XacU32Uc+bJNHZEml20slwX1LfwrqmjPevriW4PjGhMUY9mEOpseeR7qrauJq1O8y2pYWjSXuRX8l44PwC2tRi3giiHjoQAn3nmfjXAkDKgCgCgCgCgCgCgCgInEuGQ3CGOeJJUP5LqGH38qA59xjqjiGXsJntW59mcyRH7LHK+8E48q7Uq9Sl3GcK2HpVlacb/P1KPxXhF9Zvm5sWkPqia1HaKRtty1Lv9bFWNPacb704Z80VlXZMmt2nP3dbMl8J6GXvEnRZoHtbPUGkMu0jqN9KpzXPmeXPfGDHxeOddbqVkSMFs6OHe+3eXwR3aGIIoVRhVAAA8ABgD5VALIzoAoAoAoAoAoAoDCaFXUqyhlIwVIBBHkQedAQbDgVtAcw28MZ80jRT81FAMaAKAKAKAKAKAKAKAKAKAKAKAKAKAKAKAKAKAK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0042"/>
            <a:ext cx="1294929" cy="13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Metas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Metas relativas ao objetivo 1:</a:t>
            </a:r>
          </a:p>
          <a:p>
            <a:pPr lvl="1" algn="just"/>
            <a:r>
              <a:rPr lang="pt-BR" dirty="0" smtClean="0"/>
              <a:t>1.1 Ampliar a cobertura de detecção precoce do câncer de colo uterino das mulheres na faixa etária entre 25 e 64 anos de idade para 30 %.</a:t>
            </a:r>
            <a:endParaRPr lang="pt-BR" sz="2400" dirty="0" smtClean="0"/>
          </a:p>
          <a:p>
            <a:pPr lvl="1" algn="just"/>
            <a:r>
              <a:rPr lang="pt-BR" dirty="0" smtClean="0"/>
              <a:t> 1.2 Ampliar a cobertura de detecção precoce do câncer de mama das mulheres na faixa etária entre 50 e 69 anos de idade para 30 %.</a:t>
            </a:r>
            <a:endParaRPr lang="pt-BR" sz="2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.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12068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Meta relativa ao objetivo 2:</a:t>
            </a:r>
          </a:p>
          <a:p>
            <a:pPr marL="342900" lvl="1" indent="-342900" algn="just">
              <a:buNone/>
            </a:pPr>
            <a:r>
              <a:rPr lang="pt-BR" dirty="0" smtClean="0"/>
              <a:t> Buscar 100% das mulheres que tiveram exame alterado e que não retornaram a unidade de saúde.</a:t>
            </a:r>
          </a:p>
          <a:p>
            <a:pPr marL="342900" lvl="1" indent="-342900" algn="just">
              <a:buNone/>
            </a:pPr>
            <a:endParaRPr lang="pt-BR" dirty="0" smtClean="0"/>
          </a:p>
          <a:p>
            <a:r>
              <a:rPr lang="pt-BR" dirty="0" smtClean="0"/>
              <a:t>Meta relativa ao objetivo 3</a:t>
            </a:r>
          </a:p>
          <a:p>
            <a:pPr marL="342900" lvl="1" indent="-342900" algn="just">
              <a:buNone/>
            </a:pPr>
            <a:r>
              <a:rPr lang="pt-BR" dirty="0" smtClean="0"/>
              <a:t> Obter </a:t>
            </a:r>
            <a:r>
              <a:rPr lang="pt-BR" dirty="0" smtClean="0"/>
              <a:t>100 </a:t>
            </a:r>
            <a:r>
              <a:rPr lang="pt-BR" dirty="0" smtClean="0"/>
              <a:t>% de coleta de amostras satisfatórias do exame cito patológico de colo uterino.</a:t>
            </a:r>
          </a:p>
          <a:p>
            <a:pPr marL="342900" lvl="1" indent="-342900" algn="just">
              <a:buNone/>
            </a:pPr>
            <a:endParaRPr lang="pt-BR" dirty="0" smtClean="0"/>
          </a:p>
          <a:p>
            <a:r>
              <a:rPr lang="pt-BR" dirty="0" smtClean="0"/>
              <a:t>Meta relativa ao objetivo 4</a:t>
            </a:r>
          </a:p>
          <a:p>
            <a:pPr marL="342900" lvl="1" indent="-342900">
              <a:buNone/>
            </a:pPr>
            <a:r>
              <a:rPr lang="pt-BR" dirty="0" smtClean="0"/>
              <a:t> Manter registro da coleta de exame cito patológico de colo uterino e realização da mamografia em registro específico em 100 % das mulheres cadastradas nos programas da unidade de saúde</a:t>
            </a:r>
            <a:endParaRPr lang="pt-BR" sz="2400" dirty="0" smtClean="0"/>
          </a:p>
          <a:p>
            <a:pPr marL="342900" lvl="1" indent="-342900" algn="just">
              <a:buNone/>
            </a:pPr>
            <a:r>
              <a:rPr lang="pt-BR" dirty="0" smtClean="0"/>
              <a:t> </a:t>
            </a:r>
            <a:endParaRPr lang="pt-BR" sz="2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>
            <a:normAutofit/>
          </a:bodyPr>
          <a:lstStyle/>
          <a:p>
            <a:r>
              <a:rPr lang="pt-BR" dirty="0" smtClean="0"/>
              <a:t>Meta relativa ao objetivo 5:</a:t>
            </a:r>
          </a:p>
          <a:p>
            <a:pPr marL="342900" lvl="1" indent="-342900" algn="just">
              <a:buNone/>
            </a:pPr>
            <a:r>
              <a:rPr lang="pt-BR" dirty="0" smtClean="0"/>
              <a:t> Realizar avaliação de risco (ou pesquisar sinais de alerta para identificação de câncer de colo de útero e de mama) em 100 % das mulheres nas faixas </a:t>
            </a:r>
            <a:r>
              <a:rPr lang="pt-BR" dirty="0" err="1" smtClean="0"/>
              <a:t>etárias-alvo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Meta relativa ao objetivo 6:</a:t>
            </a:r>
          </a:p>
          <a:p>
            <a:pPr marL="342900" lvl="1" indent="-342900" algn="just">
              <a:buNone/>
            </a:pPr>
            <a:r>
              <a:rPr lang="pt-BR" dirty="0" smtClean="0"/>
              <a:t> Orientar 100% das mulheres cadastradas sobre doenças sexualmente transmissíveis (DST) e fatores de risco para câncer de colo de útero e de mama</a:t>
            </a:r>
            <a:endParaRPr lang="pt-BR" sz="2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/>
              <a:t>Detalhamento das Ações</a:t>
            </a:r>
            <a:br>
              <a:rPr lang="pt-BR" sz="2800" b="1" dirty="0" smtClean="0"/>
            </a:br>
            <a:r>
              <a:rPr lang="pt-BR" sz="2800" dirty="0" smtClean="0"/>
              <a:t>As ações realizadas para alcançar os respectivos objetivos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b="1" i="1" dirty="0" smtClean="0"/>
              <a:t>Meta 1.1: </a:t>
            </a:r>
            <a:r>
              <a:rPr lang="pt-BR" sz="2400" i="1" dirty="0" smtClean="0"/>
              <a:t>Ampliar a cobertura de detecção precoce do câncer de colo uterino das mulheres na faixa etária entre 25 e 64 anos de idade para 30 %.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Levantar o número exato de mulheres de 25 a 64 anos residentes na área de cobertura (569 mulheres)</a:t>
            </a:r>
          </a:p>
          <a:p>
            <a:pPr algn="just">
              <a:buFontTx/>
              <a:buChar char="-"/>
            </a:pPr>
            <a:r>
              <a:rPr lang="pt-BR" sz="2400" dirty="0" smtClean="0"/>
              <a:t>Acolhimento da  demanda induzida e espontânea e cadastramento de todas as mulheres de 25 e 64 anos de idade da área de cobertura da unidade de saúde.</a:t>
            </a:r>
          </a:p>
          <a:p>
            <a:pPr>
              <a:buFontTx/>
              <a:buChar char="-"/>
            </a:pPr>
            <a:r>
              <a:rPr lang="pt-BR" sz="2400" dirty="0" smtClean="0"/>
              <a:t>Esclarecer a comunidade sobre a importância da realização do exame cito patológico do colo uterino pelas mulheres de 25 a 64 anos de idade e sua periodicidade</a:t>
            </a:r>
          </a:p>
          <a:p>
            <a:pPr>
              <a:buFontTx/>
              <a:buChar char="-"/>
            </a:pPr>
            <a:r>
              <a:rPr lang="pt-BR" sz="2400" dirty="0" smtClean="0"/>
              <a:t>Capacitar a equipe  e as ACS da unidade de saúde no acolhimento, cadastramento  e periodicidade dos exames às mulheres de 25 a 64 anos de idade;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2400" b="1" i="1" dirty="0" smtClean="0"/>
              <a:t>Meta 1.2</a:t>
            </a:r>
            <a:r>
              <a:rPr lang="pt-BR" sz="2400" i="1" dirty="0" smtClean="0"/>
              <a:t>: Ampliar a cobertura de detecção precoce do câncer de mama das mulheres na faixa etária entre 50 e 69 anos de idade para 30 %.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 smtClean="0"/>
              <a:t>Levantar o número exato de mulheres de 50 a 69 anos para ampliação da cobertura de detecção precoce do câncer de mama. (256 mulheres)</a:t>
            </a:r>
          </a:p>
          <a:p>
            <a:r>
              <a:rPr lang="pt-BR" sz="2400" dirty="0" smtClean="0"/>
              <a:t>Acolhimento da demanda induzida e espontânea.</a:t>
            </a:r>
          </a:p>
          <a:p>
            <a:r>
              <a:rPr lang="pt-BR" sz="2400" dirty="0" smtClean="0"/>
              <a:t>Cadastramento todas as mulheres de 50 e 69 anos de idade da área de cobertura da unidade de saúde. </a:t>
            </a:r>
          </a:p>
          <a:p>
            <a:r>
              <a:rPr lang="pt-BR" sz="2400" dirty="0" smtClean="0"/>
              <a:t>Esclarecer  a comunidade sobre a importância da mamografia, autoexame e periodicidade pelas mulheres de 50 a 69 anos de idade</a:t>
            </a:r>
          </a:p>
          <a:p>
            <a:r>
              <a:rPr lang="pt-BR" sz="2400" dirty="0" smtClean="0"/>
              <a:t>Capacitar a equipe da unidade para o acolhimento, cadastramento e periodicidade em relação à mamografia nas mulheres de 50 a 69 anos de 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b="1" i="1" dirty="0" smtClean="0"/>
              <a:t>Meta 2: </a:t>
            </a:r>
            <a:r>
              <a:rPr lang="pt-BR" sz="2400" i="1" dirty="0" smtClean="0"/>
              <a:t>Buscar 100% das mulheres que tiveram exame alterado e que não retornaram a unidade de saúde. 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9685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dirty="0" smtClean="0"/>
              <a:t>Busca de casos positivos de câncer de colo uterino e de mama na área de abrangência através de criação de prontuário específico para registro e acompanhamento dos casos positivos pelo responsável definido.</a:t>
            </a:r>
          </a:p>
          <a:p>
            <a:pPr algn="just"/>
            <a:r>
              <a:rPr lang="pt-BR" sz="2400" dirty="0" smtClean="0"/>
              <a:t>Acolher e facilitar </a:t>
            </a:r>
            <a:r>
              <a:rPr lang="pt-BR" sz="2400" dirty="0"/>
              <a:t>o acesso das mulheres ao resultado do exame cito patológico de colo de útero e da </a:t>
            </a:r>
            <a:r>
              <a:rPr lang="pt-BR" sz="2400" dirty="0" smtClean="0"/>
              <a:t>mamografia; Organizar </a:t>
            </a:r>
            <a:r>
              <a:rPr lang="pt-BR" sz="2400" dirty="0"/>
              <a:t>visitas domiciliares para busca de mulheres </a:t>
            </a:r>
            <a:r>
              <a:rPr lang="pt-BR" sz="2400" dirty="0" smtClean="0"/>
              <a:t>faltosas; Organizar </a:t>
            </a:r>
            <a:r>
              <a:rPr lang="pt-BR" sz="2400" dirty="0"/>
              <a:t>a agenda para acolher a demanda de mulheres provenientes das </a:t>
            </a:r>
            <a:r>
              <a:rPr lang="pt-BR" sz="2400" dirty="0" smtClean="0"/>
              <a:t>buscas.</a:t>
            </a:r>
          </a:p>
          <a:p>
            <a:r>
              <a:rPr lang="pt-BR" sz="2400" dirty="0" smtClean="0"/>
              <a:t>Informar a comunidade sobre a importância  e periodicidade de realização do exame para detecção precoce do câncer de colo de útero e de mama e do acompanhamento regular;  Ouvir a comunidade sobre estratégias para não ocorrer evasão das mulheres (se houver número excessivo de mulheres faltosas)  estimular o controle social.</a:t>
            </a:r>
          </a:p>
          <a:p>
            <a:r>
              <a:rPr lang="pt-BR" sz="2400" dirty="0" smtClean="0"/>
              <a:t>Disponibilizar protocolo técnico atualizado para o manejo dos resultados dos exames; Capacitar os ACS e a equipe em relação ao acolhimento, monitoramento e periodicidade dos exames.</a:t>
            </a:r>
          </a:p>
          <a:p>
            <a:pPr>
              <a:buNone/>
            </a:pPr>
            <a:endParaRPr lang="pt-BR" sz="24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2800" b="1" i="1" dirty="0"/>
              <a:t>Meta 3</a:t>
            </a:r>
            <a:r>
              <a:rPr lang="pt-BR" sz="2800" b="1" i="1" dirty="0" smtClean="0"/>
              <a:t>.: </a:t>
            </a:r>
            <a:r>
              <a:rPr lang="pt-BR" sz="2800" i="1" dirty="0"/>
              <a:t>Obter </a:t>
            </a:r>
            <a:r>
              <a:rPr lang="pt-BR" sz="2800" i="1" dirty="0" smtClean="0"/>
              <a:t>100 </a:t>
            </a:r>
            <a:r>
              <a:rPr lang="pt-BR" sz="2800" i="1" dirty="0"/>
              <a:t>% de coleta de amostras satisfatórias do exame cito patológico de colo uterino.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Realizar um levantamento da proporção de mulheres com amostras satisfatórias do exame cito patológico do colo do útero.</a:t>
            </a:r>
          </a:p>
          <a:p>
            <a:r>
              <a:rPr lang="pt-BR" sz="2400" dirty="0"/>
              <a:t>Organizar arquivo para acomodar os resultados dos </a:t>
            </a:r>
            <a:r>
              <a:rPr lang="pt-BR" sz="2400" dirty="0" smtClean="0"/>
              <a:t>exames;</a:t>
            </a:r>
          </a:p>
          <a:p>
            <a:r>
              <a:rPr lang="pt-BR" sz="2400" dirty="0" smtClean="0"/>
              <a:t>Definir </a:t>
            </a:r>
            <a:r>
              <a:rPr lang="pt-BR" sz="2400" dirty="0"/>
              <a:t>responsável pelo monitoramento da adequabilidade das amostras de exames coletados.</a:t>
            </a:r>
          </a:p>
          <a:p>
            <a:r>
              <a:rPr lang="pt-BR" sz="2400" dirty="0"/>
              <a:t>Compartilhar com as usuárias e a comunidade os indicadores de monitoramento da qualidade dos exames coletados.</a:t>
            </a:r>
          </a:p>
          <a:p>
            <a:r>
              <a:rPr lang="pt-BR" sz="2400" dirty="0"/>
              <a:t>Atualizar a equipe na coleta do cito patológico do colo de útero de acordo com protocolo do Ministério da Saúde.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253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i="1" dirty="0"/>
              <a:t>Meta </a:t>
            </a:r>
            <a:r>
              <a:rPr lang="pt-BR" sz="2400" b="1" i="1" dirty="0" smtClean="0"/>
              <a:t>4:</a:t>
            </a:r>
            <a:r>
              <a:rPr lang="pt-BR" sz="2400" i="1" dirty="0" smtClean="0"/>
              <a:t> </a:t>
            </a:r>
            <a:r>
              <a:rPr lang="pt-BR" sz="2400" i="1" dirty="0"/>
              <a:t>Manter registro da coleta de exame cito patológico de colo uterino e realização da mamografia em registro específico em 100 % das mulheres cadastradas nos programas da unidade de saúde.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2800" dirty="0" smtClean="0"/>
              <a:t>Registros </a:t>
            </a:r>
            <a:r>
              <a:rPr lang="pt-BR" sz="2800" dirty="0"/>
              <a:t>adequados </a:t>
            </a:r>
            <a:r>
              <a:rPr lang="pt-BR" sz="2800" dirty="0" smtClean="0"/>
              <a:t>de todos os </a:t>
            </a:r>
            <a:r>
              <a:rPr lang="pt-BR" sz="2800" dirty="0"/>
              <a:t>exames </a:t>
            </a:r>
            <a:r>
              <a:rPr lang="pt-BR" sz="2800" dirty="0" err="1"/>
              <a:t>citopatológicos</a:t>
            </a:r>
            <a:r>
              <a:rPr lang="pt-BR" sz="2800" dirty="0"/>
              <a:t> de colo do útero e exame de mamas e mamografia em livro de registro </a:t>
            </a:r>
            <a:r>
              <a:rPr lang="pt-BR" sz="2800" dirty="0" smtClean="0"/>
              <a:t>específico.  </a:t>
            </a:r>
            <a:endParaRPr lang="pt-BR" sz="2800" dirty="0"/>
          </a:p>
          <a:p>
            <a:pPr algn="just"/>
            <a:r>
              <a:rPr lang="pt-BR" sz="2800" dirty="0"/>
              <a:t>Manter informações do sistema atualizadas, criar ficha de registro específica para pacientes com exames alterados e solicitar a enfermeira para que seja responsável pelo registro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dirty="0"/>
              <a:t>Esclarecer as mulheres sobre o seu direito de manutenção dos registros de </a:t>
            </a:r>
            <a:r>
              <a:rPr lang="pt-BR" sz="2800" dirty="0" smtClean="0"/>
              <a:t>saúde.</a:t>
            </a:r>
          </a:p>
          <a:p>
            <a:pPr algn="just"/>
            <a:r>
              <a:rPr lang="pt-BR" sz="2800" dirty="0"/>
              <a:t>Treinar a equipe da unidade de saúde para o registro adequado das informações.</a:t>
            </a:r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540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2800" b="1" i="1" dirty="0"/>
              <a:t>Meta </a:t>
            </a:r>
            <a:r>
              <a:rPr lang="pt-BR" sz="2800" b="1" i="1" dirty="0" smtClean="0"/>
              <a:t>5:</a:t>
            </a:r>
            <a:r>
              <a:rPr lang="pt-BR" sz="2800" i="1" dirty="0" smtClean="0"/>
              <a:t> </a:t>
            </a:r>
            <a:r>
              <a:rPr lang="pt-BR" sz="2800" i="1" dirty="0"/>
              <a:t>Realizar avaliação de risco </a:t>
            </a:r>
            <a:r>
              <a:rPr lang="pt-BR" sz="2800" i="1" dirty="0" smtClean="0"/>
              <a:t>em </a:t>
            </a:r>
            <a:r>
              <a:rPr lang="pt-BR" sz="2800" i="1" dirty="0"/>
              <a:t>100 % das mulheres nas faixas etárias-alvo.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Identificar mulheres com sinais de </a:t>
            </a:r>
            <a:r>
              <a:rPr lang="pt-BR" dirty="0" smtClean="0"/>
              <a:t>risco e de maior risco </a:t>
            </a:r>
            <a:r>
              <a:rPr lang="pt-BR" dirty="0"/>
              <a:t>para desenvolver câncer de colo de útero e de mama </a:t>
            </a:r>
            <a:endParaRPr lang="pt-BR" dirty="0" smtClean="0"/>
          </a:p>
          <a:p>
            <a:pPr algn="just"/>
            <a:r>
              <a:rPr lang="pt-BR" dirty="0" smtClean="0"/>
              <a:t>Estabelecer </a:t>
            </a:r>
            <a:r>
              <a:rPr lang="pt-BR" dirty="0"/>
              <a:t>acompanhamento </a:t>
            </a:r>
            <a:r>
              <a:rPr lang="pt-BR" dirty="0" smtClean="0"/>
              <a:t>diferenciado e medidas de combate aos fatores de risco </a:t>
            </a:r>
            <a:r>
              <a:rPr lang="pt-BR" dirty="0"/>
              <a:t>para as mulheres de maior risco para câncer de colo de útero e de mama</a:t>
            </a:r>
            <a:r>
              <a:rPr lang="pt-BR" dirty="0" smtClean="0"/>
              <a:t>.</a:t>
            </a:r>
            <a:r>
              <a:rPr lang="pt-BR" dirty="0"/>
              <a:t> </a:t>
            </a:r>
            <a:endParaRPr lang="pt-BR" dirty="0" smtClean="0"/>
          </a:p>
          <a:p>
            <a:pPr algn="just"/>
            <a:r>
              <a:rPr lang="pt-BR" dirty="0" smtClean="0"/>
              <a:t>Esclarecer </a:t>
            </a:r>
            <a:r>
              <a:rPr lang="pt-BR" dirty="0"/>
              <a:t>as mulheres e a comunidade sobre os fatores de risco para câncer de colo de útero e de </a:t>
            </a:r>
            <a:r>
              <a:rPr lang="pt-BR" dirty="0" smtClean="0"/>
              <a:t>mama;</a:t>
            </a:r>
          </a:p>
          <a:p>
            <a:pPr algn="just"/>
            <a:r>
              <a:rPr lang="pt-BR" dirty="0" smtClean="0"/>
              <a:t>Orientar a </a:t>
            </a:r>
            <a:r>
              <a:rPr lang="pt-BR" dirty="0"/>
              <a:t>população sobre os sinais de alerta para detecção precoce de câncer de colo de útero e de mama.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20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b="1" i="1" dirty="0" smtClean="0"/>
              <a:t>Meta 6. </a:t>
            </a:r>
            <a:r>
              <a:rPr lang="pt-BR" sz="2800" i="1" dirty="0" smtClean="0"/>
              <a:t>Orientar 100% das mulheres cadastradas sobre doenças sexualmente transmissíveis (DST) e fatores de risco para câncer de colo de útero e de mama.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Alertar as mulheres sobre a importância do uso de preservativos, incentivar o auto exame das mamas e seguir a rotina de exames preventivos.</a:t>
            </a:r>
          </a:p>
          <a:p>
            <a:pPr algn="just"/>
            <a:r>
              <a:rPr lang="pt-BR" sz="2400" dirty="0" smtClean="0"/>
              <a:t>Garantir junto ao gestor municipal distribuição de preservativos.   </a:t>
            </a:r>
          </a:p>
          <a:p>
            <a:pPr algn="just"/>
            <a:r>
              <a:rPr lang="pt-BR" sz="2400" dirty="0" smtClean="0"/>
              <a:t>Incentivar a comunidade para: o uso de preservativos; a não adesão ao uso de tabaco, álcool e drogas; a prática de atividade física regular; os hábitos alimentares saudáveis.</a:t>
            </a:r>
          </a:p>
          <a:p>
            <a:pPr algn="just"/>
            <a:r>
              <a:rPr lang="pt-BR" sz="2400" dirty="0" smtClean="0"/>
              <a:t>Capacitar a equipe para orientar a prevenção de DST e estratégias de combate aos fatores de risco para câncer de colo de útero e de mama. 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Município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4000" dirty="0"/>
              <a:t>Não-Me-Toque, Jardim do Alto Jacuí, </a:t>
            </a:r>
            <a:r>
              <a:rPr lang="pt-BR" sz="4000" dirty="0" smtClean="0"/>
              <a:t>é localizado </a:t>
            </a:r>
            <a:r>
              <a:rPr lang="pt-BR" sz="4000" dirty="0"/>
              <a:t>no Planalto Médio do Rio Grande do Sul, na microrregião do Alto </a:t>
            </a:r>
            <a:r>
              <a:rPr lang="pt-BR" sz="4000" dirty="0" smtClean="0"/>
              <a:t>Jacuí.</a:t>
            </a:r>
          </a:p>
          <a:p>
            <a:pPr algn="just"/>
            <a:r>
              <a:rPr lang="pt-BR" sz="3600" dirty="0" smtClean="0"/>
              <a:t>A População </a:t>
            </a:r>
            <a:r>
              <a:rPr lang="pt-BR" sz="3600" dirty="0"/>
              <a:t>(2013): </a:t>
            </a:r>
            <a:r>
              <a:rPr lang="pt-BR" sz="3600" b="1" dirty="0" smtClean="0"/>
              <a:t>16.785</a:t>
            </a:r>
            <a:r>
              <a:rPr lang="pt-BR" sz="4000" dirty="0"/>
              <a:t> </a:t>
            </a:r>
            <a:r>
              <a:rPr lang="pt-BR" sz="4000" dirty="0" smtClean="0"/>
              <a:t>descendentes de portugueses, alemães, italianos e holandeses.</a:t>
            </a:r>
          </a:p>
          <a:p>
            <a:pPr algn="just"/>
            <a:r>
              <a:rPr lang="pt-BR" sz="4000" dirty="0" smtClean="0"/>
              <a:t>A economia gira na indústria, na agricultura e no comércio local.</a:t>
            </a:r>
          </a:p>
          <a:p>
            <a:pPr algn="just"/>
            <a:r>
              <a:rPr lang="pt-BR" sz="4000" dirty="0" smtClean="0"/>
              <a:t>A saúde conta com 04 Centros </a:t>
            </a:r>
            <a:r>
              <a:rPr lang="pt-BR" sz="4000" dirty="0"/>
              <a:t>de </a:t>
            </a:r>
            <a:r>
              <a:rPr lang="pt-BR" sz="4000" dirty="0" smtClean="0"/>
              <a:t>Saúde, o Hospital </a:t>
            </a:r>
            <a:r>
              <a:rPr lang="pt-BR" sz="4000" dirty="0"/>
              <a:t>Beneficência Alto </a:t>
            </a:r>
            <a:r>
              <a:rPr lang="pt-BR" sz="4000" dirty="0" smtClean="0"/>
              <a:t>Jacuí (49 leitos) e o Hospital </a:t>
            </a:r>
            <a:r>
              <a:rPr lang="pt-BR" sz="4000" dirty="0" err="1"/>
              <a:t>Notre</a:t>
            </a:r>
            <a:r>
              <a:rPr lang="pt-BR" sz="4000" dirty="0"/>
              <a:t> </a:t>
            </a:r>
            <a:r>
              <a:rPr lang="pt-BR" sz="4000" dirty="0" err="1"/>
              <a:t>Dame</a:t>
            </a:r>
            <a:r>
              <a:rPr lang="pt-BR" sz="4000" dirty="0"/>
              <a:t> Júlia </a:t>
            </a:r>
            <a:r>
              <a:rPr lang="pt-BR" sz="4000" dirty="0" err="1" smtClean="0"/>
              <a:t>Billiart</a:t>
            </a:r>
            <a:r>
              <a:rPr lang="pt-BR" sz="4000" dirty="0" smtClean="0"/>
              <a:t> (41 leitos).</a:t>
            </a:r>
            <a:endParaRPr lang="pt-BR" sz="4000" dirty="0"/>
          </a:p>
          <a:p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27451"/>
            <a:ext cx="8229600" cy="1143000"/>
          </a:xfrm>
        </p:spPr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45435"/>
          </a:xfrm>
        </p:spPr>
        <p:txBody>
          <a:bodyPr/>
          <a:lstStyle/>
          <a:p>
            <a:pPr algn="just"/>
            <a:r>
              <a:rPr lang="pt-BR" sz="2400" dirty="0" smtClean="0"/>
              <a:t> </a:t>
            </a:r>
            <a:r>
              <a:rPr lang="pt-BR" sz="2000" b="1" dirty="0" smtClean="0"/>
              <a:t>Meta 1.1</a:t>
            </a:r>
            <a:r>
              <a:rPr lang="pt-BR" sz="2000" dirty="0" smtClean="0"/>
              <a:t>  Ampliar a cobertura de detecção precoce do câncer de colo uterino das mulheres na faixa etária entre 25 e 64 anos de idade para 30 %.</a:t>
            </a:r>
          </a:p>
          <a:p>
            <a:pPr algn="just"/>
            <a:r>
              <a:rPr lang="pt-BR" sz="2000" dirty="0" smtClean="0"/>
              <a:t>Primeiro mês </a:t>
            </a:r>
            <a:r>
              <a:rPr lang="pt-BR" sz="2000" dirty="0"/>
              <a:t>a proporção </a:t>
            </a:r>
            <a:r>
              <a:rPr lang="pt-BR" sz="2000" dirty="0" smtClean="0"/>
              <a:t>de foi </a:t>
            </a:r>
            <a:r>
              <a:rPr lang="pt-BR" sz="2000" dirty="0"/>
              <a:t>de 18,1 % com um número total de 103 mulheres atendidas. </a:t>
            </a:r>
            <a:r>
              <a:rPr lang="pt-BR" sz="2000" dirty="0" smtClean="0"/>
              <a:t>No </a:t>
            </a:r>
            <a:r>
              <a:rPr lang="pt-BR" sz="2000" dirty="0"/>
              <a:t>segundo mês a porcentagem foi de 23,7 % com um total de 135 </a:t>
            </a:r>
            <a:r>
              <a:rPr lang="pt-BR" sz="2000" dirty="0" smtClean="0"/>
              <a:t>mulheres. </a:t>
            </a:r>
            <a:r>
              <a:rPr lang="pt-BR" sz="2000" dirty="0"/>
              <a:t>N</a:t>
            </a:r>
            <a:r>
              <a:rPr lang="pt-BR" sz="2000" dirty="0" smtClean="0"/>
              <a:t>o </a:t>
            </a:r>
            <a:r>
              <a:rPr lang="pt-BR" sz="2000" dirty="0"/>
              <a:t>terceiro mês totalizando a porcentagem de </a:t>
            </a:r>
            <a:r>
              <a:rPr lang="pt-BR" sz="2000" dirty="0" smtClean="0"/>
              <a:t>28,1% </a:t>
            </a:r>
            <a:r>
              <a:rPr lang="pt-BR" sz="2000" dirty="0"/>
              <a:t>comum total de 160 mulheres em dia na cobertura de câncer de colo de útero.</a:t>
            </a:r>
            <a:endParaRPr lang="pt-BR" sz="2000" dirty="0" smtClean="0"/>
          </a:p>
          <a:p>
            <a:pPr algn="just">
              <a:buNone/>
            </a:pPr>
            <a:endParaRPr lang="pt-BR" sz="18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717032"/>
          <a:ext cx="472440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267744" y="6309320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Dados da pesquisa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4667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2400" b="1" dirty="0" smtClean="0"/>
              <a:t>Meta 1.2</a:t>
            </a:r>
            <a:r>
              <a:rPr lang="pt-BR" sz="2400" dirty="0" smtClean="0"/>
              <a:t> : ampliar a cobertura de detecção precoce do câncer de mama das mulheres na faixa etária entre 50 e 69 anos de idade para 30 %.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P</a:t>
            </a:r>
            <a:r>
              <a:rPr lang="pt-BR" sz="2000" dirty="0" smtClean="0"/>
              <a:t>rimeiro </a:t>
            </a:r>
            <a:r>
              <a:rPr lang="pt-BR" sz="2000" dirty="0"/>
              <a:t>mês foi alcançada uma porcentagem de 12,5 % de cobertura </a:t>
            </a:r>
            <a:r>
              <a:rPr lang="pt-BR" sz="2000" dirty="0" smtClean="0"/>
              <a:t>com </a:t>
            </a:r>
            <a:r>
              <a:rPr lang="pt-BR" sz="2000" dirty="0"/>
              <a:t>um total de 32 usuárias atendidas. </a:t>
            </a:r>
            <a:endParaRPr lang="pt-BR" sz="2000" dirty="0" smtClean="0"/>
          </a:p>
          <a:p>
            <a:r>
              <a:rPr lang="pt-BR" sz="2000" dirty="0" smtClean="0"/>
              <a:t>No </a:t>
            </a:r>
            <a:r>
              <a:rPr lang="pt-BR" sz="2000" dirty="0"/>
              <a:t>segundo mês esse número aumentou para 16,2 % de cobertura </a:t>
            </a:r>
            <a:r>
              <a:rPr lang="pt-BR" sz="2000" dirty="0" smtClean="0"/>
              <a:t>e um </a:t>
            </a:r>
            <a:r>
              <a:rPr lang="pt-BR" sz="2000" dirty="0"/>
              <a:t>total de 42 mulheres </a:t>
            </a:r>
            <a:r>
              <a:rPr lang="pt-BR" sz="2000" dirty="0" smtClean="0"/>
              <a:t>atendidas. </a:t>
            </a:r>
            <a:endParaRPr lang="pt-BR" sz="2000" dirty="0"/>
          </a:p>
          <a:p>
            <a:r>
              <a:rPr lang="pt-BR" sz="2000" dirty="0"/>
              <a:t>N</a:t>
            </a:r>
            <a:r>
              <a:rPr lang="pt-BR" sz="2000" dirty="0" smtClean="0"/>
              <a:t>o </a:t>
            </a:r>
            <a:r>
              <a:rPr lang="pt-BR" sz="2000" dirty="0"/>
              <a:t>terceiro mês totalizamos 22,3% e um total de 57 usuárias em dia com a detecção precoce para o câncer de mamas.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            Gráfico      </a:t>
            </a:r>
            <a:endParaRPr lang="pt-BR" sz="20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555776" y="3789040"/>
          <a:ext cx="4993382" cy="2820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483768" y="6581001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Dados da Pesquisa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7764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/>
              <a:t>Meta 2.1</a:t>
            </a:r>
            <a:r>
              <a:rPr lang="pt-BR" sz="2400" dirty="0" smtClean="0"/>
              <a:t> : Buscar 100% das mulheres que tiveram exame alterado e que não retornaram a unidade de saúde.</a:t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209331"/>
          </a:xfrm>
        </p:spPr>
        <p:txBody>
          <a:bodyPr/>
          <a:lstStyle/>
          <a:p>
            <a:pPr algn="just">
              <a:buNone/>
            </a:pPr>
            <a:r>
              <a:rPr lang="pt-BR" sz="2400" dirty="0" smtClean="0"/>
              <a:t>     Para este objetivo foram traçados quatro indicadores: 2.1 Proporção de mulheres que apresentaram exame de </a:t>
            </a:r>
            <a:r>
              <a:rPr lang="pt-BR" sz="2400" dirty="0" err="1" smtClean="0"/>
              <a:t>citopatológico</a:t>
            </a:r>
            <a:r>
              <a:rPr lang="pt-BR" sz="2400" dirty="0" smtClean="0"/>
              <a:t> de colo de útero alterado; 2.1 a Proporção de mulheres com exame </a:t>
            </a:r>
            <a:r>
              <a:rPr lang="pt-BR" sz="2400" dirty="0" err="1" smtClean="0"/>
              <a:t>citopatológico</a:t>
            </a:r>
            <a:r>
              <a:rPr lang="pt-BR" sz="2400" dirty="0" smtClean="0"/>
              <a:t> de colo de útero alterado que não retornaram para conhecer o resultado; 2.2 Proporção de mulheres com mamografia alterada; 2.2 a Proporção de mulheres com mamografia alterada que não retornaram para conhecer o resultado. Mas ao longo dos três meses de intervenção não foi constatado nenhum exame alterado tanto </a:t>
            </a:r>
            <a:r>
              <a:rPr lang="pt-BR" sz="2400" dirty="0" err="1" smtClean="0"/>
              <a:t>citopatológico</a:t>
            </a:r>
            <a:r>
              <a:rPr lang="pt-BR" sz="2400" dirty="0" smtClean="0"/>
              <a:t> de colo de útero como de mamografia. 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157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400" b="1" dirty="0" smtClean="0"/>
              <a:t>Meta 3.1:</a:t>
            </a:r>
            <a:r>
              <a:rPr lang="pt-BR" sz="2400" dirty="0" smtClean="0"/>
              <a:t> Obter 100 % de coleta de amostras satisfatórias do exame cito patológico de colo uterino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M</a:t>
            </a:r>
            <a:r>
              <a:rPr lang="pt-BR" sz="2400" dirty="0" smtClean="0"/>
              <a:t>eta que foi atingida e que, além disto, observou-se uma constante na qualidade das amostras que se mantiveram em 100% ao longo dos três meses, como demonstra o gráfico.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182102817"/>
              </p:ext>
            </p:extLst>
          </p:nvPr>
        </p:nvGraphicFramePr>
        <p:xfrm>
          <a:off x="2051720" y="3284984"/>
          <a:ext cx="4586288" cy="280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95736" y="623731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Dados da Pesquisa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681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3200" b="1" dirty="0"/>
              <a:t>M</a:t>
            </a:r>
            <a:r>
              <a:rPr lang="pt-BR" sz="3200" b="1" dirty="0" smtClean="0"/>
              <a:t>eta </a:t>
            </a:r>
            <a:r>
              <a:rPr lang="pt-BR" sz="3200" b="1" dirty="0"/>
              <a:t>4.1</a:t>
            </a:r>
            <a:r>
              <a:rPr lang="pt-BR" sz="3200" dirty="0"/>
              <a:t> </a:t>
            </a:r>
            <a:r>
              <a:rPr lang="pt-BR" sz="3200" dirty="0" smtClean="0"/>
              <a:t>: registro </a:t>
            </a:r>
            <a:r>
              <a:rPr lang="pt-BR" sz="3200" dirty="0"/>
              <a:t>adequado de 100% em ambos os </a:t>
            </a:r>
            <a:r>
              <a:rPr lang="pt-BR" sz="3200" dirty="0" smtClean="0"/>
              <a:t>exames (citopatológico e </a:t>
            </a:r>
            <a:r>
              <a:rPr lang="pt-BR" sz="3200" dirty="0" err="1" smtClean="0"/>
              <a:t>mamográfico</a:t>
            </a:r>
            <a:r>
              <a:rPr lang="pt-BR" sz="3200" dirty="0" smtClean="0"/>
              <a:t>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/>
              <a:t>O</a:t>
            </a:r>
            <a:r>
              <a:rPr lang="pt-BR" sz="2800" dirty="0" smtClean="0"/>
              <a:t>s </a:t>
            </a:r>
            <a:r>
              <a:rPr lang="pt-BR" sz="2800" dirty="0"/>
              <a:t>registros referentes aos exames </a:t>
            </a:r>
            <a:r>
              <a:rPr lang="pt-BR" sz="2800" dirty="0" err="1"/>
              <a:t>citopatológicos</a:t>
            </a:r>
            <a:r>
              <a:rPr lang="pt-BR" sz="2800" dirty="0"/>
              <a:t> eles se mantiveram adequados numa constante de 100 % ao longo da intervenção como exemplificado no </a:t>
            </a:r>
            <a:r>
              <a:rPr lang="pt-BR" sz="2800" dirty="0" smtClean="0"/>
              <a:t>gráfico.  </a:t>
            </a:r>
          </a:p>
          <a:p>
            <a:r>
              <a:rPr lang="pt-BR" sz="2800" dirty="0" smtClean="0"/>
              <a:t>Uma </a:t>
            </a:r>
            <a:r>
              <a:rPr lang="pt-BR" sz="2800" dirty="0"/>
              <a:t>porcentagem de 100% no primeiro mês e um total de 104 mulheres </a:t>
            </a:r>
            <a:r>
              <a:rPr lang="pt-BR" sz="2800" dirty="0" smtClean="0"/>
              <a:t>atendidas.</a:t>
            </a:r>
          </a:p>
          <a:p>
            <a:r>
              <a:rPr lang="pt-BR" sz="2800" dirty="0"/>
              <a:t>N</a:t>
            </a:r>
            <a:r>
              <a:rPr lang="pt-BR" sz="2800" dirty="0" smtClean="0"/>
              <a:t>o </a:t>
            </a:r>
            <a:r>
              <a:rPr lang="pt-BR" sz="2800" dirty="0"/>
              <a:t>segundo mês um total de 138 </a:t>
            </a:r>
            <a:r>
              <a:rPr lang="pt-BR" sz="2800" dirty="0" smtClean="0"/>
              <a:t>usuárias.</a:t>
            </a:r>
          </a:p>
          <a:p>
            <a:r>
              <a:rPr lang="pt-BR" sz="2800" dirty="0"/>
              <a:t>N</a:t>
            </a:r>
            <a:r>
              <a:rPr lang="pt-BR" sz="2800" dirty="0" smtClean="0"/>
              <a:t>o </a:t>
            </a:r>
            <a:r>
              <a:rPr lang="pt-BR" sz="2800" dirty="0"/>
              <a:t>terceiro mês totalizando163 mulheres com registros </a:t>
            </a:r>
            <a:r>
              <a:rPr lang="pt-BR" sz="2800" dirty="0" smtClean="0"/>
              <a:t>adequados.  </a:t>
            </a:r>
            <a:endParaRPr lang="pt-BR" sz="2800" dirty="0"/>
          </a:p>
        </p:txBody>
      </p:sp>
      <p:graphicFrame>
        <p:nvGraphicFramePr>
          <p:cNvPr id="4" name="Gráfico 3"/>
          <p:cNvGraphicFramePr/>
          <p:nvPr>
            <p:extLst/>
          </p:nvPr>
        </p:nvGraphicFramePr>
        <p:xfrm>
          <a:off x="2502632" y="4163857"/>
          <a:ext cx="5040560" cy="2394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483768" y="6581001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Dados da Pesquisa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241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/>
              <a:t>Meta 4.1</a:t>
            </a:r>
            <a:r>
              <a:rPr lang="pt-BR" sz="2800" dirty="0"/>
              <a:t> : registro adequado de 100% em ambos os </a:t>
            </a:r>
            <a:r>
              <a:rPr lang="pt-BR" sz="2800" dirty="0" smtClean="0"/>
              <a:t>exames (citopatológico e </a:t>
            </a:r>
            <a:r>
              <a:rPr lang="pt-BR" sz="2800" dirty="0" err="1" smtClean="0"/>
              <a:t>mamográfico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7"/>
            <a:ext cx="8352928" cy="25922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meta de 100</a:t>
            </a:r>
            <a:r>
              <a:rPr lang="pt-BR" dirty="0" smtClean="0"/>
              <a:t>% em relação ao exame </a:t>
            </a:r>
            <a:r>
              <a:rPr lang="pt-BR" dirty="0" err="1" smtClean="0"/>
              <a:t>mamográfico</a:t>
            </a:r>
            <a:r>
              <a:rPr lang="pt-BR" dirty="0" smtClean="0"/>
              <a:t> </a:t>
            </a:r>
            <a:r>
              <a:rPr lang="pt-BR" dirty="0"/>
              <a:t>não foi atingida, mas ao final do terceiro mês obteve-se 95% das mulheres com registro adequado. </a:t>
            </a:r>
            <a:endParaRPr lang="pt-BR" dirty="0" smtClean="0"/>
          </a:p>
          <a:p>
            <a:pPr algn="just"/>
            <a:r>
              <a:rPr lang="pt-BR" dirty="0"/>
              <a:t>N</a:t>
            </a:r>
            <a:r>
              <a:rPr lang="pt-BR" dirty="0" smtClean="0"/>
              <a:t>o </a:t>
            </a:r>
            <a:r>
              <a:rPr lang="pt-BR" dirty="0"/>
              <a:t>primeiro mês foi de 94,1% com um total de 32 </a:t>
            </a:r>
            <a:r>
              <a:rPr lang="pt-BR" dirty="0" smtClean="0"/>
              <a:t>mulheres. No </a:t>
            </a:r>
            <a:r>
              <a:rPr lang="pt-BR" dirty="0"/>
              <a:t>segundo mês foi de 93,3% e um total de 42 </a:t>
            </a:r>
            <a:r>
              <a:rPr lang="pt-BR" dirty="0" smtClean="0"/>
              <a:t>usuárias. No </a:t>
            </a:r>
            <a:r>
              <a:rPr lang="pt-BR" dirty="0"/>
              <a:t>terceiro mês de 95,0% e um total de 57 usuárias registradas.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31242755"/>
              </p:ext>
            </p:extLst>
          </p:nvPr>
        </p:nvGraphicFramePr>
        <p:xfrm>
          <a:off x="2267744" y="3880477"/>
          <a:ext cx="4392488" cy="294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6552503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Dados da Pesquisa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70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/>
              <a:t>M</a:t>
            </a:r>
            <a:r>
              <a:rPr lang="pt-BR" sz="2400" b="1" dirty="0" smtClean="0"/>
              <a:t>eta 5.1</a:t>
            </a:r>
            <a:r>
              <a:rPr lang="pt-BR" sz="2400" dirty="0" smtClean="0"/>
              <a:t>: </a:t>
            </a:r>
            <a:r>
              <a:rPr lang="pt-BR" sz="2400" dirty="0"/>
              <a:t>realizar avaliação de risco (ou pesquisar sinais de alerta para identificação de câncer de colo de útero e de mama) em 100 % das mulheres nas faixas etárias-alvo.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7"/>
            <a:ext cx="8208912" cy="223224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800" dirty="0" smtClean="0"/>
              <a:t> </a:t>
            </a:r>
            <a:r>
              <a:rPr lang="pt-BR" sz="2800" dirty="0"/>
              <a:t>E</a:t>
            </a:r>
            <a:r>
              <a:rPr lang="pt-BR" sz="2800" dirty="0" smtClean="0"/>
              <a:t>sta meta foi alcançada </a:t>
            </a:r>
            <a:r>
              <a:rPr lang="pt-BR" sz="2800" dirty="0"/>
              <a:t>no que se refere ao câncer de colo de </a:t>
            </a:r>
            <a:r>
              <a:rPr lang="pt-BR" sz="2800" dirty="0" smtClean="0"/>
              <a:t>útero.</a:t>
            </a:r>
            <a:endParaRPr lang="pt-BR" sz="2800" dirty="0"/>
          </a:p>
          <a:p>
            <a:pPr algn="just"/>
            <a:r>
              <a:rPr lang="pt-BR" sz="2800" dirty="0"/>
              <a:t>N</a:t>
            </a:r>
            <a:r>
              <a:rPr lang="pt-BR" sz="2800" dirty="0" smtClean="0"/>
              <a:t>o </a:t>
            </a:r>
            <a:r>
              <a:rPr lang="pt-BR" sz="2800" dirty="0"/>
              <a:t>primeiro mês foi realizada em 100% das usuárias com um total de 104 </a:t>
            </a:r>
            <a:r>
              <a:rPr lang="pt-BR" sz="2800" dirty="0" smtClean="0"/>
              <a:t>mulheres. No </a:t>
            </a:r>
            <a:r>
              <a:rPr lang="pt-BR" sz="2800" dirty="0"/>
              <a:t>segundo mês esse número foi de 138 com uma porcentagem de 100% das </a:t>
            </a:r>
            <a:r>
              <a:rPr lang="pt-BR" sz="2800" dirty="0" smtClean="0"/>
              <a:t>usuárias. No </a:t>
            </a:r>
            <a:r>
              <a:rPr lang="pt-BR" sz="2800" dirty="0"/>
              <a:t>terceiro mês a porcentagem foi de 100% comum um total de 163 usuárias avaliadas.</a:t>
            </a:r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9990678"/>
              </p:ext>
            </p:extLst>
          </p:nvPr>
        </p:nvGraphicFramePr>
        <p:xfrm>
          <a:off x="1763688" y="4166985"/>
          <a:ext cx="5422379" cy="241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059832" y="6581001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Dados da Pesquisa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7266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sz="2800" b="1" dirty="0"/>
              <a:t>Meta 5.</a:t>
            </a:r>
            <a:r>
              <a:rPr lang="pt-BR" sz="2800" dirty="0"/>
              <a:t>1: realizar avaliação de risco (ou pesquisar sinais de alerta para identificação de câncer de colo de útero e de mama) em 100 % das mulheres nas faixas etárias-alvo.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79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</a:t>
            </a:r>
            <a:r>
              <a:rPr lang="pt-BR" sz="2400" dirty="0" smtClean="0"/>
              <a:t>ara </a:t>
            </a:r>
            <a:r>
              <a:rPr lang="pt-BR" sz="2400" dirty="0"/>
              <a:t>risco do câncer de </a:t>
            </a:r>
            <a:r>
              <a:rPr lang="pt-BR" sz="2400" dirty="0" smtClean="0"/>
              <a:t>mama obteve-se </a:t>
            </a:r>
            <a:r>
              <a:rPr lang="pt-BR" sz="2400" dirty="0"/>
              <a:t>95% das mulheres avaliadas, não atingindo os 100% propostos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/>
              <a:t>N</a:t>
            </a:r>
            <a:r>
              <a:rPr lang="pt-BR" sz="2400" dirty="0" smtClean="0"/>
              <a:t>o </a:t>
            </a:r>
            <a:r>
              <a:rPr lang="pt-BR" sz="2400" dirty="0"/>
              <a:t>primeiro mês a porcentagem foi de 94,1% com um total de 32 mulheres </a:t>
            </a:r>
            <a:r>
              <a:rPr lang="pt-BR" sz="2400" dirty="0" smtClean="0"/>
              <a:t>avaliadas</a:t>
            </a:r>
            <a:r>
              <a:rPr lang="pt-BR" sz="2400" dirty="0" smtClean="0"/>
              <a:t>.  </a:t>
            </a:r>
            <a:r>
              <a:rPr lang="pt-BR" sz="2400" dirty="0"/>
              <a:t>N</a:t>
            </a:r>
            <a:r>
              <a:rPr lang="pt-BR" sz="2400" dirty="0" smtClean="0"/>
              <a:t>o </a:t>
            </a:r>
            <a:r>
              <a:rPr lang="pt-BR" sz="2400" dirty="0"/>
              <a:t>segundo mês esse percentual foi de 93,3% e um total de 42 </a:t>
            </a:r>
            <a:r>
              <a:rPr lang="pt-BR" sz="2400" dirty="0" smtClean="0"/>
              <a:t>usuárias. </a:t>
            </a:r>
            <a:r>
              <a:rPr lang="pt-BR" sz="2400" dirty="0" smtClean="0"/>
              <a:t>No </a:t>
            </a:r>
            <a:r>
              <a:rPr lang="pt-BR" sz="2400" dirty="0"/>
              <a:t>terceiro mês de </a:t>
            </a:r>
            <a:r>
              <a:rPr lang="pt-BR" sz="2400" dirty="0" smtClean="0"/>
              <a:t>95,0% e </a:t>
            </a:r>
            <a:r>
              <a:rPr lang="pt-BR" sz="2400" dirty="0"/>
              <a:t>um total de 57 usuárias avaliadas.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/>
          </p:nvPr>
        </p:nvGraphicFramePr>
        <p:xfrm>
          <a:off x="2051720" y="4149080"/>
          <a:ext cx="5184576" cy="240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051720" y="6581001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Dados da Pesquisa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231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sz="2800" b="1" dirty="0"/>
              <a:t>M</a:t>
            </a:r>
            <a:r>
              <a:rPr lang="pt-BR" sz="2800" b="1" dirty="0" smtClean="0"/>
              <a:t>eta 6.1</a:t>
            </a:r>
            <a:r>
              <a:rPr lang="pt-BR" sz="2800" dirty="0" smtClean="0"/>
              <a:t>: orientar </a:t>
            </a:r>
            <a:r>
              <a:rPr lang="pt-BR" sz="2800" dirty="0"/>
              <a:t>100% das mulheres cadastradas sobre doenças sexualmente transmissíveis (DST) e fatores de risco para câncer de colo de útero e de mama.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3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N</a:t>
            </a:r>
            <a:r>
              <a:rPr lang="pt-BR" sz="2400" dirty="0" smtClean="0"/>
              <a:t>o </a:t>
            </a:r>
            <a:r>
              <a:rPr lang="pt-BR" sz="2400" dirty="0"/>
              <a:t>primeiro mês 100% das usuárias num total de 104 </a:t>
            </a:r>
            <a:r>
              <a:rPr lang="pt-BR" sz="2400" dirty="0" smtClean="0"/>
              <a:t>mulheres</a:t>
            </a:r>
            <a:r>
              <a:rPr lang="pt-BR" sz="2400" dirty="0" smtClean="0"/>
              <a:t>. No </a:t>
            </a:r>
            <a:r>
              <a:rPr lang="pt-BR" sz="2400" dirty="0"/>
              <a:t>segundo mês esse número foi de 138 mulheres com uma porcentagem de 100% das </a:t>
            </a:r>
            <a:r>
              <a:rPr lang="pt-BR" sz="2400" dirty="0" smtClean="0"/>
              <a:t>usuárias. </a:t>
            </a:r>
            <a:r>
              <a:rPr lang="pt-BR" sz="2400" dirty="0" smtClean="0"/>
              <a:t>No </a:t>
            </a:r>
            <a:r>
              <a:rPr lang="pt-BR" sz="2400" dirty="0"/>
              <a:t>terceiro mês a porcentagem foi de 100% comum um total de 163 usuárias orientadas.</a:t>
            </a:r>
          </a:p>
        </p:txBody>
      </p:sp>
      <p:graphicFrame>
        <p:nvGraphicFramePr>
          <p:cNvPr id="4" name="Gráfico 3"/>
          <p:cNvGraphicFramePr/>
          <p:nvPr>
            <p:extLst/>
          </p:nvPr>
        </p:nvGraphicFramePr>
        <p:xfrm>
          <a:off x="2195736" y="4077071"/>
          <a:ext cx="5256584" cy="2495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95736" y="6573023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Dados da Pesquisa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912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sz="2800" b="1" dirty="0"/>
              <a:t>Meta 6.1</a:t>
            </a:r>
            <a:r>
              <a:rPr lang="pt-BR" sz="2800" dirty="0"/>
              <a:t>: orientar 100% das mulheres cadastradas sobre doenças sexualmente transmissíveis (DST) e fatores de risco para câncer de colo de útero e de mama.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pPr algn="just"/>
            <a:r>
              <a:rPr lang="pt-BR" sz="2400" dirty="0"/>
              <a:t>N</a:t>
            </a:r>
            <a:r>
              <a:rPr lang="pt-BR" sz="2400" dirty="0" smtClean="0"/>
              <a:t>o </a:t>
            </a:r>
            <a:r>
              <a:rPr lang="pt-BR" sz="2400" dirty="0"/>
              <a:t>primeiro mês obteve-se a porcentagem de 94,1% com um total de 32 mulheres </a:t>
            </a:r>
            <a:r>
              <a:rPr lang="pt-BR" sz="2400" dirty="0" smtClean="0"/>
              <a:t>orientadas. </a:t>
            </a:r>
            <a:r>
              <a:rPr lang="pt-BR" sz="2400" dirty="0" smtClean="0"/>
              <a:t>No </a:t>
            </a:r>
            <a:r>
              <a:rPr lang="pt-BR" sz="2400" dirty="0"/>
              <a:t>segundo mês esse percentual foi de 93,3% e um total de 42 </a:t>
            </a:r>
            <a:r>
              <a:rPr lang="pt-BR" sz="2400" dirty="0" smtClean="0"/>
              <a:t>usuárias</a:t>
            </a:r>
            <a:r>
              <a:rPr lang="pt-BR" sz="2400" dirty="0" smtClean="0"/>
              <a:t>.  </a:t>
            </a:r>
            <a:r>
              <a:rPr lang="pt-BR" sz="2400" dirty="0"/>
              <a:t>N</a:t>
            </a:r>
            <a:r>
              <a:rPr lang="pt-BR" sz="2400" dirty="0" smtClean="0"/>
              <a:t>o </a:t>
            </a:r>
            <a:r>
              <a:rPr lang="pt-BR" sz="2400" dirty="0"/>
              <a:t>terceiro mês de 95,0% e um total de 57 usuárias orientadas.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/>
          </p:nvPr>
        </p:nvGraphicFramePr>
        <p:xfrm>
          <a:off x="2411760" y="3740426"/>
          <a:ext cx="6048672" cy="281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411760" y="6559771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Dados da Pesquisa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036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Mapa do Município de Não-Me-Toque</a:t>
            </a:r>
            <a:endParaRPr lang="pt-BR" dirty="0"/>
          </a:p>
        </p:txBody>
      </p:sp>
      <p:pic>
        <p:nvPicPr>
          <p:cNvPr id="2050" name="Picture 2" descr="C:\Users\JAIME\Documents\Jaime\MEDICINA\Pós PSF\TCC\Final\Mapa NM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704856" cy="53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4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Discussão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/>
              <a:t>C</a:t>
            </a:r>
            <a:r>
              <a:rPr lang="pt-BR" dirty="0" smtClean="0"/>
              <a:t>obertura </a:t>
            </a:r>
            <a:r>
              <a:rPr lang="pt-BR" dirty="0"/>
              <a:t>de 28% referente à prevenção do câncer de colo uterino </a:t>
            </a:r>
            <a:r>
              <a:rPr lang="pt-BR" dirty="0" smtClean="0"/>
              <a:t>e </a:t>
            </a:r>
            <a:r>
              <a:rPr lang="pt-BR" dirty="0"/>
              <a:t>uma cobertura de 22% referente à prevenção do câncer de mama em apenas três meses de atividade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Levantamento do número de usuárias</a:t>
            </a:r>
          </a:p>
          <a:p>
            <a:pPr algn="just"/>
            <a:r>
              <a:rPr lang="pt-BR" dirty="0"/>
              <a:t>A</a:t>
            </a:r>
            <a:r>
              <a:rPr lang="pt-BR" dirty="0" smtClean="0"/>
              <a:t>mostras satisfatórias em 100 % no </a:t>
            </a:r>
            <a:r>
              <a:rPr lang="pt-BR" dirty="0" err="1" smtClean="0"/>
              <a:t>citopatológico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M</a:t>
            </a:r>
            <a:r>
              <a:rPr lang="pt-BR" dirty="0" smtClean="0"/>
              <a:t>elhoria </a:t>
            </a:r>
            <a:r>
              <a:rPr lang="pt-BR" dirty="0"/>
              <a:t>da qualidade dos registros referentes aos resultados dos exames de colo de útero e mamografias em livros </a:t>
            </a:r>
            <a:r>
              <a:rPr lang="pt-BR" dirty="0" smtClean="0"/>
              <a:t>controles.</a:t>
            </a:r>
          </a:p>
          <a:p>
            <a:pPr algn="just"/>
            <a:r>
              <a:rPr lang="pt-BR" dirty="0" smtClean="0"/>
              <a:t>Foi criada </a:t>
            </a:r>
            <a:r>
              <a:rPr lang="pt-BR" dirty="0"/>
              <a:t>uma rotina de </a:t>
            </a:r>
            <a:r>
              <a:rPr lang="pt-BR" dirty="0" smtClean="0"/>
              <a:t>atendimento (Trabalho em equipe)</a:t>
            </a:r>
          </a:p>
          <a:p>
            <a:pPr algn="just"/>
            <a:r>
              <a:rPr lang="pt-BR" dirty="0" smtClean="0"/>
              <a:t>Controle sobre o atendimento pela equipe</a:t>
            </a:r>
          </a:p>
          <a:p>
            <a:pPr algn="just"/>
            <a:r>
              <a:rPr lang="pt-BR" dirty="0" smtClean="0"/>
              <a:t>Maior divulgação</a:t>
            </a:r>
          </a:p>
          <a:p>
            <a:pPr algn="just"/>
            <a:r>
              <a:rPr lang="pt-BR" dirty="0" smtClean="0"/>
              <a:t>Vacina contra HPV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87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b="1" dirty="0" smtClean="0"/>
              <a:t>Reflexão Crítica sobre o processo pessoal de aprendizado e implementação da intervenção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- </a:t>
            </a:r>
            <a:r>
              <a:rPr lang="pt-BR" dirty="0"/>
              <a:t>E</a:t>
            </a:r>
            <a:r>
              <a:rPr lang="pt-BR" dirty="0" smtClean="0"/>
              <a:t>strutura da unidade</a:t>
            </a:r>
          </a:p>
          <a:p>
            <a:pPr>
              <a:buFontTx/>
              <a:buChar char="-"/>
            </a:pPr>
            <a:r>
              <a:rPr lang="pt-BR" dirty="0" smtClean="0"/>
              <a:t>Acolhimento</a:t>
            </a:r>
          </a:p>
          <a:p>
            <a:pPr>
              <a:buFontTx/>
              <a:buChar char="-"/>
            </a:pPr>
            <a:r>
              <a:rPr lang="pt-BR" dirty="0" smtClean="0"/>
              <a:t>Trabalho em equipe</a:t>
            </a:r>
          </a:p>
          <a:p>
            <a:pPr>
              <a:buFontTx/>
              <a:buChar char="-"/>
            </a:pPr>
            <a:r>
              <a:rPr lang="pt-BR" dirty="0" smtClean="0"/>
              <a:t>Organização do atendimento através da intervenção com levantamentos de números para </a:t>
            </a:r>
            <a:r>
              <a:rPr lang="pt-BR" smtClean="0"/>
              <a:t>realização de índices.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87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1720" y="188641"/>
            <a:ext cx="5720680" cy="1079772"/>
          </a:xfrm>
        </p:spPr>
        <p:txBody>
          <a:bodyPr/>
          <a:lstStyle/>
          <a:p>
            <a:r>
              <a:rPr lang="pt-BR" b="1" dirty="0" smtClean="0"/>
              <a:t>Foto da Equipe</a:t>
            </a: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051720" y="5589240"/>
            <a:ext cx="5720680" cy="936104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 smtClean="0">
                <a:solidFill>
                  <a:schemeClr val="tx1"/>
                </a:solidFill>
              </a:rPr>
              <a:t>Adenilde</a:t>
            </a:r>
            <a:r>
              <a:rPr lang="pt-BR" dirty="0" smtClean="0">
                <a:solidFill>
                  <a:schemeClr val="tx1"/>
                </a:solidFill>
              </a:rPr>
              <a:t>, Alessandra, </a:t>
            </a:r>
            <a:r>
              <a:rPr lang="pt-BR" dirty="0" err="1" smtClean="0">
                <a:solidFill>
                  <a:schemeClr val="tx1"/>
                </a:solidFill>
              </a:rPr>
              <a:t>Edí</a:t>
            </a:r>
            <a:r>
              <a:rPr lang="pt-BR" dirty="0" smtClean="0">
                <a:solidFill>
                  <a:schemeClr val="tx1"/>
                </a:solidFill>
              </a:rPr>
              <a:t>, Marcia, </a:t>
            </a:r>
            <a:r>
              <a:rPr lang="pt-BR" dirty="0" err="1" smtClean="0">
                <a:solidFill>
                  <a:schemeClr val="tx1"/>
                </a:solidFill>
              </a:rPr>
              <a:t>Marlize</a:t>
            </a:r>
            <a:r>
              <a:rPr lang="pt-BR" dirty="0" smtClean="0">
                <a:solidFill>
                  <a:schemeClr val="tx1"/>
                </a:solidFill>
              </a:rPr>
              <a:t> e Andréia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5720680" cy="3672408"/>
          </a:xfrm>
        </p:spPr>
      </p:pic>
    </p:spTree>
    <p:extLst>
      <p:ext uri="{BB962C8B-B14F-4D97-AF65-F5344CB8AC3E}">
        <p14:creationId xmlns:p14="http://schemas.microsoft.com/office/powerpoint/2010/main" val="5051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24743"/>
          </a:xfrm>
        </p:spPr>
        <p:txBody>
          <a:bodyPr/>
          <a:lstStyle/>
          <a:p>
            <a:r>
              <a:rPr lang="pt-BR" b="1" dirty="0" smtClean="0"/>
              <a:t>Foto </a:t>
            </a:r>
            <a:r>
              <a:rPr lang="pt-BR" b="1" dirty="0" smtClean="0"/>
              <a:t>da Equipe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1556792"/>
            <a:ext cx="5922404" cy="360060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995"/>
            <a:ext cx="592240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/>
          <a:lstStyle/>
          <a:p>
            <a:r>
              <a:rPr lang="pt-BR" b="1" dirty="0" smtClean="0"/>
              <a:t>Muito Obrigado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10800000" flipV="1">
            <a:off x="2015714" y="1772816"/>
            <a:ext cx="5112568" cy="3839694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5" y="1767272"/>
            <a:ext cx="5112568" cy="38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Unidade de Saúde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 Centro de Saúde Não-Me-Toque (Postão) localizado no centro do município, em prédio alugado conta com recepção e sala de espera, sala de triagem, 04 consultórios, sala de observação e de pequenos procedimentos.</a:t>
            </a:r>
          </a:p>
          <a:p>
            <a:pPr algn="just"/>
            <a:r>
              <a:rPr lang="pt-BR" dirty="0" smtClean="0"/>
              <a:t>Conta com uma equipe de estratégia saúde da família com médico, enfermeira, técnicos e agentes de saúde.</a:t>
            </a:r>
          </a:p>
          <a:p>
            <a:pPr algn="just"/>
            <a:r>
              <a:rPr lang="pt-BR" dirty="0" smtClean="0"/>
              <a:t>Desenvolve atenção básica e estratégia saúde da família (mista).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Foto da unidade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00250"/>
            <a:ext cx="5616624" cy="358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5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Projeto de intervenção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Prevenção e controle do Câncer de Colo de Útero </a:t>
            </a:r>
            <a:r>
              <a:rPr lang="pt-BR" dirty="0" smtClean="0"/>
              <a:t>e </a:t>
            </a:r>
            <a:r>
              <a:rPr lang="pt-BR" dirty="0"/>
              <a:t>de </a:t>
            </a:r>
            <a:r>
              <a:rPr lang="pt-BR" dirty="0" smtClean="0"/>
              <a:t>Mama</a:t>
            </a:r>
          </a:p>
          <a:p>
            <a:pPr algn="just"/>
            <a:r>
              <a:rPr lang="pt-BR" dirty="0" smtClean="0"/>
              <a:t>Após a analise percebi a necessidade de melhorar esse atendimento para a saúde das mulheres.</a:t>
            </a:r>
          </a:p>
          <a:p>
            <a:pPr algn="just"/>
            <a:r>
              <a:rPr lang="pt-BR" dirty="0" smtClean="0"/>
              <a:t>Por falta de uma rotina de atendimento organizada.</a:t>
            </a:r>
          </a:p>
          <a:p>
            <a:pPr algn="just"/>
            <a:r>
              <a:rPr lang="pt-BR" dirty="0" smtClean="0"/>
              <a:t>Faixa etária: Mulheres de 25 a 69 anos</a:t>
            </a:r>
          </a:p>
          <a:p>
            <a:pPr algn="just"/>
            <a:r>
              <a:rPr lang="pt-BR" dirty="0" smtClean="0"/>
              <a:t>Objetivos : Melhorar a captação, o atendimento e o registro dos exames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Objetivo Geral: melhorar a detecção de câncer de colo de útero e mama.</a:t>
            </a:r>
          </a:p>
          <a:p>
            <a:pPr algn="just"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Objetivos específicos: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t-BR" dirty="0" smtClean="0"/>
              <a:t>1-Ampliar a cobertura de detecção precoce do câncer de colo e do câncer de mama.</a:t>
            </a:r>
          </a:p>
          <a:p>
            <a:pPr algn="just">
              <a:buNone/>
            </a:pPr>
            <a:r>
              <a:rPr lang="pt-BR" dirty="0" smtClean="0"/>
              <a:t>2- Melhorar a adesão das mulheres à realização de exame cito patológico.</a:t>
            </a:r>
          </a:p>
          <a:p>
            <a:pPr algn="just">
              <a:buNone/>
            </a:pPr>
            <a:r>
              <a:rPr lang="pt-BR" dirty="0" smtClean="0"/>
              <a:t>3-Melhorar a qualidade do atendimento das mulheres que realizam detecção precoce de câncer de colo de útero e de mama na unidade de saúde.</a:t>
            </a:r>
          </a:p>
          <a:p>
            <a:pPr algn="just">
              <a:buNone/>
            </a:pPr>
            <a:r>
              <a:rPr lang="pt-BR" dirty="0" smtClean="0"/>
              <a:t>4-Melhorar os registros das informações.</a:t>
            </a:r>
          </a:p>
          <a:p>
            <a:pPr algn="just">
              <a:buNone/>
            </a:pPr>
            <a:r>
              <a:rPr lang="pt-BR" dirty="0" smtClean="0"/>
              <a:t>5-Mapear as mulheres de risco para câncer de colo de útero e de mama.</a:t>
            </a:r>
          </a:p>
          <a:p>
            <a:pPr algn="just">
              <a:buNone/>
            </a:pPr>
            <a:r>
              <a:rPr lang="pt-BR" dirty="0" smtClean="0"/>
              <a:t>6-Promover a saúde das mulheres que realizam detecção precoce de câncer de colo de útero e de mama na unidade de saúde.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algn="just"/>
            <a:r>
              <a:rPr lang="pt-BR" dirty="0" smtClean="0"/>
              <a:t>Realizada no Centro de Saúde Não-Me-Toque (Posto Central).</a:t>
            </a:r>
          </a:p>
          <a:p>
            <a:pPr algn="just"/>
            <a:r>
              <a:rPr lang="pt-BR" dirty="0" smtClean="0"/>
              <a:t> Treinamento da equipe</a:t>
            </a:r>
            <a:r>
              <a:rPr lang="pt-BR" dirty="0"/>
              <a:t> </a:t>
            </a:r>
            <a:r>
              <a:rPr lang="pt-BR" dirty="0" smtClean="0"/>
              <a:t>para melhorar </a:t>
            </a:r>
            <a:r>
              <a:rPr lang="pt-BR" dirty="0"/>
              <a:t>o </a:t>
            </a:r>
            <a:r>
              <a:rPr lang="pt-BR" dirty="0" smtClean="0"/>
              <a:t>atendimento.</a:t>
            </a:r>
          </a:p>
          <a:p>
            <a:pPr algn="just"/>
            <a:r>
              <a:rPr lang="pt-BR" dirty="0" smtClean="0"/>
              <a:t>Acolhimento realizado por técnica de saúde.</a:t>
            </a:r>
          </a:p>
          <a:p>
            <a:pPr algn="just"/>
            <a:r>
              <a:rPr lang="pt-BR" dirty="0" smtClean="0"/>
              <a:t>Consultas médicas realizadas por mim, realizando interrogatória, últimos exames e revisão e registro dos mesmos, levantando fatores de risco, exame físico, solicitação de exames e orientações.</a:t>
            </a:r>
          </a:p>
          <a:p>
            <a:pPr algn="just"/>
            <a:r>
              <a:rPr lang="pt-BR" dirty="0" smtClean="0"/>
              <a:t>Coletas de exames de CP e registro dos mesmos realizado pela enfermeira da unidade.</a:t>
            </a:r>
          </a:p>
          <a:p>
            <a:pPr algn="just"/>
            <a:r>
              <a:rPr lang="pt-BR" dirty="0" smtClean="0"/>
              <a:t>Busca ativa de novas usuárias ou com exames atrasados pelos agentes de saúde.</a:t>
            </a:r>
          </a:p>
          <a:p>
            <a:pPr algn="just"/>
            <a:r>
              <a:rPr lang="pt-BR" dirty="0" smtClean="0"/>
              <a:t>Protocolo:  </a:t>
            </a:r>
            <a:r>
              <a:rPr lang="pt-BR" dirty="0"/>
              <a:t>C</a:t>
            </a:r>
            <a:r>
              <a:rPr lang="pt-BR" dirty="0" smtClean="0"/>
              <a:t>aderno </a:t>
            </a:r>
            <a:r>
              <a:rPr lang="pt-BR" dirty="0"/>
              <a:t>de Atenção Básica Nº 13 “Controle dos Cânceres de Colo de Útero e da Mama” do Ministério da Saúde de 2006 e o “Diretrizes Brasileiras para o Rastreamento do Câncer do Colo de Útero”, também do </a:t>
            </a:r>
            <a:r>
              <a:rPr lang="pt-BR" dirty="0" smtClean="0"/>
              <a:t>MS- </a:t>
            </a:r>
            <a:r>
              <a:rPr lang="pt-BR" dirty="0"/>
              <a:t>Instituto Nacional do Câncer de 2011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Foi oferecido as usuárias consultas médicas com atendimento prioritário, exames preventivos, reuniões com orientações e formas de prevenção.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2824</Words>
  <Application>Microsoft Office PowerPoint</Application>
  <PresentationFormat>Apresentação na tela (4:3)</PresentationFormat>
  <Paragraphs>169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Trabalho de conclusão de curso </vt:lpstr>
      <vt:lpstr>O Município</vt:lpstr>
      <vt:lpstr>Mapa do Município de Não-Me-Toque</vt:lpstr>
      <vt:lpstr>A Unidade de Saúde</vt:lpstr>
      <vt:lpstr>Foto da unidade</vt:lpstr>
      <vt:lpstr>Projeto de intervenção</vt:lpstr>
      <vt:lpstr>Objetivos  </vt:lpstr>
      <vt:lpstr>Objetivos específicos: </vt:lpstr>
      <vt:lpstr>Metodologia</vt:lpstr>
      <vt:lpstr>Metas </vt:lpstr>
      <vt:lpstr>.</vt:lpstr>
      <vt:lpstr>.</vt:lpstr>
      <vt:lpstr>Detalhamento das Ações As ações realizadas para alcançar os respectivos objetivos</vt:lpstr>
      <vt:lpstr>Meta 1.2: Ampliar a cobertura de detecção precoce do câncer de mama das mulheres na faixa etária entre 50 e 69 anos de idade para 30 %. </vt:lpstr>
      <vt:lpstr> Meta 2: Buscar 100% das mulheres que tiveram exame alterado e que não retornaram a unidade de saúde.  </vt:lpstr>
      <vt:lpstr>Meta 3.: Obter 100 % de coleta de amostras satisfatórias do exame cito patológico de colo uterino. </vt:lpstr>
      <vt:lpstr>Meta 4: Manter registro da coleta de exame cito patológico de colo uterino e realização da mamografia em registro específico em 100 % das mulheres cadastradas nos programas da unidade de saúde. </vt:lpstr>
      <vt:lpstr>Meta 5: Realizar avaliação de risco em 100 % das mulheres nas faixas etárias-alvo. </vt:lpstr>
      <vt:lpstr>Meta 6. Orientar 100% das mulheres cadastradas sobre doenças sexualmente transmissíveis (DST) e fatores de risco para câncer de colo de útero e de mama. </vt:lpstr>
      <vt:lpstr>Resultados</vt:lpstr>
      <vt:lpstr>Meta 1.2 : ampliar a cobertura de detecção precoce do câncer de mama das mulheres na faixa etária entre 50 e 69 anos de idade para 30 %.</vt:lpstr>
      <vt:lpstr>Meta 2.1 : Buscar 100% das mulheres que tiveram exame alterado e que não retornaram a unidade de saúde. </vt:lpstr>
      <vt:lpstr>Meta 3.1: Obter 100 % de coleta de amostras satisfatórias do exame cito patológico de colo uterino</vt:lpstr>
      <vt:lpstr>Meta 4.1 : registro adequado de 100% em ambos os exames (citopatológico e mamográfico)</vt:lpstr>
      <vt:lpstr>Meta 4.1 : registro adequado de 100% em ambos os exames (citopatológico e mamográfico)</vt:lpstr>
      <vt:lpstr>Meta 5.1: realizar avaliação de risco (ou pesquisar sinais de alerta para identificação de câncer de colo de útero e de mama) em 100 % das mulheres nas faixas etárias-alvo.</vt:lpstr>
      <vt:lpstr>Meta 5.1: realizar avaliação de risco (ou pesquisar sinais de alerta para identificação de câncer de colo de útero e de mama) em 100 % das mulheres nas faixas etárias-alvo.</vt:lpstr>
      <vt:lpstr>Meta 6.1: orientar 100% das mulheres cadastradas sobre doenças sexualmente transmissíveis (DST) e fatores de risco para câncer de colo de útero e de mama.</vt:lpstr>
      <vt:lpstr>Meta 6.1: orientar 100% das mulheres cadastradas sobre doenças sexualmente transmissíveis (DST) e fatores de risco para câncer de colo de útero e de mama.</vt:lpstr>
      <vt:lpstr>Discussão</vt:lpstr>
      <vt:lpstr>Reflexão Crítica sobre o processo pessoal de aprendizado e implementação da intervenção</vt:lpstr>
      <vt:lpstr>Foto da Equipe</vt:lpstr>
      <vt:lpstr>Foto da Equipe</vt:lpstr>
      <vt:lpstr>Muito 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conclusão de curso</dc:title>
  <dc:creator>User</dc:creator>
  <cp:lastModifiedBy>Marcos Fabio</cp:lastModifiedBy>
  <cp:revision>92</cp:revision>
  <dcterms:created xsi:type="dcterms:W3CDTF">2014-02-13T10:47:32Z</dcterms:created>
  <dcterms:modified xsi:type="dcterms:W3CDTF">2014-03-18T01:01:58Z</dcterms:modified>
</cp:coreProperties>
</file>