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9" r:id="rId4"/>
    <p:sldId id="281" r:id="rId5"/>
    <p:sldId id="282" r:id="rId6"/>
    <p:sldId id="280" r:id="rId7"/>
    <p:sldId id="258" r:id="rId8"/>
    <p:sldId id="283" r:id="rId9"/>
    <p:sldId id="286" r:id="rId10"/>
    <p:sldId id="284" r:id="rId11"/>
    <p:sldId id="287" r:id="rId12"/>
    <p:sldId id="285" r:id="rId13"/>
    <p:sldId id="288" r:id="rId14"/>
    <p:sldId id="289" r:id="rId15"/>
    <p:sldId id="290" r:id="rId16"/>
    <p:sldId id="291" r:id="rId17"/>
    <p:sldId id="292" r:id="rId18"/>
    <p:sldId id="260" r:id="rId19"/>
    <p:sldId id="303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8653C-0BE3-41CC-B722-4669DC6D0962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C5ECE-55C9-49C1-AA98-05619F7D6F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367-FA42-44DF-A873-B5851130F496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7863-0B93-4156-8B7C-D13A9B20C3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367-FA42-44DF-A873-B5851130F496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7863-0B93-4156-8B7C-D13A9B20C3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367-FA42-44DF-A873-B5851130F496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7863-0B93-4156-8B7C-D13A9B20C3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367-FA42-44DF-A873-B5851130F496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7863-0B93-4156-8B7C-D13A9B20C3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367-FA42-44DF-A873-B5851130F496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7863-0B93-4156-8B7C-D13A9B20C3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367-FA42-44DF-A873-B5851130F496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7863-0B93-4156-8B7C-D13A9B20C3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367-FA42-44DF-A873-B5851130F496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7863-0B93-4156-8B7C-D13A9B20C3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367-FA42-44DF-A873-B5851130F496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7863-0B93-4156-8B7C-D13A9B20C3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367-FA42-44DF-A873-B5851130F496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7863-0B93-4156-8B7C-D13A9B20C3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367-FA42-44DF-A873-B5851130F496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7863-0B93-4156-8B7C-D13A9B20C3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367-FA42-44DF-A873-B5851130F496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7863-0B93-4156-8B7C-D13A9B20C3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F367-FA42-44DF-A873-B5851130F496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7863-0B93-4156-8B7C-D13A9B20C3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22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Universidade Federal de Pelotas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Departamento de Medicina Social</a:t>
            </a:r>
            <a:b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Especialização em Saúde da Família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472" y="2928934"/>
            <a:ext cx="7858180" cy="17526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Melhoria na atenção à saúde bucal dos escolares da área de cobertura da UBS/ESF de Caraíbas em Campo Formoso-BA</a:t>
            </a:r>
          </a:p>
          <a:p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20424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428596" y="4786322"/>
            <a:ext cx="4572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Jana Manuela Dantas de Miranda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Orientador: Gustavo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Giacomelli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Nascimento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786050" y="614364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Pelotas 2015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Realizar a escovação supervisionada com creme dental em 100% dos escolares.</a:t>
            </a:r>
          </a:p>
          <a:p>
            <a:endParaRPr lang="pt-BR" sz="2800" dirty="0" smtClean="0"/>
          </a:p>
          <a:p>
            <a:r>
              <a:rPr lang="pt-BR" sz="2800" dirty="0" smtClean="0"/>
              <a:t>Realizar a aplicação de gel fluoretado com escova dental em 100% dos escolares de alto risco para doenças bucais.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500298" y="50004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Metas</a:t>
            </a:r>
            <a:endParaRPr lang="pt-BR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/>
          <a:lstStyle/>
          <a:p>
            <a:r>
              <a:rPr lang="pt-BR" sz="2800" dirty="0" smtClean="0"/>
              <a:t>Concluir o tratamento dentário em 100% dos escolares com primeira consulta odontológica.</a:t>
            </a:r>
          </a:p>
          <a:p>
            <a:endParaRPr lang="pt-BR" sz="2800" dirty="0" smtClean="0"/>
          </a:p>
          <a:p>
            <a:r>
              <a:rPr lang="pt-BR" sz="2800" dirty="0" smtClean="0"/>
              <a:t>Manter registro atualizado em planilha e/ou prontuário de 100% dos escolares com primeira consulta odontológica.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500298" y="50004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Metas</a:t>
            </a:r>
            <a:endParaRPr lang="pt-BR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Fornecer orientações sobre higiene bucal para 100% dos escolares.   </a:t>
            </a:r>
          </a:p>
          <a:p>
            <a:pPr>
              <a:buNone/>
            </a:pPr>
            <a:endParaRPr lang="pt-BR" sz="2800" dirty="0" smtClean="0"/>
          </a:p>
          <a:p>
            <a:r>
              <a:rPr lang="pt-BR" sz="2800" dirty="0" smtClean="0"/>
              <a:t>Fornecer orientações sobre cárie dentária para 100% das crianças.</a:t>
            </a:r>
          </a:p>
          <a:p>
            <a:endParaRPr lang="pt-BR" sz="2800" dirty="0" smtClean="0"/>
          </a:p>
          <a:p>
            <a:r>
              <a:rPr lang="pt-BR" sz="2800" dirty="0" smtClean="0"/>
              <a:t>Fornecer orientações nutricionais para 100% das crianças.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500298" y="50004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Metas</a:t>
            </a:r>
            <a:endParaRPr lang="pt-BR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b="1" dirty="0" smtClean="0"/>
              <a:t>   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Eixo de monitoramento e avaliação:</a:t>
            </a:r>
          </a:p>
          <a:p>
            <a:pPr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Monitoramento semanal das metas estabelecidas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500298" y="50004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Metodologia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4348" y="164305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Ações desenvolvidas</a:t>
            </a:r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    </a:t>
            </a:r>
            <a:r>
              <a:rPr lang="pt-BR" b="1" dirty="0" smtClean="0"/>
              <a:t>Eixo de organização e gestão do serviço:</a:t>
            </a:r>
          </a:p>
          <a:p>
            <a:pPr>
              <a:buNone/>
            </a:pPr>
            <a:endParaRPr lang="pt-BR" b="1" dirty="0" smtClean="0"/>
          </a:p>
          <a:p>
            <a:r>
              <a:rPr lang="pt-BR" dirty="0" smtClean="0"/>
              <a:t>Elaboração de material impresso;</a:t>
            </a:r>
          </a:p>
          <a:p>
            <a:r>
              <a:rPr lang="pt-BR" dirty="0" smtClean="0"/>
              <a:t>Cadastro de escolares de 6 a 12 anos;</a:t>
            </a:r>
          </a:p>
          <a:p>
            <a:r>
              <a:rPr lang="pt-BR" dirty="0" smtClean="0"/>
              <a:t>Definição da atribuições;</a:t>
            </a:r>
          </a:p>
          <a:p>
            <a:r>
              <a:rPr lang="pt-BR" dirty="0" smtClean="0"/>
              <a:t>Preenchimento dos formulários e fichas;</a:t>
            </a:r>
          </a:p>
          <a:p>
            <a:r>
              <a:rPr lang="pt-BR" dirty="0" smtClean="0"/>
              <a:t> Agendamento odontológico para escolares;</a:t>
            </a:r>
          </a:p>
          <a:p>
            <a:r>
              <a:rPr lang="pt-BR" dirty="0" smtClean="0"/>
              <a:t>Realização de busca ativa.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500298" y="50004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Metodologia</a:t>
            </a:r>
            <a:endParaRPr lang="pt-BR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  </a:t>
            </a:r>
            <a:r>
              <a:rPr lang="pt-BR" b="1" dirty="0" smtClean="0"/>
              <a:t>Eixo Engajamento Público:</a:t>
            </a:r>
          </a:p>
          <a:p>
            <a:pPr>
              <a:buNone/>
            </a:pPr>
            <a:endParaRPr lang="pt-BR" b="1" dirty="0" smtClean="0"/>
          </a:p>
          <a:p>
            <a:r>
              <a:rPr lang="pt-BR" dirty="0" smtClean="0"/>
              <a:t>Reuniões com diretores e professores</a:t>
            </a:r>
          </a:p>
          <a:p>
            <a:endParaRPr lang="pt-BR" dirty="0" smtClean="0"/>
          </a:p>
          <a:p>
            <a:r>
              <a:rPr lang="pt-BR" dirty="0" smtClean="0"/>
              <a:t>Orientação aos pais sobre à ação programática.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500298" y="50004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Metodologia</a:t>
            </a:r>
            <a:endParaRPr lang="pt-BR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Eixo qualificação da pratica clinica: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Qualificação da equipe 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500298" y="50004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Metodologia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8" name="Chave esquerda 7"/>
          <p:cNvSpPr/>
          <p:nvPr/>
        </p:nvSpPr>
        <p:spPr>
          <a:xfrm>
            <a:off x="4786314" y="3071810"/>
            <a:ext cx="285752" cy="2357454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214942" y="3214686"/>
            <a:ext cx="2428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Saúde bucal</a:t>
            </a:r>
          </a:p>
          <a:p>
            <a:endParaRPr lang="pt-BR" sz="2800" dirty="0" smtClean="0"/>
          </a:p>
          <a:p>
            <a:r>
              <a:rPr lang="pt-BR" sz="2800" dirty="0" smtClean="0"/>
              <a:t>Acolhimento</a:t>
            </a:r>
          </a:p>
          <a:p>
            <a:endParaRPr lang="pt-BR" sz="2800" dirty="0" smtClean="0"/>
          </a:p>
          <a:p>
            <a:r>
              <a:rPr lang="pt-BR" sz="2800" dirty="0" smtClean="0"/>
              <a:t>Agendamento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b="1" dirty="0" smtClean="0"/>
              <a:t>   Logística da Intervenção</a:t>
            </a:r>
          </a:p>
          <a:p>
            <a:endParaRPr lang="pt-BR" sz="2800" dirty="0" smtClean="0"/>
          </a:p>
          <a:p>
            <a:r>
              <a:rPr lang="pt-BR" sz="2800" dirty="0" smtClean="0"/>
              <a:t>Adotou-se caderno da atenção básica n◦17 – Saúde Bucal (BRASIL, 2008) e o caderno n◦24 – Saúde na Escola (BRASIL, 2009);</a:t>
            </a:r>
          </a:p>
          <a:p>
            <a:r>
              <a:rPr lang="pt-BR" sz="2800" dirty="0" smtClean="0"/>
              <a:t>Elaboração de ficha-espelho;</a:t>
            </a:r>
          </a:p>
          <a:p>
            <a:r>
              <a:rPr lang="pt-BR" sz="2800" dirty="0" smtClean="0"/>
              <a:t>Divulgação do projeto para a equipe;</a:t>
            </a:r>
          </a:p>
          <a:p>
            <a:r>
              <a:rPr lang="pt-BR" sz="2800" dirty="0" smtClean="0"/>
              <a:t>Qualificação da equipe</a:t>
            </a:r>
            <a:endParaRPr lang="pt-B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500298" y="50004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Metodologia</a:t>
            </a:r>
            <a:endParaRPr lang="pt-BR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r>
              <a:rPr lang="pt-BR" dirty="0" smtClean="0"/>
              <a:t>Elaboração de cronograma;</a:t>
            </a:r>
          </a:p>
          <a:p>
            <a:r>
              <a:rPr lang="pt-BR" dirty="0" smtClean="0"/>
              <a:t>Organização da agenda;</a:t>
            </a:r>
          </a:p>
          <a:p>
            <a:r>
              <a:rPr lang="pt-BR" dirty="0" smtClean="0"/>
              <a:t>Reuniões com diretores;</a:t>
            </a:r>
          </a:p>
          <a:p>
            <a:r>
              <a:rPr lang="pt-BR" dirty="0" smtClean="0"/>
              <a:t>Atividades coletivas;</a:t>
            </a:r>
          </a:p>
          <a:p>
            <a:r>
              <a:rPr lang="pt-BR" dirty="0" smtClean="0"/>
              <a:t>Agendamento e atendimento odontológico;</a:t>
            </a:r>
          </a:p>
          <a:p>
            <a:r>
              <a:rPr lang="pt-BR" dirty="0" smtClean="0"/>
              <a:t>Busca ativa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643174" y="64291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Metodologia</a:t>
            </a:r>
            <a:endParaRPr lang="pt-BR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500298" y="42860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Resultados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pic>
        <p:nvPicPr>
          <p:cNvPr id="7" name="Espaço Reservado para Conteúdo 6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14686"/>
            <a:ext cx="4543709" cy="28918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500166" y="264318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Proporção de escolares participantes da ação de exame bucal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285860"/>
            <a:ext cx="8143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1 - Ampliar a cobertura de ação coletiva de exame bucal com finalidade epidemiológica em 100% dos escolares das escolas alvo.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143116"/>
            <a:ext cx="8286808" cy="452596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	Este trabalho é um projeto de intervenção que surgiu a partir da necessidade de melhoria na atenção à saúde bucal dos escolares da área de cobertura da UBS/ESF de Caraíbas no município de Campo Formoso/BA.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071670" y="42860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2976" y="2857496"/>
            <a:ext cx="692948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1400" b="1" dirty="0" smtClean="0">
                <a:solidFill>
                  <a:schemeClr val="accent6">
                    <a:lumMod val="50000"/>
                  </a:schemeClr>
                </a:solidFill>
              </a:rPr>
              <a:t>Proporção de escolares da área de abrangência da unidade de saúde </a:t>
            </a:r>
          </a:p>
          <a:p>
            <a:pPr algn="ctr">
              <a:buNone/>
            </a:pPr>
            <a:r>
              <a:rPr lang="pt-BR" sz="1400" b="1" dirty="0" smtClean="0">
                <a:solidFill>
                  <a:schemeClr val="accent6">
                    <a:lumMod val="50000"/>
                  </a:schemeClr>
                </a:solidFill>
              </a:rPr>
              <a:t>com primeira consulta odontológica</a:t>
            </a:r>
            <a:endParaRPr lang="pt-B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00438"/>
            <a:ext cx="5000660" cy="27860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857488" y="57148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Resultados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7158" y="1357298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Meta 2 -Ampliar a cobertura de primeira consulta, com plano de tratamento odontológico, para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% dos escolares das escolas foco da intervenção.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2976" y="3000372"/>
            <a:ext cx="7372376" cy="2928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</a:rPr>
              <a:t>Proporção de escolares de alto risco com primeira</a:t>
            </a:r>
          </a:p>
          <a:p>
            <a:pPr algn="ctr">
              <a:buNone/>
            </a:pP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</a:rPr>
              <a:t> consulta odontológica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86190"/>
            <a:ext cx="4643470" cy="265184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143240" y="50004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Resultados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596" y="142873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Meta 3 -Realizar primeira consulta odontológica em 100% dos escolares da área classificados como alto risco para doenças bucais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5984" y="2786058"/>
            <a:ext cx="5072098" cy="2857520"/>
          </a:xfrm>
        </p:spPr>
        <p:txBody>
          <a:bodyPr/>
          <a:lstStyle/>
          <a:p>
            <a:pPr>
              <a:buNone/>
            </a:pP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</a:rPr>
              <a:t>Proporção de buscas realizadas aos escolares moradores da área de abrangência da unidade de saúde.</a:t>
            </a:r>
            <a:endParaRPr lang="pt-B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571876"/>
            <a:ext cx="4714908" cy="300039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571736" y="64291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Resultados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1571612"/>
            <a:ext cx="8501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4 - Fazer busca ativa de 100% dos escolares da área, com primeira consulta programática, faltosos às consultas.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1736" y="2428868"/>
            <a:ext cx="5000660" cy="1114420"/>
          </a:xfrm>
        </p:spPr>
        <p:txBody>
          <a:bodyPr/>
          <a:lstStyle/>
          <a:p>
            <a:pPr>
              <a:buNone/>
            </a:pP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</a:rPr>
              <a:t>Proporção de escolares com escovação dental supervisionada com creme dental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143248"/>
            <a:ext cx="4638761" cy="32147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857488" y="42860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Resultados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285860"/>
            <a:ext cx="8485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5 -Realizar a escovação supervisionada com creme dental em 100% dos escolares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7422" y="2500306"/>
            <a:ext cx="4972056" cy="4357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</a:rPr>
              <a:t>Proporção de escolares de alto risco com aplicação de gel fluoretado com escova dental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286124"/>
            <a:ext cx="4924513" cy="28575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214678" y="50004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Resultados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Meta 6 -Realizar a aplica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ç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ão de gel fluoretado com escova dental em 100% dos escolares de alto risco para doen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ç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 bucais.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7422" y="3143248"/>
            <a:ext cx="7300906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</a:rPr>
              <a:t>Proporção de escolares com tratamento concluído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643314"/>
            <a:ext cx="4567958" cy="266308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286116" y="5714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Resultados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2910" y="1785926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Meta 7 -Concluir o tratamento dent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á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rio em 100% dos escolares com primeira consulta odontol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ó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gica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1736" y="3286124"/>
            <a:ext cx="478634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</a:rPr>
              <a:t>Proporção de escolares com registro atualizado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857628"/>
            <a:ext cx="4496520" cy="2621299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857488" y="50004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Resultados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1785926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8 -Manter registro atualizado em planilha e/ou prontu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rio de 100% dos escolares com primeira consulta odontol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gica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1670" y="3214686"/>
            <a:ext cx="7643866" cy="4525963"/>
          </a:xfrm>
        </p:spPr>
        <p:txBody>
          <a:bodyPr/>
          <a:lstStyle/>
          <a:p>
            <a:pPr>
              <a:buNone/>
            </a:pP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</a:rPr>
              <a:t>Proporção de escolares com orientações sobre higiene bucal</a:t>
            </a:r>
            <a:endParaRPr lang="pt-B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714752"/>
            <a:ext cx="4567323" cy="25591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857488" y="57148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Resultados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1928802"/>
            <a:ext cx="7929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9 -Fornecer orienta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ões sobre higiene bucal para 100% dos escolares.   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929066"/>
            <a:ext cx="4214842" cy="257176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857356" y="3357562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</a:rPr>
              <a:t>Proporção de escolares com orientações sobre cárie dentária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57554" y="64291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Resultados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2910" y="185736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Meta 10 - Fornecer orienta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ç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ões sobre c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á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rie dent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á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ria para 100% das crian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ç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28860" y="3214686"/>
            <a:ext cx="6472254" cy="31257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</a:rPr>
              <a:t>Proporção de escolares com orientações nutricionais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14752"/>
            <a:ext cx="4566160" cy="2671153"/>
          </a:xfrm>
          <a:prstGeom prst="rect">
            <a:avLst/>
          </a:prstGeom>
          <a:noFill/>
          <a:ln w="3175" cap="sq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143240" y="57148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Resultados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14348" y="192880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Meta 11 -Fornecer orienta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ç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ões nutricionais para 100% das crian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ç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/>
              <a:t>  </a:t>
            </a:r>
            <a:r>
              <a:rPr lang="pt-BR" b="1" dirty="0" smtClean="0"/>
              <a:t>Importância:</a:t>
            </a:r>
          </a:p>
          <a:p>
            <a:pPr algn="ctr">
              <a:buNone/>
            </a:pPr>
            <a:endParaRPr lang="pt-BR" b="1" dirty="0" smtClean="0"/>
          </a:p>
          <a:p>
            <a:r>
              <a:rPr lang="pt-BR" sz="2800" dirty="0" smtClean="0"/>
              <a:t>Organização da assistência; </a:t>
            </a:r>
          </a:p>
          <a:p>
            <a:r>
              <a:rPr lang="pt-BR" sz="2800" dirty="0" smtClean="0"/>
              <a:t>Acompanhamento programado; </a:t>
            </a:r>
          </a:p>
          <a:p>
            <a:r>
              <a:rPr lang="pt-BR" sz="2800" dirty="0" smtClean="0"/>
              <a:t>Faixa etária;</a:t>
            </a:r>
          </a:p>
          <a:p>
            <a:r>
              <a:rPr lang="pt-BR" sz="2800" dirty="0" smtClean="0"/>
              <a:t>População mais consciente e informada;</a:t>
            </a:r>
          </a:p>
          <a:p>
            <a:r>
              <a:rPr lang="pt-BR" sz="2800" dirty="0" smtClean="0"/>
              <a:t>Melhoria das condições de saúde bucal de crianças e adolescentes.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071670" y="42860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Importância da intervenção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Continuidade da Intervenção</a:t>
            </a:r>
          </a:p>
          <a:p>
            <a:endParaRPr lang="pt-B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571736" y="35716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Discussão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7" name="Chave esquerda 6"/>
          <p:cNvSpPr/>
          <p:nvPr/>
        </p:nvSpPr>
        <p:spPr>
          <a:xfrm>
            <a:off x="5000628" y="1857364"/>
            <a:ext cx="285752" cy="150019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286380" y="1928802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Equipe</a:t>
            </a:r>
          </a:p>
          <a:p>
            <a:r>
              <a:rPr lang="pt-BR" sz="2800" dirty="0" smtClean="0"/>
              <a:t>Serviço</a:t>
            </a:r>
          </a:p>
          <a:p>
            <a:r>
              <a:rPr lang="pt-BR" sz="2800" dirty="0" smtClean="0"/>
              <a:t>Comunidade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r>
              <a:rPr lang="pt-BR" dirty="0" smtClean="0"/>
              <a:t>Expectativas iniciais;</a:t>
            </a:r>
          </a:p>
          <a:p>
            <a:endParaRPr lang="pt-BR" dirty="0" smtClean="0"/>
          </a:p>
          <a:p>
            <a:r>
              <a:rPr lang="pt-BR" dirty="0" smtClean="0"/>
              <a:t>Pratica profissional;</a:t>
            </a:r>
          </a:p>
          <a:p>
            <a:endParaRPr lang="pt-BR" dirty="0" smtClean="0"/>
          </a:p>
          <a:p>
            <a:r>
              <a:rPr lang="pt-BR" dirty="0" smtClean="0"/>
              <a:t>Aprendizados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642910" y="35716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Reflexão crítica sobre o processo pessoal de aprendizagem</a:t>
            </a:r>
            <a:endParaRPr lang="pt-BR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340" y="78679"/>
            <a:ext cx="1301192" cy="123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m 8" descr="C:\Users\Janete\AppData\Local\Microsoft\Windows\Temporary Internet Files\Content.Word\20141111_1114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214686"/>
            <a:ext cx="4071934" cy="325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Janete\AppData\Local\Microsoft\Windows\Temporary Internet Files\Content.Word\20140930_1412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:\Users\Janete\AppData\Local\Microsoft\Windows\Temporary Internet Files\Content.Word\20140930_1414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500042"/>
            <a:ext cx="2865700" cy="214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C:\Users\Janete\AppData\Local\Microsoft\Windows\Temporary Internet Files\Content.Word\20141117_13262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714356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214546" y="2786058"/>
            <a:ext cx="42148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Obrigada!</a:t>
            </a:r>
            <a:endParaRPr lang="pt-BR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b="1" dirty="0" smtClean="0"/>
              <a:t>    Caracterização do município (Campo Formoso-Ba)</a:t>
            </a:r>
          </a:p>
          <a:p>
            <a:pPr>
              <a:buNone/>
            </a:pPr>
            <a:endParaRPr lang="pt-BR" sz="2800" b="1" dirty="0" smtClean="0"/>
          </a:p>
          <a:p>
            <a:pPr lvl="0">
              <a:spcBef>
                <a:spcPts val="0"/>
              </a:spcBef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População: 66.616 habitantes;</a:t>
            </a:r>
          </a:p>
          <a:p>
            <a:pPr lvl="0">
              <a:spcBef>
                <a:spcPts val="0"/>
              </a:spcBef>
            </a:pP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2 centros de saúde, 11 unidades Básicas de Saúde com Equipes de Saúde da Família, 1 Centro de Reabilitação e 2 equipe de NASF;</a:t>
            </a:r>
          </a:p>
          <a:p>
            <a:pPr lvl="0">
              <a:spcBef>
                <a:spcPts val="0"/>
              </a:spcBef>
              <a:buNone/>
            </a:pP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 Unidade analisada: </a:t>
            </a:r>
            <a:r>
              <a:rPr lang="pt-BR" sz="2800" i="1" dirty="0" smtClean="0">
                <a:latin typeface="Calibri" pitchFamily="34" charset="0"/>
                <a:cs typeface="Calibri" pitchFamily="34" charset="0"/>
              </a:rPr>
              <a:t>Unidade de Saúde de Caraíbas</a:t>
            </a: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t-BR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071670" y="42860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200" dirty="0" smtClean="0"/>
              <a:t>      </a:t>
            </a:r>
            <a:r>
              <a:rPr lang="pt-BR" sz="2800" b="1" dirty="0" smtClean="0"/>
              <a:t>Caracterização da Unidade Básica de Saúde</a:t>
            </a:r>
          </a:p>
          <a:p>
            <a:endParaRPr lang="pt-BR" sz="2800" b="1" dirty="0" smtClean="0"/>
          </a:p>
          <a:p>
            <a:r>
              <a:rPr lang="pt-BR" sz="2800" dirty="0" smtClean="0"/>
              <a:t>1 Equipe de ESF com saúde Bucal;</a:t>
            </a:r>
          </a:p>
          <a:p>
            <a:endParaRPr lang="pt-BR" sz="2800" dirty="0" smtClean="0"/>
          </a:p>
          <a:p>
            <a:r>
              <a:rPr lang="pt-BR" sz="2800" dirty="0" smtClean="0"/>
              <a:t>503 famílias cadastradas;  </a:t>
            </a:r>
          </a:p>
          <a:p>
            <a:endParaRPr lang="pt-BR" sz="2800" dirty="0" smtClean="0"/>
          </a:p>
          <a:p>
            <a:r>
              <a:rPr lang="pt-BR" sz="2800" dirty="0" smtClean="0"/>
              <a:t>214 escolares de 6 a 12 anos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071670" y="42860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332037"/>
            <a:ext cx="8443914" cy="4525963"/>
          </a:xfrm>
        </p:spPr>
        <p:txBody>
          <a:bodyPr/>
          <a:lstStyle/>
          <a:p>
            <a:pPr algn="ctr"/>
            <a:endParaRPr lang="pt-BR" dirty="0" smtClean="0"/>
          </a:p>
          <a:p>
            <a:pPr algn="ctr">
              <a:buNone/>
            </a:pPr>
            <a:r>
              <a:rPr lang="pt-BR" dirty="0" smtClean="0"/>
              <a:t>Melhorar a atenção à saúde bucal  dos</a:t>
            </a:r>
          </a:p>
          <a:p>
            <a:pPr algn="ctr">
              <a:buNone/>
            </a:pPr>
            <a:r>
              <a:rPr lang="pt-BR" dirty="0" smtClean="0"/>
              <a:t>escolares de 6 a 12 anos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071670" y="42860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/>
              <a:t>1. Ampliar a cobertura da atenção à saúde bucal dos escolares.</a:t>
            </a:r>
          </a:p>
          <a:p>
            <a:pPr>
              <a:buNone/>
            </a:pPr>
            <a:r>
              <a:rPr lang="pt-BR" sz="2800" dirty="0" smtClean="0"/>
              <a:t>2. Melhorar a adesão ao atendimento em saúde bucal.</a:t>
            </a:r>
          </a:p>
          <a:p>
            <a:pPr>
              <a:buNone/>
            </a:pPr>
            <a:r>
              <a:rPr lang="pt-BR" sz="2800" dirty="0" smtClean="0"/>
              <a:t>3. Melhorar a qualidade da atenção em saúde bucal dos escolares.</a:t>
            </a:r>
          </a:p>
          <a:p>
            <a:pPr>
              <a:buNone/>
            </a:pPr>
            <a:r>
              <a:rPr lang="pt-BR" sz="2800" dirty="0" smtClean="0"/>
              <a:t>4. Melhorar registro das informações.</a:t>
            </a:r>
          </a:p>
          <a:p>
            <a:pPr>
              <a:buNone/>
            </a:pPr>
            <a:r>
              <a:rPr lang="pt-BR" sz="2800" dirty="0" smtClean="0"/>
              <a:t>5. Promover a saúde bucal dos escolares.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571604" y="357166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>
              <a:buNone/>
            </a:pPr>
            <a: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Objetivos Específicos</a:t>
            </a:r>
            <a:endParaRPr lang="pt-BR" sz="3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928802"/>
            <a:ext cx="8186766" cy="4686319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Ampliar a cobertura de ação coletiva de exame bucal com finalidade epidemiológica em 100% dos escolares das escolas alvo.</a:t>
            </a:r>
          </a:p>
          <a:p>
            <a:endParaRPr lang="pt-BR" sz="2800" dirty="0" smtClean="0"/>
          </a:p>
          <a:p>
            <a:r>
              <a:rPr lang="pt-BR" sz="2800" dirty="0" smtClean="0"/>
              <a:t>Ampliar a cobertura de primeira consulta, com plano de tratamento odontológico, para </a:t>
            </a:r>
            <a:r>
              <a:rPr lang="pt-BR" sz="2800" dirty="0" smtClean="0"/>
              <a:t>100</a:t>
            </a:r>
            <a:r>
              <a:rPr lang="pt-BR" sz="2800" dirty="0" smtClean="0"/>
              <a:t>% dos escolares das escolas foco da intervenção.</a:t>
            </a:r>
          </a:p>
          <a:p>
            <a:endParaRPr lang="pt-BR" sz="3000" dirty="0" smtClean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500298" y="50004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Metas</a:t>
            </a:r>
            <a:endParaRPr lang="pt-BR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Realizar primeira consulta odontológica em 100% dos escolares da área classificados como alto risco para doenças bucais.</a:t>
            </a:r>
          </a:p>
          <a:p>
            <a:endParaRPr lang="pt-BR" dirty="0" smtClean="0"/>
          </a:p>
          <a:p>
            <a:r>
              <a:rPr lang="pt-BR" dirty="0" smtClean="0"/>
              <a:t>Fazer busca ativa de 100% dos escolares da área, com primeira consulta programática, faltosos às consultas.</a:t>
            </a:r>
          </a:p>
          <a:p>
            <a:endParaRPr lang="pt-BR" dirty="0" smtClean="0"/>
          </a:p>
          <a:p>
            <a:r>
              <a:rPr lang="pt-BR" dirty="0" smtClean="0"/>
              <a:t>Fazer busca ativa de 100% dos escolares da área, com primeira consulta programática, faltosos às consultas.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7256" cy="81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500298" y="50004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Metas</a:t>
            </a:r>
            <a:endParaRPr lang="pt-BR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925</Words>
  <Application>Microsoft Office PowerPoint</Application>
  <PresentationFormat>Apresentação na tela (4:3)</PresentationFormat>
  <Paragraphs>164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 Universidade Federal de Pelotas  Departamento de Medicina Social Especialização em Saúde da Família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Janete</dc:creator>
  <cp:lastModifiedBy>Janete</cp:lastModifiedBy>
  <cp:revision>31</cp:revision>
  <dcterms:created xsi:type="dcterms:W3CDTF">2015-01-08T00:46:14Z</dcterms:created>
  <dcterms:modified xsi:type="dcterms:W3CDTF">2015-01-08T18:46:20Z</dcterms:modified>
</cp:coreProperties>
</file>