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58" r:id="rId5"/>
    <p:sldId id="259" r:id="rId6"/>
    <p:sldId id="284" r:id="rId7"/>
    <p:sldId id="260" r:id="rId8"/>
    <p:sldId id="261" r:id="rId9"/>
    <p:sldId id="263" r:id="rId10"/>
    <p:sldId id="262" r:id="rId11"/>
    <p:sldId id="264" r:id="rId12"/>
    <p:sldId id="266" r:id="rId13"/>
    <p:sldId id="277" r:id="rId14"/>
    <p:sldId id="268" r:id="rId15"/>
    <p:sldId id="269" r:id="rId16"/>
    <p:sldId id="278" r:id="rId17"/>
    <p:sldId id="271" r:id="rId18"/>
    <p:sldId id="273" r:id="rId19"/>
    <p:sldId id="274" r:id="rId20"/>
    <p:sldId id="275" r:id="rId21"/>
    <p:sldId id="281" r:id="rId22"/>
    <p:sldId id="276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C9462-CF28-4DC6-BE7B-8691616DF84F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0BC63-EC4D-4334-BEBD-5C984BB4D7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50CE-8C8A-4A6E-9EC7-199B36D33772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D1F0-78BE-4D12-962D-3624B0A1A8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3DE1-CA64-4FB1-A527-59B476A958DC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7D7B-FDD9-42C1-BFC2-59E9F2784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0C16-81FC-4F28-B5AD-6A4F84C1289F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116A-3274-43BF-B88F-268FBC229F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77AC7-25FF-4B47-A19C-C7BC9D93EED9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2798D5-EE15-4497-866F-3556B7F811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37C9-17A0-487D-942E-CCAD2F060349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E411-2C90-47BB-BAE9-C1E810DCC2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1AC043-C670-479F-8C33-A66FFB62E6C7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EF864F-F722-42F2-B816-11F3D24C76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1FAE4-05D3-4DB8-9D70-E18947843EF2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C0F5-7F33-4A39-8849-316ECE33D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B4AB36-B1BD-48FD-848C-E0C1C62B08DD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BD75A6-E1D3-457B-81E1-EE329D7CB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86695-423F-4367-85FD-C6AAFC726E84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2E077-27C1-4B10-8AFB-12A1CA7C07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FAF799-BD3C-4292-A19B-34C8E8E563E6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43623-5AB1-470D-B8AA-1EB766CC5D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27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F7992C-C703-41EF-B24D-F3F5922277F0}" type="datetimeFigureOut">
              <a:rPr lang="pt-BR"/>
              <a:pPr>
                <a:defRPr/>
              </a:pPr>
              <a:t>07/08/2014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1E78C6-3C7A-4F5B-A694-E93A5452C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35" r:id="rId3"/>
    <p:sldLayoutId id="2147483730" r:id="rId4"/>
    <p:sldLayoutId id="2147483736" r:id="rId5"/>
    <p:sldLayoutId id="2147483731" r:id="rId6"/>
    <p:sldLayoutId id="2147483737" r:id="rId7"/>
    <p:sldLayoutId id="2147483738" r:id="rId8"/>
    <p:sldLayoutId id="2147483739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/>
          <p:cNvSpPr txBox="1">
            <a:spLocks noChangeArrowheads="1"/>
          </p:cNvSpPr>
          <p:nvPr/>
        </p:nvSpPr>
        <p:spPr bwMode="auto">
          <a:xfrm>
            <a:off x="1187450" y="260350"/>
            <a:ext cx="7561263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pt-BR" sz="2000" b="1"/>
              <a:t>UNIVERSIDADE FEDERAL DE PELOTAS</a:t>
            </a:r>
          </a:p>
          <a:p>
            <a:pPr algn="ctr" hangingPunct="0"/>
            <a:r>
              <a:rPr lang="pt-BR" sz="2000" b="1"/>
              <a:t>Universidade Aberta do SUS – UNASUS</a:t>
            </a:r>
          </a:p>
          <a:p>
            <a:pPr algn="ctr" hangingPunct="0"/>
            <a:r>
              <a:rPr lang="pt-BR" sz="2000" b="1"/>
              <a:t>Departamento de Medicina Social</a:t>
            </a:r>
          </a:p>
          <a:p>
            <a:pPr algn="ctr" hangingPunct="0"/>
            <a:r>
              <a:rPr lang="pt-BR" sz="2000" b="1"/>
              <a:t>Curso de Especialização em Saúde da Família </a:t>
            </a:r>
          </a:p>
          <a:p>
            <a:pPr algn="ctr" hangingPunct="0"/>
            <a:r>
              <a:rPr lang="pt-BR" sz="2000" b="1"/>
              <a:t>Modalidade a Distância</a:t>
            </a:r>
          </a:p>
          <a:p>
            <a:pPr algn="ctr" hangingPunct="0"/>
            <a:r>
              <a:rPr lang="pt-BR" sz="2000" b="1"/>
              <a:t>Turma 04</a:t>
            </a:r>
          </a:p>
          <a:p>
            <a:pPr algn="ctr" hangingPunct="0"/>
            <a:endParaRPr lang="pt-BR" sz="2000" b="1"/>
          </a:p>
          <a:p>
            <a:pPr algn="ctr" hangingPunct="0"/>
            <a:endParaRPr lang="pt-BR" sz="2000" b="1"/>
          </a:p>
          <a:p>
            <a:pPr algn="ctr" hangingPunct="0"/>
            <a:endParaRPr lang="pt-BR" sz="2500" b="1"/>
          </a:p>
          <a:p>
            <a:pPr algn="ctr" hangingPunct="0"/>
            <a:endParaRPr lang="pt-BR" sz="2500" b="1"/>
          </a:p>
          <a:p>
            <a:pPr algn="ctr" hangingPunct="0"/>
            <a:r>
              <a:rPr lang="pt-BR" sz="2500" b="1"/>
              <a:t>Melhoria da Atenção à Prevenção e Detecção dos Cânceres do Colo de Útero e de Mama na ESF Santo André do Município de Lajeado no RS</a:t>
            </a:r>
            <a:endParaRPr lang="pt-BR" sz="2500"/>
          </a:p>
          <a:p>
            <a:pPr hangingPunct="0"/>
            <a:r>
              <a:rPr lang="pt-BR" sz="2000"/>
              <a:t> </a:t>
            </a:r>
          </a:p>
          <a:p>
            <a:pPr hangingPunct="0"/>
            <a:endParaRPr lang="pt-BR" sz="2000"/>
          </a:p>
          <a:p>
            <a:pPr algn="ctr" hangingPunct="0"/>
            <a:r>
              <a:rPr lang="pt-BR" sz="2500" b="1"/>
              <a:t>Jane Aparecida Garcia de Senna</a:t>
            </a:r>
            <a:endParaRPr lang="pt-BR" sz="2500"/>
          </a:p>
          <a:p>
            <a:pPr algn="ctr" hangingPunct="0"/>
            <a:r>
              <a:rPr lang="pt-BR" sz="2500" b="1"/>
              <a:t>Orientador: Marcos Britto Correa </a:t>
            </a:r>
          </a:p>
          <a:p>
            <a:pPr algn="ctr"/>
            <a:endParaRPr lang="pt-BR" sz="2000" b="1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/>
          <a:srcRect l="31924" t="52376" r="45674" b="27843"/>
          <a:stretch>
            <a:fillRect/>
          </a:stretch>
        </p:blipFill>
        <p:spPr bwMode="auto">
          <a:xfrm>
            <a:off x="3492500" y="2133600"/>
            <a:ext cx="260985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algn="ctr"/>
            <a:r>
              <a:rPr lang="pt-BR" sz="1100">
                <a:latin typeface="Calibri" pitchFamily="34" charset="0"/>
              </a:rPr>
              <a:t>   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CaixaDeTexto 2"/>
          <p:cNvSpPr txBox="1">
            <a:spLocks noChangeArrowheads="1"/>
          </p:cNvSpPr>
          <p:nvPr/>
        </p:nvSpPr>
        <p:spPr bwMode="auto">
          <a:xfrm>
            <a:off x="571500" y="714375"/>
            <a:ext cx="84645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>
                <a:latin typeface="Gill Sans MT" pitchFamily="34" charset="0"/>
              </a:rPr>
              <a:t>Indicador 2.1.b Proporção de mulheres que tiveram exames alterados (mamografia).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>
              <a:latin typeface="Gill Sans MT" pitchFamily="34" charset="0"/>
            </a:endParaRPr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>
                <a:latin typeface="Gill Sans MT" pitchFamily="34" charset="0"/>
              </a:rPr>
              <a:t>Em100% dos exames que trouxeram alterações em seu resultado foram entregues as mulheres a fim de iniciarem tratamento ou mesmo o diagnóstico médico precoce. Neste contexto percebe-se que no Mês um houve 3,1% das mulheres com exame alterado, no Mês dois 1,5%, no Mês três foi de 1,8%, e no Mês quatro havendo 0,9% dos exames com alterações.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214438" y="4292600"/>
          <a:ext cx="7500937" cy="2482850"/>
        </p:xfrm>
        <a:graphic>
          <a:graphicData uri="http://schemas.openxmlformats.org/presentationml/2006/ole">
            <p:oleObj spid="_x0000_s4098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571500" y="811213"/>
            <a:ext cx="84645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2.2.a/b Proporção de mulheres que tiveram exame alterado (citopatológico do colo do útero e mamografia) que não retornaram à unidade de saúde.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A meta proposta 100% das usuárias com exame alterado retornassem a UBS para conhecer o resultado do exame e a meta foi atingida em sua totalidade.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2.3 Proporção de mulheres que não retornaram a unidade de saúde e que foram buscadas pelo serviço para dar continuidade ao tratamento.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Todas as mulheres que tiveram alguma alteração nos exames retornaram a ESF,  conhecendo este resultado  iniciaram o tratamento, não existindo a necessidade de busca ativa com o auxílio das ACS.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CaixaDeTexto 2"/>
          <p:cNvSpPr txBox="1">
            <a:spLocks noChangeArrowheads="1"/>
          </p:cNvSpPr>
          <p:nvPr/>
        </p:nvSpPr>
        <p:spPr bwMode="auto">
          <a:xfrm>
            <a:off x="642938" y="765175"/>
            <a:ext cx="83931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2.3 Proporção de mulheres que não retornaram a unidade de saúde e que foi realizada  busca ativa pelo serviço para dar continuidade ao tratamento.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Todas as mulheres que tiveram alguma alteração nos exames retornaram a ESF, conhecendo este resultado iniciaram o tratamento,não existindo a necessidade da busca ativa com o auxílio das ACS. 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3.1.a Proporção de mulheres com amostras satisfatórias do exame citopatológico do colo do útero.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 Mês um este percentual foi de 75,9%, passando para 89,3% no Mês dois, 94,1% no Mês três e 98,4% no Mês quatro.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CaixaDeTexto 2"/>
          <p:cNvSpPr txBox="1">
            <a:spLocks noChangeArrowheads="1"/>
          </p:cNvSpPr>
          <p:nvPr/>
        </p:nvSpPr>
        <p:spPr bwMode="auto">
          <a:xfrm>
            <a:off x="642938" y="1130300"/>
            <a:ext cx="83931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3.1.a Proporção de mulheres com amostras satisfatórias do exame citopatológico do colo do útero.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 Mês um este percentual foi de 75,9%, passando para 89,3% no Mês dois, 94,1% no Mês três e 98,4% no Mês quatro.</a:t>
            </a: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143000" y="3714750"/>
          <a:ext cx="7572375" cy="2714625"/>
        </p:xfrm>
        <a:graphic>
          <a:graphicData uri="http://schemas.openxmlformats.org/presentationml/2006/ole">
            <p:oleObj spid="_x0000_s5122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CaixaDeTexto 2"/>
          <p:cNvSpPr txBox="1">
            <a:spLocks noChangeArrowheads="1"/>
          </p:cNvSpPr>
          <p:nvPr/>
        </p:nvSpPr>
        <p:spPr bwMode="auto">
          <a:xfrm>
            <a:off x="857250" y="723900"/>
            <a:ext cx="8178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4.1: Proporção de mulheres com registro adequado do exame de mamas e mamografia.</a:t>
            </a:r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Nos Meses 1, 2, 3 e 4, respectivamente 27 (81,5%), 66 (92,4%), 114 (93,9%) e 235 (97,0%). Sobre o exame de colo de útero, no Mês 1 o percentual foi de 98,5%, ficando em 98,6% no Mês 2, 99,2% no Mês 3 e 99,6% no Mês 4. </a:t>
            </a:r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Neste indicador a meta não foi atingida por falta de vagas disponíveis para a realização dos exames pelo SUS.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071563" y="4714875"/>
          <a:ext cx="7715250" cy="2049463"/>
        </p:xfrm>
        <a:graphic>
          <a:graphicData uri="http://schemas.openxmlformats.org/presentationml/2006/ole">
            <p:oleObj spid="_x0000_s6146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CaixaDeTexto 2"/>
          <p:cNvSpPr txBox="1">
            <a:spLocks noChangeArrowheads="1"/>
          </p:cNvSpPr>
          <p:nvPr/>
        </p:nvSpPr>
        <p:spPr bwMode="auto">
          <a:xfrm>
            <a:off x="642938" y="1000125"/>
            <a:ext cx="83931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5.1 Proporção de mulheres entre 20 e 64 anos com pesquisa de sinais de alerta para câncer de colo de útero.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 Mês um em que se iniciou a pesquisa foi 98,5%, no Mês dois subsequente 99,3%, 99,6% no Mês três e 99,8% no Mês quatro. 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071563" y="4159250"/>
          <a:ext cx="7715250" cy="2413000"/>
        </p:xfrm>
        <a:graphic>
          <a:graphicData uri="http://schemas.openxmlformats.org/presentationml/2006/ole">
            <p:oleObj spid="_x0000_s7170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CaixaDeTexto 2"/>
          <p:cNvSpPr txBox="1">
            <a:spLocks noChangeArrowheads="1"/>
          </p:cNvSpPr>
          <p:nvPr/>
        </p:nvSpPr>
        <p:spPr bwMode="auto">
          <a:xfrm>
            <a:off x="642938" y="774700"/>
            <a:ext cx="83931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5.2 Proporção de mulheres entre 50 e 69 anos com avaliação de risco para câncer de mama.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Mês 1 com percentual de 92,6% das mulheres entre 50 e 69 anos que realizaram a avaliação de risco de câncer de mama, 97,0% no Mês 2, 98,2% no Mês 3 e 99,1% no Mês 4. A meta era atingir 50% o que demonstra que a ação teve resultados positivos mas deve ser continuada.</a:t>
            </a: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143000" y="4143375"/>
          <a:ext cx="7643813" cy="2598738"/>
        </p:xfrm>
        <a:graphic>
          <a:graphicData uri="http://schemas.openxmlformats.org/presentationml/2006/ole">
            <p:oleObj spid="_x0000_s8194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CaixaDeTexto 2"/>
          <p:cNvSpPr txBox="1">
            <a:spLocks noChangeArrowheads="1"/>
          </p:cNvSpPr>
          <p:nvPr/>
        </p:nvSpPr>
        <p:spPr bwMode="auto">
          <a:xfrm>
            <a:off x="642938" y="733425"/>
            <a:ext cx="839311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Indicador 6.1.a/b Proporção de mulheres orientadas sobre DST e fatores de risco de câncer de colo de útero.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3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No Mês 1 o percentual foi de 98,5%, 99,3% no Mês 2, 100,0% no Mês 3 e finalizando com 99,8% no Mês 4. As mulheres que foram atendidas pela busca ativa das ACS e que realizaram o exame de preventivo de câncer de colo de útero foram orientadas sobre DST e fatores de risco de câncer, na forma falada e com panfletos informativos.</a:t>
            </a: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00063" y="4357688"/>
          <a:ext cx="4000500" cy="2286000"/>
        </p:xfrm>
        <a:graphic>
          <a:graphicData uri="http://schemas.openxmlformats.org/presentationml/2006/ole">
            <p:oleObj spid="_x0000_s9218" name="Imagem" r:id="rId3" imgW="0" imgH="0" progId="StaticMetafile">
              <p:embed/>
            </p:oleObj>
          </a:graphicData>
        </a:graphic>
      </p:graphicFrame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4714875" y="4286250"/>
          <a:ext cx="4200525" cy="2336800"/>
        </p:xfrm>
        <a:graphic>
          <a:graphicData uri="http://schemas.openxmlformats.org/presentationml/2006/ole">
            <p:oleObj spid="_x0000_s9219" name="Imagem" r:id="rId4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CaixaDeTexto 2"/>
          <p:cNvSpPr txBox="1">
            <a:spLocks noChangeArrowheads="1"/>
          </p:cNvSpPr>
          <p:nvPr/>
        </p:nvSpPr>
        <p:spPr bwMode="auto">
          <a:xfrm>
            <a:off x="714375" y="765175"/>
            <a:ext cx="8321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6.1.c Proporção de mulheres orientadas sobre os fatores de risco de câncer de mama.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 Mês 1 em que o percentual foi de 88,9%, ficando em 95,5% no Mês 2, 97,4% no Mês 3 e finalizando com 98,3% no Mês 4 A meta era atingir 100% o que demonstra que a ação teve resultados positivos mas deve ser continuada.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143000" y="4572000"/>
          <a:ext cx="7643813" cy="2200275"/>
        </p:xfrm>
        <a:graphic>
          <a:graphicData uri="http://schemas.openxmlformats.org/presentationml/2006/ole">
            <p:oleObj spid="_x0000_s10242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CaixaDeTexto 2"/>
          <p:cNvSpPr txBox="1">
            <a:spLocks noChangeArrowheads="1"/>
          </p:cNvSpPr>
          <p:nvPr/>
        </p:nvSpPr>
        <p:spPr bwMode="auto">
          <a:xfrm>
            <a:off x="785813" y="776288"/>
            <a:ext cx="8250237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A intervenção proposta melhorou o acompanhamento e identificação do grupo de mulheres foco de ações de prevenção dos cânceres de colo uterino e mama;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3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Houve melhora nos registros em ficha espelho e indicadores de ações; 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3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Outro fator foi à melhoria na qualidade das informações que a equipe da UBS passou a deter por conta do envolvimento com a ação na área clínica, de gestão e engajamento público;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3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Houve aceitação da comunidade na ação;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3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300"/>
              <a:t>Ocorreu problemas em função da transferência da pesquisadora da ESF Olarias para a ESF Santo André.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CaixaDeTexto 2"/>
          <p:cNvSpPr txBox="1">
            <a:spLocks noChangeArrowheads="1"/>
          </p:cNvSpPr>
          <p:nvPr/>
        </p:nvSpPr>
        <p:spPr bwMode="auto">
          <a:xfrm>
            <a:off x="928688" y="785813"/>
            <a:ext cx="728662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500"/>
              <a:t>Altos índices de incidência e mortalidade por câncer do colo do útero e da mama no Brasil justificam a implantação de estratégias efetivas de controle dessas doenças;</a:t>
            </a:r>
          </a:p>
          <a:p>
            <a:pPr marL="342900" indent="-342900" algn="just">
              <a:buFont typeface="Arial" charset="0"/>
              <a:buChar char="•"/>
            </a:pPr>
            <a:endParaRPr lang="pt-BR" sz="2500"/>
          </a:p>
          <a:p>
            <a:pPr marL="342900" indent="-342900" algn="just">
              <a:buFont typeface="Arial" charset="0"/>
              <a:buChar char="•"/>
            </a:pPr>
            <a:r>
              <a:rPr lang="pt-BR" sz="2500"/>
              <a:t>Ações de promoção à saúde, prevenção e detecção precoce, tratamento e cuidados paliativos, quando esses se fizerem necessários (BRASIL, 2013).</a:t>
            </a:r>
          </a:p>
          <a:p>
            <a:pPr marL="342900" indent="-342900" algn="just">
              <a:buFont typeface="Arial" charset="0"/>
              <a:buChar char="•"/>
            </a:pPr>
            <a:endParaRPr lang="pt-BR" sz="2500"/>
          </a:p>
          <a:p>
            <a:pPr marL="342900" indent="-342900" algn="just">
              <a:buFont typeface="Arial" charset="0"/>
              <a:buChar char="•"/>
            </a:pPr>
            <a:r>
              <a:rPr lang="pt-BR" sz="2500"/>
              <a:t>A ESF Santo André, bairro Santo André, LajeadoRS,3.000hab.ESF,população,mulheres de 25 aos 69 anos de idade,identificou-se 658 mulheres.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CRÍTICA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750888" y="642938"/>
            <a:ext cx="839311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Na aprendizagem profissional enfatizo que a experiência prática desenvolvida junto a toda fundamentação que envolve a graduação e o curso de especialização em saúde da família os ganhos foram enormes. 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No entendimento do Sistema SUS no Brasil, é imensurável a aprendizagem adquirida, avaliando-se todo o envolvimento das diversas áreas profissionais que desempenham funções inerentes ao bom andamento das ações preconizadas pelo Ministério da Saúde.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As expectativas do projeto, creio ter atingido as metas a que me propus no momento que iniciei esta especialização, buscando esclarecer fatores de risco,câncer de colo de útero e mama nas mulheres entre 25 e 69 anos de idade da ESF Santo André.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>
              <a:defRPr/>
            </a:pPr>
            <a:r>
              <a:rPr lang="pt-BR" smtClean="0"/>
              <a:t>AÇÕES REALIZADAS</a:t>
            </a:r>
            <a:endParaRPr lang="pt-BR" dirty="0"/>
          </a:p>
        </p:txBody>
      </p:sp>
      <p:pic>
        <p:nvPicPr>
          <p:cNvPr id="28675" name="Imagem 2" descr="grupo posto santo andre 2013-09-02 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1714500"/>
            <a:ext cx="3784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m 3" descr="foto grupo festa 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14438"/>
            <a:ext cx="2974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Imagem 4" descr="FOTO GRUPO_22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4500563"/>
            <a:ext cx="3000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Imagem 5" descr="foto posto Olaria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3929063"/>
            <a:ext cx="3286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ssa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28662" y="571480"/>
            <a:ext cx="8215338" cy="5305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5084763"/>
            <a:ext cx="7920037" cy="100806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OBRIGADA...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1116013" y="1773238"/>
            <a:ext cx="79200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hangingPunct="0"/>
            <a:r>
              <a:rPr lang="pt-BR" sz="2400" i="1"/>
              <a:t>“Enfermagem é a arte de cuidar incondicionalmente,</a:t>
            </a:r>
            <a:endParaRPr lang="pt-BR" sz="2400"/>
          </a:p>
          <a:p>
            <a:pPr algn="r" hangingPunct="0"/>
            <a:r>
              <a:rPr lang="pt-BR" sz="2400" i="1"/>
              <a:t>é cuidar de alguém que você nunca viu na vida,</a:t>
            </a:r>
            <a:endParaRPr lang="pt-BR" sz="2400"/>
          </a:p>
          <a:p>
            <a:pPr algn="r" hangingPunct="0"/>
            <a:r>
              <a:rPr lang="pt-BR" sz="2400" i="1"/>
              <a:t>mas mesmo assim, ajudar e fazer o melhor por ela.</a:t>
            </a:r>
            <a:endParaRPr lang="pt-BR" sz="2400"/>
          </a:p>
          <a:p>
            <a:pPr algn="r" hangingPunct="0"/>
            <a:r>
              <a:rPr lang="pt-BR" sz="2400" i="1"/>
              <a:t>Não se pode fazer isso apenas por dinheiro...</a:t>
            </a:r>
            <a:endParaRPr lang="pt-BR" sz="2400"/>
          </a:p>
          <a:p>
            <a:pPr algn="r" hangingPunct="0"/>
            <a:r>
              <a:rPr lang="pt-BR" sz="2400" i="1"/>
              <a:t>Isso se faz por e com amor!”</a:t>
            </a:r>
            <a:endParaRPr lang="pt-BR" sz="2400"/>
          </a:p>
          <a:p>
            <a:pPr algn="r" hangingPunct="0"/>
            <a:r>
              <a:rPr lang="pt-BR" sz="2400" i="1"/>
              <a:t> (Angélica Tavares)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AÇÕES REALIZADAS</a:t>
            </a:r>
            <a:endParaRPr lang="pt-BR" dirty="0"/>
          </a:p>
        </p:txBody>
      </p:sp>
      <p:pic>
        <p:nvPicPr>
          <p:cNvPr id="20483" name="Espaço Reservado para Conteúdo 3" descr="2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071563"/>
            <a:ext cx="3143250" cy="2046287"/>
          </a:xfrm>
        </p:spPr>
      </p:pic>
      <p:pic>
        <p:nvPicPr>
          <p:cNvPr id="20484" name="Imagem 4" descr="teste hi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714875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m 5" descr="6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071813"/>
            <a:ext cx="3244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m 7" descr="64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1239838"/>
            <a:ext cx="300037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agem 8" descr="43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0113" y="3857625"/>
            <a:ext cx="28781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Imagem 9" descr="08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1500188"/>
            <a:ext cx="2643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magem 10" descr="02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3786188"/>
            <a:ext cx="26431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aixaDeTexto 2"/>
          <p:cNvSpPr txBox="1">
            <a:spLocks noChangeArrowheads="1"/>
          </p:cNvSpPr>
          <p:nvPr/>
        </p:nvSpPr>
        <p:spPr bwMode="auto">
          <a:xfrm>
            <a:off x="1116013" y="890588"/>
            <a:ext cx="7920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hangingPunct="0">
              <a:buFont typeface="Arial" charset="0"/>
              <a:buChar char="•"/>
            </a:pPr>
            <a:r>
              <a:rPr lang="pt-BR" sz="2800"/>
              <a:t>Melhorar a detecção do câncer de colo de útero e de mama.</a:t>
            </a:r>
            <a:endParaRPr lang="pt-BR" sz="250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16013" y="1571625"/>
            <a:ext cx="7920037" cy="12811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pt-BR" sz="4500" b="1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1071563" y="2571750"/>
            <a:ext cx="685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hangingPunct="0">
              <a:buFont typeface="Arial" charset="0"/>
              <a:buChar char="•"/>
            </a:pPr>
            <a:r>
              <a:rPr lang="pt-BR" sz="2400"/>
              <a:t>Ampliar a cobertura de detecção precoce do câncer de colo e o de mama, adesão das mulheres à realização de exames de colo uterino e mamografia;</a:t>
            </a:r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400"/>
              <a:t>Melhorar a qualidade do atendimento das mulheres que realizam detecção precoce de câncer de colo de útero e de mama na unidade de saúde, registros das informações;</a:t>
            </a:r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400"/>
              <a:t>Mapear as mulheres de risco para câncer de colo de útero e de mama;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714375" y="785813"/>
            <a:ext cx="80010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hangingPunct="0">
              <a:buFont typeface="Arial" charset="0"/>
              <a:buChar char="•"/>
            </a:pPr>
            <a:r>
              <a:rPr lang="pt-BR" sz="2300" b="1" u="sng"/>
              <a:t>Quatro eixos:</a:t>
            </a:r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300" b="1"/>
              <a:t>Monitoramento,avaliação:</a:t>
            </a:r>
            <a:r>
              <a:rPr lang="pt-BR" sz="2300"/>
              <a:t>acompanhar a periodicidade dos exames, monitorar a adequabilidade das amostras, avaliar o grupo de risco, orientar sobre os cânceres.</a:t>
            </a:r>
          </a:p>
          <a:p>
            <a:pPr marL="457200" indent="-457200" algn="just" hangingPunct="0">
              <a:buFont typeface="Arial" charset="0"/>
              <a:buChar char="•"/>
            </a:pPr>
            <a:endParaRPr lang="pt-BR" sz="2300"/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300" b="1"/>
              <a:t>Organização, gestão de serviços</a:t>
            </a:r>
            <a:r>
              <a:rPr lang="pt-BR" sz="2300"/>
              <a:t>: horários para a realização dos exames, relatório de comprovação que os exames estão em dia.</a:t>
            </a:r>
          </a:p>
          <a:p>
            <a:pPr marL="457200" indent="-457200" algn="just" hangingPunct="0">
              <a:buFont typeface="Arial" charset="0"/>
              <a:buChar char="•"/>
            </a:pPr>
            <a:endParaRPr lang="pt-BR" sz="2300"/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300" b="1"/>
              <a:t>Engajamento público: </a:t>
            </a:r>
            <a:r>
              <a:rPr lang="pt-BR" sz="2300"/>
              <a:t>esclarecer a comunidade e acompanhar a periodicidade, identificar os fatores de evasão ao programa.</a:t>
            </a:r>
          </a:p>
          <a:p>
            <a:pPr marL="457200" indent="-457200" algn="just" hangingPunct="0">
              <a:buFont typeface="Arial" charset="0"/>
              <a:buChar char="•"/>
            </a:pPr>
            <a:endParaRPr lang="pt-BR" sz="2300"/>
          </a:p>
          <a:p>
            <a:pPr marL="457200" indent="-457200" algn="just" hangingPunct="0">
              <a:buFont typeface="Arial" charset="0"/>
              <a:buChar char="•"/>
            </a:pPr>
            <a:r>
              <a:rPr lang="pt-BR" sz="2300" b="1"/>
              <a:t>Qualificação da prática clínica:capacitar </a:t>
            </a:r>
            <a:r>
              <a:rPr lang="pt-BR" sz="2300"/>
              <a:t>a equipe sobre os cânceres e DST, acolhimento das usuárias, disponibilidade de protocolo técnico com os resultados.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082675"/>
          </a:xfrm>
        </p:spPr>
        <p:txBody>
          <a:bodyPr/>
          <a:lstStyle/>
          <a:p>
            <a:pPr algn="ctr">
              <a:defRPr/>
            </a:pPr>
            <a:r>
              <a:rPr lang="pt-BR" dirty="0" smtClean="0"/>
              <a:t>AÇÕES REALIZADAS</a:t>
            </a:r>
            <a:endParaRPr lang="pt-BR" dirty="0"/>
          </a:p>
        </p:txBody>
      </p:sp>
      <p:pic>
        <p:nvPicPr>
          <p:cNvPr id="23555" name="Espaço Reservado para Conteúdo 3" descr="jane rádi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428750"/>
            <a:ext cx="2566988" cy="1643063"/>
          </a:xfrm>
        </p:spPr>
      </p:pic>
      <p:pic>
        <p:nvPicPr>
          <p:cNvPr id="23556" name="Imagem 4" descr="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071563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5" descr="00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3000375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agem 6" descr="0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286125"/>
            <a:ext cx="250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Imagem 7" descr="02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357563"/>
            <a:ext cx="2000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Imagem 8" descr="00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63" y="1643063"/>
            <a:ext cx="30003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Imagem 9" descr="01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5000625"/>
            <a:ext cx="29289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Imagem 10" descr="013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4714875"/>
            <a:ext cx="36433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CaixaDeTexto 2"/>
          <p:cNvSpPr txBox="1">
            <a:spLocks noChangeArrowheads="1"/>
          </p:cNvSpPr>
          <p:nvPr/>
        </p:nvSpPr>
        <p:spPr bwMode="auto">
          <a:xfrm>
            <a:off x="642938" y="804863"/>
            <a:ext cx="83931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1.1. Proporção de mulheres entre 25 e 64 anos com exame em dia para detecção precoce de câncer de colo do útero.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Admitiu-se a ampliação de 100% de cobertura como meta desta intervenção. No Mês um foi de 11,2%; Mês dois foi 23,5%; Mês três foi 42,5% e chegou a 94,4% no Mês quatro.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214438" y="3929063"/>
          <a:ext cx="7286625" cy="2714625"/>
        </p:xfrm>
        <a:graphic>
          <a:graphicData uri="http://schemas.openxmlformats.org/presentationml/2006/ole">
            <p:oleObj spid="_x0000_s1026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CaixaDeTexto 2"/>
          <p:cNvSpPr txBox="1">
            <a:spLocks noChangeArrowheads="1"/>
          </p:cNvSpPr>
          <p:nvPr/>
        </p:nvSpPr>
        <p:spPr bwMode="auto">
          <a:xfrm>
            <a:off x="500063" y="714375"/>
            <a:ext cx="85359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Indicador 1.2. Proporção de mulheres entre 50 e 69 anos com exame em dia para detecção precoce de câncer de mama.</a:t>
            </a:r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/>
              <a:t>A meta era atingir 100%, no Mês um 11,5% das mulheres entre 50 e 69 anos estavam com a mamografia em dia, no Mês dois foram 28,1%, no Mês três foram 48,5%, já no Mês quatro 99,6%. Neste indicador não foram atendidas apenas 0,4% das mulheres do referido grupo de risco.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143000" y="4437063"/>
          <a:ext cx="7143750" cy="2206625"/>
        </p:xfrm>
        <a:graphic>
          <a:graphicData uri="http://schemas.openxmlformats.org/presentationml/2006/ole">
            <p:oleObj spid="_x0000_s2050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6013" y="-26988"/>
            <a:ext cx="7920037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45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CaixaDeTexto 2"/>
          <p:cNvSpPr txBox="1">
            <a:spLocks noChangeArrowheads="1"/>
          </p:cNvSpPr>
          <p:nvPr/>
        </p:nvSpPr>
        <p:spPr bwMode="auto">
          <a:xfrm>
            <a:off x="857250" y="733425"/>
            <a:ext cx="8178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hangingPunct="0">
              <a:buFont typeface="Arial" charset="0"/>
              <a:buChar char="•"/>
            </a:pPr>
            <a:r>
              <a:rPr lang="pt-BR" sz="2400">
                <a:latin typeface="Gill Sans MT" pitchFamily="34" charset="0"/>
              </a:rPr>
              <a:t>Indicador 2.1.a Proporção de mulheres que tiveram exames alterados (citopatológico do colo do útero).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>
              <a:latin typeface="Gill Sans MT" pitchFamily="34" charset="0"/>
            </a:endParaRPr>
          </a:p>
          <a:p>
            <a:pPr marL="342900" indent="-342900" algn="just" hangingPunct="0">
              <a:buFont typeface="Arial" charset="0"/>
              <a:buChar char="•"/>
            </a:pPr>
            <a:r>
              <a:rPr lang="pt-BR" sz="2400">
                <a:latin typeface="Gill Sans MT" pitchFamily="34" charset="0"/>
              </a:rPr>
              <a:t>Se identifica claramente a evolução mensal do indicador, no Mês um este número foi representado por 1,7%, no Mês dois o percentual foi de 0,8%, decrescendo ainda no Mês três com 0,5%, porém aumentou no Mês três ficando com 0,6% dos exames apresentando alterações.</a:t>
            </a:r>
          </a:p>
          <a:p>
            <a:pPr marL="342900" indent="-342900" algn="just" hangingPunct="0">
              <a:buFont typeface="Arial" charset="0"/>
              <a:buChar char="•"/>
            </a:pPr>
            <a:endParaRPr lang="pt-BR" sz="2400"/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Gill Sans MT" pitchFamily="34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214438" y="4292600"/>
          <a:ext cx="7286625" cy="2397125"/>
        </p:xfrm>
        <a:graphic>
          <a:graphicData uri="http://schemas.openxmlformats.org/presentationml/2006/ole">
            <p:oleObj spid="_x0000_s3074" name="Imagem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1537</Words>
  <Application>Microsoft Office PowerPoint</Application>
  <PresentationFormat>Apresentação na tela (4:3)</PresentationFormat>
  <Paragraphs>118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Gill Sans MT</vt:lpstr>
      <vt:lpstr>Wingdings 2</vt:lpstr>
      <vt:lpstr>Verdana</vt:lpstr>
      <vt:lpstr>Calibri</vt:lpstr>
      <vt:lpstr>Solstício</vt:lpstr>
      <vt:lpstr>Imagem</vt:lpstr>
      <vt:lpstr>Slide 1</vt:lpstr>
      <vt:lpstr>INTRODUÇÃO</vt:lpstr>
      <vt:lpstr>AÇÕES REALIZADAS</vt:lpstr>
      <vt:lpstr>OBJETIVO GERAL</vt:lpstr>
      <vt:lpstr>METODOLOGIA</vt:lpstr>
      <vt:lpstr>AÇÕES REALIZADAS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CRÍTICA</vt:lpstr>
      <vt:lpstr>AÇÕES REALIZADAS</vt:lpstr>
      <vt:lpstr>OBRIGADA...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Lucimara</dc:creator>
  <cp:lastModifiedBy>Marcinia</cp:lastModifiedBy>
  <cp:revision>130</cp:revision>
  <dcterms:created xsi:type="dcterms:W3CDTF">2014-07-28T02:39:45Z</dcterms:created>
  <dcterms:modified xsi:type="dcterms:W3CDTF">2014-08-07T15:53:28Z</dcterms:modified>
</cp:coreProperties>
</file>