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4" r:id="rId2"/>
    <p:sldId id="361" r:id="rId3"/>
    <p:sldId id="380" r:id="rId4"/>
    <p:sldId id="394" r:id="rId5"/>
    <p:sldId id="381" r:id="rId6"/>
    <p:sldId id="362" r:id="rId7"/>
    <p:sldId id="363" r:id="rId8"/>
    <p:sldId id="364" r:id="rId9"/>
    <p:sldId id="365" r:id="rId10"/>
    <p:sldId id="366" r:id="rId11"/>
    <p:sldId id="367" r:id="rId12"/>
    <p:sldId id="369" r:id="rId13"/>
    <p:sldId id="382" r:id="rId14"/>
    <p:sldId id="378" r:id="rId15"/>
    <p:sldId id="383" r:id="rId16"/>
    <p:sldId id="390" r:id="rId17"/>
    <p:sldId id="368" r:id="rId18"/>
    <p:sldId id="386" r:id="rId19"/>
    <p:sldId id="387" r:id="rId20"/>
    <p:sldId id="391" r:id="rId21"/>
    <p:sldId id="389" r:id="rId22"/>
    <p:sldId id="388" r:id="rId23"/>
    <p:sldId id="370" r:id="rId24"/>
    <p:sldId id="384" r:id="rId25"/>
    <p:sldId id="385" r:id="rId26"/>
    <p:sldId id="379" r:id="rId27"/>
    <p:sldId id="395" r:id="rId28"/>
    <p:sldId id="393" r:id="rId29"/>
    <p:sldId id="296" r:id="rId30"/>
  </p:sldIdLst>
  <p:sldSz cx="9144000" cy="5143500" type="screen16x9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" initials="" lastIdx="1" clrIdx="0"/>
  <p:cmAuthor id="1" name="OEM" initials="" lastIdx="5" clrIdx="1"/>
  <p:cmAuthor id="2" name="Anaclaudia Gastal Fassa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A4A317-0B35-4CED-8E55-DE7892DE150B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0CCFFA5-5D30-4E0D-A10B-5FFA012CEF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CFFA5-5D30-4E0D-A10B-5FFA012CEF50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60ADF-BB8C-4F21-85CF-6193E55FB034}" type="slidenum">
              <a:rPr lang="pt-BR" smtClean="0">
                <a:latin typeface="Constantia" pitchFamily="18" charset="0"/>
                <a:ea typeface="ＭＳ Ｐゴシック" pitchFamily="34" charset="-128"/>
              </a:rPr>
              <a:pPr/>
              <a:t>2</a:t>
            </a:fld>
            <a:endParaRPr lang="pt-BR" smtClean="0">
              <a:latin typeface="Constanti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  <p:sp>
        <p:nvSpPr>
          <p:cNvPr id="419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867ADB-E772-45CD-80BB-25EC1593D132}" type="slidenum">
              <a:rPr lang="pt-BR" smtClean="0">
                <a:latin typeface="Constantia" pitchFamily="18" charset="0"/>
                <a:ea typeface="ＭＳ Ｐゴシック" pitchFamily="34" charset="-128"/>
              </a:rPr>
              <a:pPr/>
              <a:t>26</a:t>
            </a:fld>
            <a:endParaRPr lang="pt-BR" smtClean="0">
              <a:latin typeface="Constanti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6A1B-5A37-4584-924B-861D649728C6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2E1D-85E4-44C8-B94C-AFE2DAEF9A9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8E21-A3CD-4355-87B1-5F0958970BE2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5300-95A9-4BA4-B809-2572F5F77A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ED29-ABE9-4B23-8A3A-176079DF5F69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F9F8-C044-4301-B023-9A47BC6D17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7472-2706-4DFE-931C-B80616684330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97CF-D3AC-4D55-B265-2ED08B0081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ACC5-3423-46EE-A951-BFED8CD22FC9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D6D7-BC7A-4441-8756-A439A453ACE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478E7-D26B-4578-B785-457BD1177D34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7A3A-712F-41BE-B3AB-A6D27DA45C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556B-A45B-4C1C-BC37-76C87AD4BD16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2CD4-5685-4FE0-BEE5-334384365C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42BF-A236-43AF-8908-7D2A6B21A532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DCE3-A178-4E74-8765-57C946B495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1D7F-4538-4586-A300-222DC0095323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376E0-F621-4457-B36F-E38519F6C5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9F2C-109E-46F8-9F59-9AD9C3047D67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3EE2-ED93-44C8-9146-467DCAD523F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E07F-60DF-438A-A71C-A5910F2AC09A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74B9-AAD2-469E-8275-973CB11C7B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tela_principal_limpa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940AA3-22C4-44E4-B165-70D4A78B4BEA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A84F51-0900-4FCC-9424-FF8E9DEA68C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tr2001.saude.gov.br/editora/produtos/livros/zip/04_0347_M.zi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3" descr="tela_principal_limp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3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Subtítulo 1"/>
          <p:cNvSpPr>
            <a:spLocks noGrp="1"/>
          </p:cNvSpPr>
          <p:nvPr>
            <p:ph type="subTitle" idx="1"/>
          </p:nvPr>
        </p:nvSpPr>
        <p:spPr>
          <a:xfrm>
            <a:off x="1908175" y="3579813"/>
            <a:ext cx="6400800" cy="863600"/>
          </a:xfrm>
        </p:spPr>
        <p:txBody>
          <a:bodyPr/>
          <a:lstStyle/>
          <a:p>
            <a:pPr algn="r" eaLnBrk="1" hangingPunct="1"/>
            <a:r>
              <a:rPr lang="pt-BR" sz="2000" b="1" dirty="0" smtClean="0">
                <a:solidFill>
                  <a:schemeClr val="tx1"/>
                </a:solidFill>
                <a:ea typeface="ＭＳ Ｐゴシック" pitchFamily="34" charset="-128"/>
              </a:rPr>
              <a:t>Jane </a:t>
            </a:r>
            <a:r>
              <a:rPr lang="pt-BR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Peretto</a:t>
            </a:r>
            <a:endParaRPr lang="pt-BR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r" eaLnBrk="1" hangingPunct="1"/>
            <a:r>
              <a:rPr lang="pt-BR" sz="2000" b="1" dirty="0" smtClean="0">
                <a:solidFill>
                  <a:schemeClr val="tx1"/>
                </a:solidFill>
                <a:ea typeface="ＭＳ Ｐゴシック" pitchFamily="34" charset="-128"/>
              </a:rPr>
              <a:t>Prof. Me. Rogério Linhares </a:t>
            </a:r>
          </a:p>
        </p:txBody>
      </p:sp>
      <p:sp>
        <p:nvSpPr>
          <p:cNvPr id="14339" name="Retângulo 5"/>
          <p:cNvSpPr>
            <a:spLocks noChangeArrowheads="1"/>
          </p:cNvSpPr>
          <p:nvPr/>
        </p:nvSpPr>
        <p:spPr bwMode="auto">
          <a:xfrm>
            <a:off x="395288" y="1787525"/>
            <a:ext cx="6553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 smtClean="0"/>
              <a:t> Melhora na </a:t>
            </a:r>
            <a:r>
              <a:rPr lang="pt-BR" sz="3200" dirty="0"/>
              <a:t>Saúde Bucal de Crianças de 0-4 anos de Idade na  </a:t>
            </a:r>
            <a:r>
              <a:rPr lang="pt-BR" sz="3200"/>
              <a:t>UBS </a:t>
            </a:r>
            <a:r>
              <a:rPr lang="pt-BR" sz="3200" smtClean="0"/>
              <a:t>-Érico </a:t>
            </a:r>
            <a:r>
              <a:rPr lang="pt-BR" sz="3200" dirty="0"/>
              <a:t>Veríssimo na Cidade de Três Passos-RS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" y="500063"/>
            <a:ext cx="10080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tângulo 7"/>
          <p:cNvSpPr>
            <a:spLocks noChangeArrowheads="1"/>
          </p:cNvSpPr>
          <p:nvPr/>
        </p:nvSpPr>
        <p:spPr bwMode="auto">
          <a:xfrm>
            <a:off x="1773238" y="5715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charset="0"/>
                <a:cs typeface="Arial" charset="0"/>
              </a:rPr>
              <a:t>Universidade Federal de Pelotas</a:t>
            </a:r>
            <a:br>
              <a:rPr lang="pt-BR" b="1">
                <a:latin typeface="Arial" charset="0"/>
                <a:cs typeface="Arial" charset="0"/>
              </a:rPr>
            </a:br>
            <a:r>
              <a:rPr lang="pt-BR" b="1">
                <a:latin typeface="Arial" charset="0"/>
                <a:cs typeface="Arial" charset="0"/>
              </a:rPr>
              <a:t>Departamento de Medicina Social</a:t>
            </a:r>
            <a:br>
              <a:rPr lang="pt-BR" b="1">
                <a:latin typeface="Arial" charset="0"/>
                <a:cs typeface="Arial" charset="0"/>
              </a:rPr>
            </a:br>
            <a:r>
              <a:rPr lang="pt-BR" b="1">
                <a:latin typeface="Arial" charset="0"/>
                <a:cs typeface="Arial" charset="0"/>
              </a:rPr>
              <a:t>Especialização em Saúde da Família</a:t>
            </a: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Objetivos específicos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ea typeface="ＭＳ Ｐゴシック" pitchFamily="34" charset="-128"/>
              </a:rPr>
              <a:t>Cadastrar todas as crianças na faixa etária de 0 a 4 anos de idade.</a:t>
            </a:r>
          </a:p>
          <a:p>
            <a:r>
              <a:rPr lang="pt-BR" sz="2400" dirty="0" smtClean="0">
                <a:ea typeface="ＭＳ Ｐゴシック" pitchFamily="34" charset="-128"/>
              </a:rPr>
              <a:t>Aumentar o número de crianças na faixa de 0-4 anos com consultas odontológicas</a:t>
            </a:r>
            <a:r>
              <a:rPr lang="pt-BR" dirty="0" smtClean="0">
                <a:ea typeface="ＭＳ Ｐゴシック" pitchFamily="34" charset="-128"/>
              </a:rPr>
              <a:t>.</a:t>
            </a:r>
          </a:p>
          <a:p>
            <a:endParaRPr lang="pt-B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914400" y="268288"/>
            <a:ext cx="8229600" cy="857250"/>
          </a:xfrm>
        </p:spPr>
        <p:txBody>
          <a:bodyPr/>
          <a:lstStyle/>
          <a:p>
            <a:r>
              <a:rPr lang="pt-BR" sz="3200" dirty="0" smtClean="0">
                <a:ea typeface="ＭＳ Ｐゴシック" pitchFamily="34" charset="-128"/>
              </a:rPr>
              <a:t/>
            </a:r>
            <a:br>
              <a:rPr lang="pt-BR" sz="3200" dirty="0" smtClean="0">
                <a:ea typeface="ＭＳ Ｐゴシック" pitchFamily="34" charset="-128"/>
              </a:rPr>
            </a:br>
            <a:r>
              <a:rPr lang="pt-BR" sz="3600" dirty="0" smtClean="0">
                <a:ea typeface="ＭＳ Ｐゴシック" pitchFamily="34" charset="-128"/>
              </a:rPr>
              <a:t>Metas</a:t>
            </a:r>
            <a:r>
              <a:rPr lang="pt-BR" dirty="0" smtClean="0">
                <a:ea typeface="ＭＳ Ｐゴシック" pitchFamily="34" charset="-128"/>
              </a:rPr>
              <a:t> </a:t>
            </a:r>
            <a:br>
              <a:rPr lang="pt-BR" dirty="0" smtClean="0">
                <a:ea typeface="ＭＳ Ｐゴシック" pitchFamily="34" charset="-128"/>
              </a:rPr>
            </a:br>
            <a:endParaRPr lang="pt-BR" dirty="0" smtClean="0">
              <a:ea typeface="ＭＳ Ｐゴシック" pitchFamily="34" charset="-128"/>
            </a:endParaRPr>
          </a:p>
        </p:txBody>
      </p:sp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>
              <a:ea typeface="ＭＳ Ｐゴシック" pitchFamily="34" charset="-128"/>
            </a:endParaRPr>
          </a:p>
          <a:p>
            <a:r>
              <a:rPr lang="pt-BR" sz="2400" dirty="0" smtClean="0">
                <a:ea typeface="ＭＳ Ｐゴシック" pitchFamily="34" charset="-128"/>
              </a:rPr>
              <a:t>Cadastrar 100% das crianças de 0–4 anos de idade residentes na área de abrangência da UBS.</a:t>
            </a:r>
          </a:p>
          <a:p>
            <a:r>
              <a:rPr lang="pt-BR" sz="2400" dirty="0" smtClean="0">
                <a:ea typeface="ＭＳ Ｐゴシック" pitchFamily="34" charset="-128"/>
              </a:rPr>
              <a:t>Realizar a primeira consulta odontológica programática em 100% das crianças de 0-4 anos.</a:t>
            </a:r>
          </a:p>
          <a:p>
            <a:endParaRPr lang="pt-B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Metodologia</a:t>
            </a:r>
          </a:p>
        </p:txBody>
      </p:sp>
      <p:sp>
        <p:nvSpPr>
          <p:cNvPr id="2662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>
                <a:ea typeface="ＭＳ Ｐゴシック" pitchFamily="34" charset="-128"/>
              </a:rPr>
              <a:t>Formas de divulgação, convite impresso, comunicação via rádio, grupos.</a:t>
            </a:r>
          </a:p>
          <a:p>
            <a:r>
              <a:rPr lang="pt-BR" sz="2400" smtClean="0">
                <a:ea typeface="ＭＳ Ｐゴシック" pitchFamily="34" charset="-128"/>
              </a:rPr>
              <a:t>Agendamento da primeira consulta odontológica programática das crianças de 0-4 anos na UBS.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Metodologia</a:t>
            </a:r>
          </a:p>
        </p:txBody>
      </p:sp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>
                <a:ea typeface="ＭＳ Ｐゴシック" pitchFamily="34" charset="-128"/>
              </a:rPr>
              <a:t>Uma ficha de cadastro era preenchida pelo cirurgião dentista com os dados pessoais da criança.</a:t>
            </a:r>
          </a:p>
          <a:p>
            <a:r>
              <a:rPr lang="pt-BR" sz="2400" smtClean="0">
                <a:ea typeface="ＭＳ Ｐゴシック" pitchFamily="34" charset="-128"/>
              </a:rPr>
              <a:t> Um questionário foi respondido, sobre o uso da mamadeira, forma de higiene, se usava creme dental com  ou sem flúor.</a:t>
            </a:r>
          </a:p>
          <a:p>
            <a:r>
              <a:rPr lang="pt-BR" sz="2400" smtClean="0">
                <a:ea typeface="ＭＳ Ｐゴシック" pitchFamily="34" charset="-128"/>
              </a:rPr>
              <a:t>O exame  clínico foi realizado e identificado as crianças que  tinham ou não cárie ativa.</a:t>
            </a:r>
          </a:p>
          <a:p>
            <a:r>
              <a:rPr lang="pt-BR" sz="2400" smtClean="0">
                <a:ea typeface="ＭＳ Ｐゴシック" pitchFamily="34" charset="-128"/>
              </a:rPr>
              <a:t>Uma planilha foi elaborada com os dados coletados.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Metodologia</a:t>
            </a:r>
          </a:p>
        </p:txBody>
      </p:sp>
      <p:pic>
        <p:nvPicPr>
          <p:cNvPr id="28674" name="Picture 3" descr="C:\Users\Usuario\Pictures\2012-05-10\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9475" y="1131590"/>
            <a:ext cx="3952875" cy="3240361"/>
          </a:xfrm>
        </p:spPr>
      </p:pic>
      <p:pic>
        <p:nvPicPr>
          <p:cNvPr id="28675" name="Picture 4" descr="C:\Users\Usuario\Pictures\2012-05-10\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650" y="1131589"/>
            <a:ext cx="3951288" cy="3240361"/>
          </a:xfrm>
        </p:spPr>
      </p:pic>
      <p:sp>
        <p:nvSpPr>
          <p:cNvPr id="6" name="CaixaDeTexto 5"/>
          <p:cNvSpPr txBox="1"/>
          <p:nvPr/>
        </p:nvSpPr>
        <p:spPr>
          <a:xfrm>
            <a:off x="6660232" y="4587974"/>
            <a:ext cx="1606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Própria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ea typeface="ＭＳ Ｐゴシック" pitchFamily="34" charset="-128"/>
              </a:rPr>
              <a:t>Metodologia</a:t>
            </a:r>
            <a:endParaRPr lang="pt-BR" smtClean="0">
              <a:ea typeface="ＭＳ Ｐゴシック" pitchFamily="34" charset="-128"/>
            </a:endParaRPr>
          </a:p>
        </p:txBody>
      </p:sp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>
                <a:ea typeface="ＭＳ Ｐゴシック" pitchFamily="34" charset="-128"/>
              </a:rPr>
              <a:t>Caso fosse identificado necessidade, era fornecido aos responsáveis instruções  de higiene e dieta, específicas para cada criança, e uma consulta era agendada para realizar o tratamento das crianças com lesão ativa. </a:t>
            </a:r>
          </a:p>
          <a:p>
            <a:r>
              <a:rPr lang="pt-BR" sz="2400" smtClean="0">
                <a:ea typeface="ＭＳ Ｐゴシック" pitchFamily="34" charset="-128"/>
              </a:rPr>
              <a:t>Para o monitoramento das atividades foi utilizado o Boletim Mensal de Vigilância e Controle (DRS). Mantendo os documentos utilizados na UBS.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3929063" y="206375"/>
            <a:ext cx="4757737" cy="857250"/>
          </a:xfrm>
        </p:spPr>
        <p:txBody>
          <a:bodyPr/>
          <a:lstStyle/>
          <a:p>
            <a:r>
              <a:rPr lang="pt-BR" sz="4000" smtClean="0">
                <a:ea typeface="ＭＳ Ｐゴシック" pitchFamily="34" charset="-128"/>
              </a:rPr>
              <a:t>Planilhas utilizadas</a:t>
            </a:r>
          </a:p>
        </p:txBody>
      </p:sp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-165100"/>
            <a:ext cx="39084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1276350"/>
            <a:ext cx="569436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Resultados</a:t>
            </a:r>
          </a:p>
        </p:txBody>
      </p:sp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>
                <a:ea typeface="ＭＳ Ｐゴシック" pitchFamily="34" charset="-128"/>
              </a:rPr>
              <a:t>Cadastro de 100% das 138 crianças residentes na área de abrangência da UBS-Érico Veríssimo</a:t>
            </a:r>
          </a:p>
          <a:p>
            <a:endParaRPr lang="pt-BR" sz="2400" smtClean="0">
              <a:ea typeface="ＭＳ Ｐゴシック" pitchFamily="34" charset="-128"/>
            </a:endParaRPr>
          </a:p>
          <a:p>
            <a:r>
              <a:rPr lang="pt-BR" sz="2400" smtClean="0">
                <a:ea typeface="ＭＳ Ｐゴシック" pitchFamily="34" charset="-128"/>
              </a:rPr>
              <a:t>102 crianças de 0-4 anos cadastradas na UBS – Érico Veríssimo de Três Passos-RS  realizaram a primeira consulta odontológica programática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Resultados</a:t>
            </a:r>
          </a:p>
        </p:txBody>
      </p:sp>
      <p:sp>
        <p:nvSpPr>
          <p:cNvPr id="3277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>
                <a:ea typeface="ＭＳ Ｐゴシック" pitchFamily="34" charset="-128"/>
              </a:rPr>
              <a:t>Durante os três meses da intervenção (abril, maio e junho de 2012) foram atendidos um total de 110 crianças de 0 a 4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7150" y="-698500"/>
          <a:ext cx="7721600" cy="5130800"/>
        </p:xfrm>
        <a:graphic>
          <a:graphicData uri="http://schemas.openxmlformats.org/presentationml/2006/ole">
            <p:oleObj spid="_x0000_s33795" r:id="rId3" imgW="7724301" imgH="5133277" progId="Excel.Sheet.8">
              <p:embed/>
            </p:oleObj>
          </a:graphicData>
        </a:graphic>
      </p:graphicFrame>
      <p:sp>
        <p:nvSpPr>
          <p:cNvPr id="33796" name="Retângulo 2"/>
          <p:cNvSpPr>
            <a:spLocks noChangeArrowheads="1"/>
          </p:cNvSpPr>
          <p:nvPr/>
        </p:nvSpPr>
        <p:spPr bwMode="auto">
          <a:xfrm>
            <a:off x="250825" y="4011613"/>
            <a:ext cx="813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Gráfico 1 – Tipo de atendimento durante a intervenção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smtClean="0">
                <a:ea typeface="ＭＳ Ｐゴシック" pitchFamily="34" charset="-128"/>
              </a:rPr>
              <a:t/>
            </a:r>
            <a:br>
              <a:rPr lang="pt-BR" sz="2000" smtClean="0">
                <a:ea typeface="ＭＳ Ｐゴシック" pitchFamily="34" charset="-128"/>
              </a:rPr>
            </a:br>
            <a:endParaRPr lang="pt-BR" sz="2800" smtClean="0">
              <a:ea typeface="ＭＳ Ｐゴシック" pitchFamily="34" charset="-128"/>
            </a:endParaRPr>
          </a:p>
        </p:txBody>
      </p:sp>
      <p:pic>
        <p:nvPicPr>
          <p:cNvPr id="15362" name="Picture 2" descr="C:\Users\Usuario\Pictures\2012-05-10\0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555526"/>
            <a:ext cx="6048672" cy="4159365"/>
          </a:xfrm>
        </p:spPr>
      </p:pic>
      <p:sp>
        <p:nvSpPr>
          <p:cNvPr id="15363" name="CaixaDeTexto 3"/>
          <p:cNvSpPr txBox="1">
            <a:spLocks noChangeArrowheads="1"/>
          </p:cNvSpPr>
          <p:nvPr/>
        </p:nvSpPr>
        <p:spPr bwMode="auto">
          <a:xfrm flipH="1">
            <a:off x="5980113" y="4659313"/>
            <a:ext cx="1471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dirty="0"/>
              <a:t>         </a:t>
            </a:r>
          </a:p>
          <a:p>
            <a:r>
              <a:rPr lang="pt-BR" sz="1200" dirty="0">
                <a:latin typeface="Arial" charset="0"/>
                <a:cs typeface="Arial" charset="0"/>
              </a:rPr>
              <a:t>Fonte: Própria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Usuario\Pictures\2012-05-03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1550"/>
            <a:ext cx="55446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364088" y="4803998"/>
            <a:ext cx="2122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Fonte:Própria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to 13"/>
          <p:cNvGraphicFramePr>
            <a:graphicFrameLocks/>
          </p:cNvGraphicFramePr>
          <p:nvPr/>
        </p:nvGraphicFramePr>
        <p:xfrm>
          <a:off x="849313" y="-647700"/>
          <a:ext cx="6653212" cy="5121275"/>
        </p:xfrm>
        <a:graphic>
          <a:graphicData uri="http://schemas.openxmlformats.org/presentationml/2006/ole">
            <p:oleObj spid="_x0000_s35841" r:id="rId3" imgW="6657409" imgH="5121084" progId="Excel.Sheet.8">
              <p:embed/>
            </p:oleObj>
          </a:graphicData>
        </a:graphic>
      </p:graphicFrame>
      <p:sp>
        <p:nvSpPr>
          <p:cNvPr id="35842" name="Retângulo 2"/>
          <p:cNvSpPr>
            <a:spLocks noChangeArrowheads="1"/>
          </p:cNvSpPr>
          <p:nvPr/>
        </p:nvSpPr>
        <p:spPr bwMode="auto">
          <a:xfrm>
            <a:off x="250825" y="4227513"/>
            <a:ext cx="80660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Gráfico 2 – Características das 110 crianças de 0 a 4 anos avaliadas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to 1"/>
          <p:cNvGraphicFramePr>
            <a:graphicFrameLocks/>
          </p:cNvGraphicFramePr>
          <p:nvPr/>
        </p:nvGraphicFramePr>
        <p:xfrm>
          <a:off x="704850" y="-431800"/>
          <a:ext cx="6654800" cy="4833938"/>
        </p:xfrm>
        <a:graphic>
          <a:graphicData uri="http://schemas.openxmlformats.org/presentationml/2006/ole">
            <p:oleObj spid="_x0000_s36865" r:id="rId3" imgW="6651312" imgH="4834547" progId="Excel.Sheet.8">
              <p:embed/>
            </p:oleObj>
          </a:graphicData>
        </a:graphic>
      </p:graphicFrame>
      <p:sp>
        <p:nvSpPr>
          <p:cNvPr id="36866" name="Retângulo 2"/>
          <p:cNvSpPr>
            <a:spLocks noChangeArrowheads="1"/>
          </p:cNvSpPr>
          <p:nvPr/>
        </p:nvSpPr>
        <p:spPr bwMode="auto">
          <a:xfrm>
            <a:off x="0" y="3795713"/>
            <a:ext cx="8388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 Gráfico 3 – Procedimentos realizados durante a intervenção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/>
            </a:r>
            <a:br>
              <a:rPr lang="pt-BR" sz="3600" smtClean="0">
                <a:ea typeface="ＭＳ Ｐゴシック" pitchFamily="34" charset="-128"/>
              </a:rPr>
            </a:br>
            <a:r>
              <a:rPr lang="pt-BR" sz="3600" smtClean="0">
                <a:ea typeface="ＭＳ Ｐゴシック" pitchFamily="34" charset="-128"/>
              </a:rPr>
              <a:t>Discussão</a:t>
            </a:r>
            <a:br>
              <a:rPr lang="pt-BR" sz="3600" smtClean="0">
                <a:ea typeface="ＭＳ Ｐゴシック" pitchFamily="34" charset="-128"/>
              </a:rPr>
            </a:br>
            <a:endParaRPr lang="pt-BR" sz="3600" smtClean="0">
              <a:ea typeface="ＭＳ Ｐゴシック" pitchFamily="34" charset="-128"/>
            </a:endParaRPr>
          </a:p>
        </p:txBody>
      </p:sp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7425"/>
            <a:ext cx="8229600" cy="3606800"/>
          </a:xfrm>
        </p:spPr>
        <p:txBody>
          <a:bodyPr/>
          <a:lstStyle/>
          <a:p>
            <a:r>
              <a:rPr lang="pt-BR" sz="2400" smtClean="0">
                <a:ea typeface="ＭＳ Ｐゴシック" pitchFamily="34" charset="-128"/>
              </a:rPr>
              <a:t>Aumento no número de consultas odontológicas e orientação de saúde bucal aos responsáveis das crianças na faixa etária de 0-4 anos.</a:t>
            </a:r>
          </a:p>
          <a:p>
            <a:r>
              <a:rPr lang="pt-BR" sz="2400" smtClean="0">
                <a:ea typeface="ＭＳ Ｐゴシック" pitchFamily="34" charset="-128"/>
              </a:rPr>
              <a:t>Reforço na União da equipe.</a:t>
            </a:r>
            <a:endParaRPr lang="pt-BR" sz="8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pt-BR" sz="2400" smtClean="0">
                <a:ea typeface="ＭＳ Ｐゴシック" pitchFamily="34" charset="-128"/>
              </a:rPr>
              <a:t>Divulgação e  consolidação do uso dos  serviços odontológicos para crianças de 0-4 anos.</a:t>
            </a:r>
            <a:r>
              <a:rPr lang="pt-BR" sz="8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Discussão</a:t>
            </a:r>
          </a:p>
        </p:txBody>
      </p:sp>
      <p:sp>
        <p:nvSpPr>
          <p:cNvPr id="3891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>
                <a:ea typeface="ＭＳ Ｐゴシック" pitchFamily="34" charset="-128"/>
              </a:rPr>
              <a:t>A equipe se propõe a seguir com a intervenção, desejando ter a intervenção incorporada à rotina da UBS, identificando os novos moradores e as demais crianças que não participaram.</a:t>
            </a:r>
          </a:p>
          <a:p>
            <a:r>
              <a:rPr lang="pt-BR" sz="2400" smtClean="0">
                <a:ea typeface="ＭＳ Ｐゴシック" pitchFamily="34" charset="-128"/>
              </a:rPr>
              <a:t>Divulgar a intervenção realizada em nossa UBS para que seja estendida, á todo município de Três Passos, as melhorias alcançadas com a intervenção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Discussão</a:t>
            </a:r>
          </a:p>
        </p:txBody>
      </p:sp>
      <p:sp>
        <p:nvSpPr>
          <p:cNvPr id="399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ea typeface="ＭＳ Ｐゴシック" pitchFamily="34" charset="-128"/>
              </a:rPr>
              <a:t>A puericultura em nosso Município não é realizada nas UBS, e sim em uma Clínica Pediátrica. Isso faz com que circule menos crianças nas UBS. Talvez, se as consultas pediátricas fossem realizadas na UBS, teríamos maior acesso a essa clientela.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3325"/>
          </a:xfrm>
        </p:spPr>
        <p:txBody>
          <a:bodyPr/>
          <a:lstStyle/>
          <a:p>
            <a:r>
              <a:rPr lang="pt-BR" sz="3600" dirty="0" smtClean="0">
                <a:ea typeface="ＭＳ Ｐゴシック" pitchFamily="34" charset="-128"/>
              </a:rPr>
              <a:t>Reflexão crítica</a:t>
            </a:r>
          </a:p>
        </p:txBody>
      </p:sp>
      <p:sp>
        <p:nvSpPr>
          <p:cNvPr id="40962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771550"/>
            <a:ext cx="4038600" cy="3960440"/>
          </a:xfrm>
        </p:spPr>
        <p:txBody>
          <a:bodyPr/>
          <a:lstStyle/>
          <a:p>
            <a:endParaRPr lang="pt-BR" sz="1200" dirty="0" smtClean="0">
              <a:ea typeface="ＭＳ Ｐゴシック" pitchFamily="34" charset="-128"/>
            </a:endParaRPr>
          </a:p>
          <a:p>
            <a:endParaRPr lang="pt-BR" sz="1600" dirty="0" smtClean="0">
              <a:ea typeface="ＭＳ Ｐゴシック" pitchFamily="34" charset="-128"/>
            </a:endParaRPr>
          </a:p>
          <a:p>
            <a:r>
              <a:rPr lang="pt-BR" sz="2400" dirty="0" smtClean="0">
                <a:ea typeface="ＭＳ Ｐゴシック" pitchFamily="34" charset="-128"/>
              </a:rPr>
              <a:t>O aprendizado mais relevante foi perceber que o profissional da saúde, que trabalha na ESF, possui o poder de mudar e que se trabalhado e provocado, é capaz de modificar a realidade de sua comunidade.</a:t>
            </a:r>
          </a:p>
          <a:p>
            <a:pPr>
              <a:buNone/>
            </a:pPr>
            <a:endParaRPr lang="pt-BR" sz="2400" dirty="0" smtClean="0">
              <a:ea typeface="ＭＳ Ｐゴシック" pitchFamily="34" charset="-128"/>
            </a:endParaRPr>
          </a:p>
        </p:txBody>
      </p:sp>
      <p:pic>
        <p:nvPicPr>
          <p:cNvPr id="40963" name="Espaço Reservado para Conteúdo 4" descr="H:\DCIM\101MSDCF\DSC0076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82712"/>
            <a:ext cx="4316288" cy="3349277"/>
          </a:xfrm>
        </p:spPr>
      </p:pic>
      <p:sp>
        <p:nvSpPr>
          <p:cNvPr id="5" name="CaixaDeTexto 4"/>
          <p:cNvSpPr txBox="1"/>
          <p:nvPr/>
        </p:nvSpPr>
        <p:spPr>
          <a:xfrm>
            <a:off x="6300192" y="4803998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         Fonte: Própria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pitchFamily="34" charset="-128"/>
              </a:rPr>
              <a:t>Reflexão crítica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200151"/>
            <a:ext cx="4495800" cy="3394472"/>
          </a:xfrm>
        </p:spPr>
        <p:txBody>
          <a:bodyPr/>
          <a:lstStyle/>
          <a:p>
            <a:r>
              <a:rPr lang="pt-BR" sz="2400" dirty="0" smtClean="0">
                <a:ea typeface="ＭＳ Ｐゴシック" pitchFamily="34" charset="-128"/>
              </a:rPr>
              <a:t>    O profissional de saúde deve  ser  inquieto  diante  dos problemas identificados em sua UBS,  tornando-se um interventor permanente pois  só assim, contribuirá para uma  melhora no acesso e na qualidade da Atenção Básica.</a:t>
            </a:r>
          </a:p>
          <a:p>
            <a:endParaRPr lang="pt-BR" dirty="0"/>
          </a:p>
        </p:txBody>
      </p:sp>
      <p:pic>
        <p:nvPicPr>
          <p:cNvPr id="5" name="Espaço Reservado para Conteúdo 4" descr="DSC011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382712"/>
            <a:ext cx="4038600" cy="3028950"/>
          </a:xfrm>
        </p:spPr>
      </p:pic>
      <p:sp>
        <p:nvSpPr>
          <p:cNvPr id="6" name="CaixaDeTexto 5"/>
          <p:cNvSpPr txBox="1"/>
          <p:nvPr/>
        </p:nvSpPr>
        <p:spPr>
          <a:xfrm>
            <a:off x="5148064" y="4515966"/>
            <a:ext cx="2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Equipe ESF- Érico Veríssimo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Referências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/>
          <a:lstStyle/>
          <a:p>
            <a:r>
              <a:rPr lang="pt-BR" sz="1600" dirty="0" smtClean="0"/>
              <a:t>Coordenação Nacional de Saúde Bucal, Ministério da Saúde. Condições de saúde bucal da população brasileira. Resultados principais. </a:t>
            </a:r>
            <a:r>
              <a:rPr lang="pt-BR" sz="1600" b="1" dirty="0" smtClean="0">
                <a:hlinkClick r:id="rId2"/>
              </a:rPr>
              <a:t>http://dtr2001.saude.gov.br/editora/produtos/livros/zip/04_0347_M.zip</a:t>
            </a:r>
            <a:r>
              <a:rPr lang="pt-BR" sz="1600" dirty="0" smtClean="0"/>
              <a:t> </a:t>
            </a:r>
          </a:p>
          <a:p>
            <a:endParaRPr lang="pt-BR" sz="1600" dirty="0" smtClean="0"/>
          </a:p>
          <a:p>
            <a:r>
              <a:rPr lang="pt-BR" sz="1600" dirty="0" smtClean="0"/>
              <a:t>Pinheiro RS, Torres TZ. Uso de serviços odontológicos entre os Estados do Brasil. </a:t>
            </a:r>
            <a:r>
              <a:rPr lang="pt-BR" sz="1600" dirty="0" err="1" smtClean="0"/>
              <a:t>Ciênc</a:t>
            </a:r>
            <a:r>
              <a:rPr lang="pt-BR" sz="1600" dirty="0" smtClean="0"/>
              <a:t> Saúde Coletiva 2006; 11:999-1010.</a:t>
            </a:r>
          </a:p>
          <a:p>
            <a:pPr>
              <a:buNone/>
            </a:pPr>
            <a:r>
              <a:rPr lang="pt-BR" sz="1600" dirty="0" smtClean="0"/>
              <a:t> </a:t>
            </a:r>
          </a:p>
          <a:p>
            <a:r>
              <a:rPr lang="pt-BR" sz="1600" dirty="0" err="1" smtClean="0"/>
              <a:t>Bönecker</a:t>
            </a:r>
            <a:r>
              <a:rPr lang="pt-BR" sz="1600" dirty="0" smtClean="0"/>
              <a:t> MJ, </a:t>
            </a:r>
            <a:r>
              <a:rPr lang="pt-BR" sz="1600" dirty="0" err="1" smtClean="0"/>
              <a:t>Sheiham</a:t>
            </a:r>
            <a:r>
              <a:rPr lang="pt-BR" sz="1600" dirty="0" smtClean="0"/>
              <a:t> A. Promovendo saúde bucal na infância e adolescência: conhecimentos e práticas. São Paulo: Editora Santos; 2004.</a:t>
            </a:r>
          </a:p>
          <a:p>
            <a:pPr>
              <a:buNone/>
            </a:pPr>
            <a:r>
              <a:rPr lang="pt-BR" sz="1600" dirty="0" smtClean="0"/>
              <a:t> </a:t>
            </a:r>
          </a:p>
          <a:p>
            <a:r>
              <a:rPr lang="pt-BR" sz="1600" dirty="0" smtClean="0"/>
              <a:t>Kramer PF, </a:t>
            </a:r>
            <a:r>
              <a:rPr lang="pt-BR" sz="1600" dirty="0" err="1" smtClean="0"/>
              <a:t>Ardenghi</a:t>
            </a:r>
            <a:r>
              <a:rPr lang="pt-BR" sz="1600" dirty="0" smtClean="0"/>
              <a:t> TM, Ferreira S, Fischer LA, Cardoso L, </a:t>
            </a:r>
            <a:r>
              <a:rPr lang="pt-BR" sz="1600" dirty="0" err="1" smtClean="0"/>
              <a:t>Feldens</a:t>
            </a:r>
            <a:r>
              <a:rPr lang="pt-BR" sz="1600" dirty="0" smtClean="0"/>
              <a:t> CA. Utilização de serviços odontológicos por crianças de 0 a 5 anos de idade no Município de Canela, Rio Grande do Sul, Brasil. Cad. Saúde Pública, vol.24, n.1, Rio de Janeiro, 2008.</a:t>
            </a:r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987675" y="2139702"/>
            <a:ext cx="2952477" cy="151216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Obrigada. 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chemeClr val="bg1">
                  <a:lumMod val="6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43011" name="Imagem 11" descr="ufp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700088"/>
            <a:ext cx="104933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agem 15" descr="UNASUS_no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95488"/>
            <a:ext cx="1512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Imagem 17" descr="MINISTERI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650" y="2859088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400" dirty="0" smtClean="0"/>
              <a:t>Três Passos é uma cidade localizada no sul do Brasil</a:t>
            </a:r>
          </a:p>
          <a:p>
            <a:pPr>
              <a:defRPr/>
            </a:pPr>
            <a:r>
              <a:rPr lang="pt-BR" sz="2400" dirty="0" smtClean="0"/>
              <a:t>População: 23.965 habitantes</a:t>
            </a:r>
          </a:p>
          <a:p>
            <a:pPr>
              <a:defRPr/>
            </a:pPr>
            <a:r>
              <a:rPr lang="pt-BR" sz="2400" dirty="0" smtClean="0"/>
              <a:t>5% na faixa etária 0-4 anos.</a:t>
            </a:r>
          </a:p>
          <a:p>
            <a:pPr>
              <a:defRPr/>
            </a:pPr>
            <a:r>
              <a:rPr lang="pt-BR" sz="2400" dirty="0" smtClean="0"/>
              <a:t>Avanços, conquistas e resultados na consolidação do SUS no Município de Três Passos</a:t>
            </a:r>
          </a:p>
          <a:p>
            <a:pPr>
              <a:defRPr/>
            </a:pPr>
            <a:r>
              <a:rPr lang="pt-BR" sz="2400" dirty="0"/>
              <a:t>E</a:t>
            </a:r>
            <a:r>
              <a:rPr lang="pt-BR" sz="2400" dirty="0" smtClean="0"/>
              <a:t>m 2011,  atingiu 100% de atendimentos na modalidade Estratégia de Saúde da Família (ESF)</a:t>
            </a:r>
            <a:endParaRPr lang="pt-BR" sz="800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pt-BR" sz="2400" dirty="0" smtClean="0"/>
              <a:t>                                                                     </a:t>
            </a:r>
            <a:r>
              <a:rPr lang="pt-BR" sz="1400" dirty="0" smtClean="0"/>
              <a:t>Fonte :IBGE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ea typeface="ＭＳ Ｐゴシック" pitchFamily="34" charset="-128"/>
              </a:rPr>
              <a:t>Introdução</a:t>
            </a:r>
            <a:endParaRPr lang="pt-BR" sz="3600" dirty="0"/>
          </a:p>
        </p:txBody>
      </p:sp>
      <p:pic>
        <p:nvPicPr>
          <p:cNvPr id="6" name="Espaço Reservado para Conteúdo 5" descr="DSC007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6250"/>
          <a:stretch>
            <a:fillRect/>
          </a:stretch>
        </p:blipFill>
        <p:spPr>
          <a:xfrm>
            <a:off x="179512" y="1059582"/>
            <a:ext cx="4176464" cy="3456384"/>
          </a:xfrm>
        </p:spPr>
      </p:pic>
      <p:pic>
        <p:nvPicPr>
          <p:cNvPr id="5" name="Espaço Reservado para Conteúdo 4" descr="DSC01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059582"/>
            <a:ext cx="4320480" cy="3456384"/>
          </a:xfrm>
        </p:spPr>
      </p:pic>
      <p:sp>
        <p:nvSpPr>
          <p:cNvPr id="7" name="CaixaDeTexto 6"/>
          <p:cNvSpPr txBox="1"/>
          <p:nvPr/>
        </p:nvSpPr>
        <p:spPr>
          <a:xfrm>
            <a:off x="6444208" y="4659982"/>
            <a:ext cx="1533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Própria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Introdução</a:t>
            </a:r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131888"/>
            <a:ext cx="8229600" cy="3681412"/>
          </a:xfrm>
        </p:spPr>
        <p:txBody>
          <a:bodyPr/>
          <a:lstStyle/>
          <a:p>
            <a:r>
              <a:rPr lang="pt-BR" sz="2400" smtClean="0">
                <a:ea typeface="ＭＳ Ｐゴシック" pitchFamily="34" charset="-128"/>
              </a:rPr>
              <a:t>A UBS –Érico Veríssimo é responsável por uma população de 3950 pessoas.</a:t>
            </a:r>
          </a:p>
          <a:p>
            <a:r>
              <a:rPr lang="pt-BR" sz="2400" smtClean="0">
                <a:ea typeface="ＭＳ Ｐゴシック" pitchFamily="34" charset="-128"/>
              </a:rPr>
              <a:t>A equipe é composta por médico, enfermeira, dentista, auxiliar de saúde bucal, técnica de enfermagem, auxiliar de limpeza e 8 ACS.</a:t>
            </a:r>
            <a:endParaRPr lang="pt-BR" sz="8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pt-BR" sz="2400" smtClean="0">
                <a:ea typeface="ＭＳ Ｐゴシック" pitchFamily="34" charset="-128"/>
              </a:rPr>
              <a:t>A UBS-Érico Veríssimo nos meses de julho a dezembro de 2011, não havia registrado nenhuma consulta odontológica de criança de 0-4 anos.</a:t>
            </a:r>
            <a:endParaRPr lang="pt-BR" sz="14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Introdução</a:t>
            </a:r>
          </a:p>
        </p:txBody>
      </p:sp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t-BR" sz="2400" smtClean="0">
                <a:ea typeface="ＭＳ Ｐゴシック" pitchFamily="34" charset="-128"/>
              </a:rPr>
              <a:t>     No Brasil se verifica uma baixa procura por atendimento odontológico na  faixa etária dos 0-4 anos o que é preocupante, pois revela a falta de uma política de incentivo e apoio às medidas de atenção odontológica precoce.  </a:t>
            </a:r>
            <a:endParaRPr lang="pt-BR" smtClean="0">
              <a:ea typeface="ＭＳ Ｐゴシック" pitchFamily="34" charset="-128"/>
            </a:endParaRPr>
          </a:p>
        </p:txBody>
      </p:sp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5867400" y="4227513"/>
            <a:ext cx="2011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Rohr RIT e Barcellos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Introdução</a:t>
            </a: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t-BR" sz="2400" smtClean="0">
                <a:ea typeface="ＭＳ Ｐゴシック" pitchFamily="34" charset="-128"/>
              </a:rPr>
              <a:t>     </a:t>
            </a:r>
          </a:p>
          <a:p>
            <a:pPr>
              <a:buFont typeface="Arial" charset="0"/>
              <a:buNone/>
            </a:pPr>
            <a:r>
              <a:rPr lang="pt-BR" sz="2400" smtClean="0">
                <a:ea typeface="ＭＳ Ｐゴシック" pitchFamily="34" charset="-128"/>
              </a:rPr>
              <a:t>    A atenção odontológica em idades precoces significa uma importante estratégia na redução das sequelas das doenças bucais mais prevalentes bem como na redução do custo do tratamento destas.</a:t>
            </a:r>
          </a:p>
          <a:p>
            <a:pPr>
              <a:buFont typeface="Arial" charset="0"/>
              <a:buNone/>
            </a:pPr>
            <a:r>
              <a:rPr lang="pt-BR" sz="1600" smtClean="0">
                <a:solidFill>
                  <a:srgbClr val="FF0000"/>
                </a:solidFill>
                <a:ea typeface="ＭＳ Ｐゴシック" pitchFamily="34" charset="-128"/>
              </a:rPr>
              <a:t> . </a:t>
            </a:r>
          </a:p>
          <a:p>
            <a:pPr>
              <a:buFont typeface="Arial" charset="0"/>
              <a:buNone/>
            </a:pPr>
            <a:r>
              <a:rPr lang="pt-BR" sz="2400" smtClean="0">
                <a:ea typeface="ＭＳ Ｐゴシック" pitchFamily="34" charset="-128"/>
              </a:rPr>
              <a:t>                                        </a:t>
            </a:r>
            <a:endParaRPr lang="pt-BR" sz="2800" smtClean="0">
              <a:ea typeface="ＭＳ Ｐゴシック" pitchFamily="34" charset="-128"/>
            </a:endParaRPr>
          </a:p>
        </p:txBody>
      </p:sp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6084888" y="4300538"/>
            <a:ext cx="14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dirty="0" smtClean="0"/>
              <a:t>Kramer PF, </a:t>
            </a:r>
            <a:r>
              <a:rPr lang="pt-BR" sz="1400" dirty="0" err="1" smtClean="0"/>
              <a:t>et</a:t>
            </a:r>
            <a:r>
              <a:rPr lang="pt-BR" sz="1400" dirty="0" smtClean="0"/>
              <a:t> </a:t>
            </a:r>
            <a:r>
              <a:rPr lang="pt-BR" sz="1400" dirty="0"/>
              <a:t>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Introdução</a:t>
            </a:r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03325"/>
            <a:ext cx="8229600" cy="3394075"/>
          </a:xfrm>
        </p:spPr>
        <p:txBody>
          <a:bodyPr/>
          <a:lstStyle/>
          <a:p>
            <a:endParaRPr lang="pt-BR" sz="2400" dirty="0" smtClean="0">
              <a:ea typeface="ＭＳ Ｐゴシック" pitchFamily="34" charset="-128"/>
            </a:endParaRPr>
          </a:p>
          <a:p>
            <a:r>
              <a:rPr lang="pt-BR" sz="2400" dirty="0" smtClean="0">
                <a:ea typeface="ＭＳ Ｐゴシック" pitchFamily="34" charset="-128"/>
              </a:rPr>
              <a:t>O atendimento odontológico em idades precoces tem o intuito de facilitar o estabelecimento de hábitos saudáveis.</a:t>
            </a:r>
          </a:p>
        </p:txBody>
      </p:sp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6659563" y="4364038"/>
            <a:ext cx="151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Noro LRA et al</a:t>
            </a:r>
            <a:r>
              <a:rPr 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ea typeface="ＭＳ Ｐゴシック" pitchFamily="34" charset="-128"/>
              </a:rPr>
              <a:t>Objetivos</a:t>
            </a:r>
            <a:r>
              <a:rPr lang="pt-BR" sz="2800" smtClean="0">
                <a:ea typeface="ＭＳ Ｐゴシック" pitchFamily="34" charset="-128"/>
              </a:rPr>
              <a:t> </a:t>
            </a:r>
            <a:br>
              <a:rPr lang="pt-BR" sz="2800" smtClean="0">
                <a:ea typeface="ＭＳ Ｐゴシック" pitchFamily="34" charset="-128"/>
              </a:rPr>
            </a:br>
            <a:endParaRPr lang="pt-BR" sz="2800" smtClean="0">
              <a:ea typeface="ＭＳ Ｐゴシック" pitchFamily="34" charset="-128"/>
            </a:endParaRPr>
          </a:p>
        </p:txBody>
      </p:sp>
      <p:sp>
        <p:nvSpPr>
          <p:cNvPr id="2355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555625"/>
            <a:ext cx="4038600" cy="4103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1800" smtClean="0">
                <a:ea typeface="ＭＳ Ｐゴシック" pitchFamily="34" charset="-128"/>
              </a:rPr>
              <a:t>     </a:t>
            </a:r>
          </a:p>
          <a:p>
            <a:pPr>
              <a:buFont typeface="Arial" charset="0"/>
              <a:buNone/>
            </a:pPr>
            <a:endParaRPr lang="pt-BR" sz="1800" smtClean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r>
              <a:rPr lang="pt-BR" sz="1800" smtClean="0">
                <a:ea typeface="ＭＳ Ｐゴシック" pitchFamily="34" charset="-128"/>
              </a:rPr>
              <a:t>     </a:t>
            </a:r>
            <a:r>
              <a:rPr lang="pt-BR" sz="2400" smtClean="0">
                <a:ea typeface="ＭＳ Ｐゴシック" pitchFamily="34" charset="-128"/>
              </a:rPr>
              <a:t>Melhorar a saúde bucal de crianças com idade entre 0 a 4 anos de idade moradoras na área de abrangência da UBS – Érico Veríssimo na cidade de Três Passos-RS. </a:t>
            </a:r>
          </a:p>
          <a:p>
            <a:pPr>
              <a:buFont typeface="Arial" charset="0"/>
              <a:buNone/>
            </a:pPr>
            <a:endParaRPr lang="pt-BR" smtClean="0">
              <a:ea typeface="ＭＳ Ｐゴシック" pitchFamily="34" charset="-128"/>
            </a:endParaRPr>
          </a:p>
        </p:txBody>
      </p:sp>
      <p:pic>
        <p:nvPicPr>
          <p:cNvPr id="23555" name="Picture 2" descr="E:\Fotos\DSC009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203598"/>
            <a:ext cx="4186808" cy="3456383"/>
          </a:xfrm>
        </p:spPr>
      </p:pic>
      <p:sp>
        <p:nvSpPr>
          <p:cNvPr id="5" name="CaixaDeTexto 4"/>
          <p:cNvSpPr txBox="1"/>
          <p:nvPr/>
        </p:nvSpPr>
        <p:spPr>
          <a:xfrm>
            <a:off x="6804248" y="4731990"/>
            <a:ext cx="1548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Fonte:Própria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896</Words>
  <Application>Microsoft Office PowerPoint</Application>
  <PresentationFormat>Apresentação na tela (16:9)</PresentationFormat>
  <Paragraphs>100</Paragraphs>
  <Slides>29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Tema do Office</vt:lpstr>
      <vt:lpstr>Planilha do Microsoft Office Excel 97-2003</vt:lpstr>
      <vt:lpstr>Slide 1</vt:lpstr>
      <vt:lpstr> </vt:lpstr>
      <vt:lpstr>Introdução</vt:lpstr>
      <vt:lpstr>Introdução</vt:lpstr>
      <vt:lpstr>Introdução</vt:lpstr>
      <vt:lpstr>Introdução</vt:lpstr>
      <vt:lpstr>Introdução</vt:lpstr>
      <vt:lpstr>Introdução</vt:lpstr>
      <vt:lpstr>Objetivos  </vt:lpstr>
      <vt:lpstr>Objetivos específicos</vt:lpstr>
      <vt:lpstr> Metas  </vt:lpstr>
      <vt:lpstr>Metodologia</vt:lpstr>
      <vt:lpstr>Metodologia</vt:lpstr>
      <vt:lpstr>Metodologia</vt:lpstr>
      <vt:lpstr>Metodologia</vt:lpstr>
      <vt:lpstr>Planilhas utilizadas</vt:lpstr>
      <vt:lpstr>Resultados</vt:lpstr>
      <vt:lpstr>Resultados</vt:lpstr>
      <vt:lpstr>Slide 19</vt:lpstr>
      <vt:lpstr>Slide 20</vt:lpstr>
      <vt:lpstr>Slide 21</vt:lpstr>
      <vt:lpstr>Slide 22</vt:lpstr>
      <vt:lpstr> Discussão </vt:lpstr>
      <vt:lpstr>Discussão</vt:lpstr>
      <vt:lpstr>Discussão</vt:lpstr>
      <vt:lpstr>Reflexão crítica</vt:lpstr>
      <vt:lpstr>Reflexão crítica</vt:lpstr>
      <vt:lpstr>Referências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Departamento de Medicina Social  Especialização em Saúde da Família  http://www.unasus-ufpel.net</dc:title>
  <dc:creator>Fernando</dc:creator>
  <cp:lastModifiedBy>Usuario</cp:lastModifiedBy>
  <cp:revision>401</cp:revision>
  <dcterms:created xsi:type="dcterms:W3CDTF">2011-06-02T13:04:44Z</dcterms:created>
  <dcterms:modified xsi:type="dcterms:W3CDTF">2012-11-25T18:28:24Z</dcterms:modified>
</cp:coreProperties>
</file>