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3" r:id="rId2"/>
    <p:sldId id="257" r:id="rId3"/>
    <p:sldId id="261" r:id="rId4"/>
    <p:sldId id="262" r:id="rId5"/>
    <p:sldId id="275" r:id="rId6"/>
    <p:sldId id="258" r:id="rId7"/>
    <p:sldId id="259" r:id="rId8"/>
    <p:sldId id="260" r:id="rId9"/>
    <p:sldId id="263" r:id="rId10"/>
    <p:sldId id="264" r:id="rId11"/>
    <p:sldId id="265" r:id="rId12"/>
    <p:sldId id="277" r:id="rId13"/>
    <p:sldId id="266" r:id="rId14"/>
    <p:sldId id="278" r:id="rId15"/>
    <p:sldId id="267" r:id="rId16"/>
    <p:sldId id="276" r:id="rId17"/>
    <p:sldId id="279" r:id="rId18"/>
    <p:sldId id="280" r:id="rId19"/>
    <p:sldId id="281" r:id="rId20"/>
    <p:sldId id="282" r:id="rId21"/>
    <p:sldId id="268" r:id="rId22"/>
    <p:sldId id="269" r:id="rId23"/>
    <p:sldId id="270" r:id="rId24"/>
    <p:sldId id="271" r:id="rId25"/>
    <p:sldId id="273" r:id="rId26"/>
    <p:sldId id="272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1272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A8CE03-B15B-408A-8616-C695A7548C28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2FFD9C-65A1-4BEC-834A-B6D2B354FF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CE03-B15B-408A-8616-C695A7548C28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FFD9C-65A1-4BEC-834A-B6D2B354FF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CE03-B15B-408A-8616-C695A7548C28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FFD9C-65A1-4BEC-834A-B6D2B354FF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26/05/2015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62C2B-F15F-47D4-AA12-2B67CEDFFA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2609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CE03-B15B-408A-8616-C695A7548C28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FFD9C-65A1-4BEC-834A-B6D2B354FF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CE03-B15B-408A-8616-C695A7548C28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FFD9C-65A1-4BEC-834A-B6D2B354FF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CE03-B15B-408A-8616-C695A7548C28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FFD9C-65A1-4BEC-834A-B6D2B354FF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CE03-B15B-408A-8616-C695A7548C28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FFD9C-65A1-4BEC-834A-B6D2B354FF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CE03-B15B-408A-8616-C695A7548C28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FFD9C-65A1-4BEC-834A-B6D2B354FF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CE03-B15B-408A-8616-C695A7548C28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FFD9C-65A1-4BEC-834A-B6D2B354FF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A8CE03-B15B-408A-8616-C695A7548C28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FFD9C-65A1-4BEC-834A-B6D2B354FF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A8CE03-B15B-408A-8616-C695A7548C28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2FFD9C-65A1-4BEC-834A-B6D2B354FF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A8CE03-B15B-408A-8616-C695A7548C28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2FFD9C-65A1-4BEC-834A-B6D2B354FF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1730" y="188640"/>
            <a:ext cx="8215312" cy="628650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pt-BR" sz="1100" b="1" dirty="0">
                <a:solidFill>
                  <a:schemeClr val="tx1"/>
                </a:solidFill>
              </a:rPr>
              <a:t>UNIVERSIDADE FEDERAL DE PELOTAS</a:t>
            </a:r>
            <a:r>
              <a:rPr lang="pt-BR" sz="1100" dirty="0">
                <a:solidFill>
                  <a:schemeClr val="tx1"/>
                </a:solidFill>
              </a:rPr>
              <a:t/>
            </a:r>
            <a:br>
              <a:rPr lang="pt-BR" sz="1100" dirty="0">
                <a:solidFill>
                  <a:schemeClr val="tx1"/>
                </a:solidFill>
              </a:rPr>
            </a:br>
            <a:r>
              <a:rPr lang="pt-BR" sz="1100" b="1" dirty="0">
                <a:solidFill>
                  <a:schemeClr val="tx1"/>
                </a:solidFill>
              </a:rPr>
              <a:t>UNIVERSIDADE ABERTA DO SUS</a:t>
            </a:r>
            <a:r>
              <a:rPr lang="pt-BR" sz="1100" dirty="0">
                <a:solidFill>
                  <a:schemeClr val="tx1"/>
                </a:solidFill>
              </a:rPr>
              <a:t/>
            </a:r>
            <a:br>
              <a:rPr lang="pt-BR" sz="1100" dirty="0">
                <a:solidFill>
                  <a:schemeClr val="tx1"/>
                </a:solidFill>
              </a:rPr>
            </a:br>
            <a:r>
              <a:rPr lang="pt-BR" sz="1100" b="1" dirty="0">
                <a:solidFill>
                  <a:schemeClr val="tx1"/>
                </a:solidFill>
              </a:rPr>
              <a:t>ESPECIALIZAÇÃO EM SAÚDE DA </a:t>
            </a:r>
            <a:r>
              <a:rPr lang="pt-BR" sz="1100" b="1" dirty="0" smtClean="0">
                <a:solidFill>
                  <a:schemeClr val="tx1"/>
                </a:solidFill>
              </a:rPr>
              <a:t>FAMÍLIA</a:t>
            </a:r>
            <a:br>
              <a:rPr lang="pt-BR" sz="1100" b="1" dirty="0" smtClean="0">
                <a:solidFill>
                  <a:schemeClr val="tx1"/>
                </a:solidFill>
              </a:rPr>
            </a:br>
            <a:r>
              <a:rPr lang="pt-BR" sz="1100" b="1" dirty="0" smtClean="0">
                <a:solidFill>
                  <a:schemeClr val="tx1"/>
                </a:solidFill>
              </a:rPr>
              <a:t>PROGRAMA MAIS MÉDICOS</a:t>
            </a:r>
            <a:r>
              <a:rPr lang="pt-BR" sz="1100" dirty="0">
                <a:solidFill>
                  <a:schemeClr val="tx1"/>
                </a:solidFill>
              </a:rPr>
              <a:t/>
            </a:r>
            <a:br>
              <a:rPr lang="pt-BR" sz="1100" dirty="0">
                <a:solidFill>
                  <a:schemeClr val="tx1"/>
                </a:solidFill>
              </a:rPr>
            </a:br>
            <a:r>
              <a:rPr lang="pt-BR" sz="1100" b="1" dirty="0">
                <a:solidFill>
                  <a:schemeClr val="tx1"/>
                </a:solidFill>
              </a:rPr>
              <a:t>MODALIDADE À DISTÂNCIA</a:t>
            </a:r>
            <a:r>
              <a:rPr lang="pt-BR" sz="1100" dirty="0">
                <a:solidFill>
                  <a:schemeClr val="tx1"/>
                </a:solidFill>
              </a:rPr>
              <a:t/>
            </a:r>
            <a:br>
              <a:rPr lang="pt-BR" sz="1100" dirty="0">
                <a:solidFill>
                  <a:schemeClr val="tx1"/>
                </a:solidFill>
              </a:rPr>
            </a:br>
            <a:r>
              <a:rPr lang="pt-BR" sz="1100" b="1" dirty="0">
                <a:solidFill>
                  <a:schemeClr val="tx1"/>
                </a:solidFill>
              </a:rPr>
              <a:t>TURMA </a:t>
            </a:r>
            <a:r>
              <a:rPr lang="pt-BR" sz="1100" dirty="0" smtClean="0">
                <a:solidFill>
                  <a:schemeClr val="tx1"/>
                </a:solidFill>
              </a:rPr>
              <a:t>8</a:t>
            </a:r>
            <a:br>
              <a:rPr lang="pt-BR" sz="1100" dirty="0" smtClean="0">
                <a:solidFill>
                  <a:schemeClr val="tx1"/>
                </a:solidFill>
              </a:rPr>
            </a:br>
            <a:r>
              <a:rPr lang="pt-BR" sz="1400" dirty="0" smtClean="0">
                <a:solidFill>
                  <a:schemeClr val="tx1"/>
                </a:solidFill>
              </a:rPr>
              <a:t>Trabalho </a:t>
            </a:r>
            <a:r>
              <a:rPr lang="pt-BR" sz="1400" dirty="0">
                <a:solidFill>
                  <a:schemeClr val="tx1"/>
                </a:solidFill>
              </a:rPr>
              <a:t>de Conclusão de </a:t>
            </a:r>
            <a:r>
              <a:rPr lang="pt-BR" sz="1400" dirty="0" smtClean="0">
                <a:solidFill>
                  <a:schemeClr val="tx1"/>
                </a:solidFill>
              </a:rPr>
              <a:t>Curso</a:t>
            </a:r>
            <a:r>
              <a:rPr lang="pt-BR" sz="3200" b="1" dirty="0">
                <a:solidFill>
                  <a:schemeClr val="tx1"/>
                </a:solidFill>
              </a:rPr>
              <a:t> </a:t>
            </a:r>
            <a:r>
              <a:rPr lang="pt-BR" sz="3200" dirty="0" smtClean="0">
                <a:solidFill>
                  <a:schemeClr val="tx1"/>
                </a:solidFill>
              </a:rPr>
              <a:t/>
            </a:r>
            <a:br>
              <a:rPr lang="pt-BR" sz="3200" dirty="0" smtClean="0">
                <a:solidFill>
                  <a:schemeClr val="tx1"/>
                </a:solidFill>
              </a:rPr>
            </a:br>
            <a:r>
              <a:rPr lang="pt-BR" sz="2000" dirty="0" smtClean="0">
                <a:solidFill>
                  <a:schemeClr val="tx1"/>
                </a:solidFill>
                <a:effectLst/>
              </a:rPr>
              <a:t>Melhoria </a:t>
            </a:r>
            <a:r>
              <a:rPr lang="pt-BR" sz="2000" dirty="0">
                <a:solidFill>
                  <a:schemeClr val="tx1"/>
                </a:solidFill>
                <a:effectLst/>
              </a:rPr>
              <a:t>da Atenção aos Hipertensos e/ou Diabéticos na </a:t>
            </a:r>
            <a:r>
              <a:rPr lang="pt-BR" sz="2000">
                <a:solidFill>
                  <a:schemeClr val="tx1"/>
                </a:solidFill>
                <a:effectLst/>
              </a:rPr>
              <a:t>UBS </a:t>
            </a:r>
            <a:r>
              <a:rPr lang="pt-BR" sz="2000" smtClean="0">
                <a:solidFill>
                  <a:schemeClr val="tx1"/>
                </a:solidFill>
                <a:effectLst/>
              </a:rPr>
              <a:t>Barracão do </a:t>
            </a:r>
            <a:r>
              <a:rPr lang="pt-BR" sz="2000" dirty="0">
                <a:solidFill>
                  <a:schemeClr val="tx1"/>
                </a:solidFill>
                <a:effectLst/>
              </a:rPr>
              <a:t>município de Barracão/RS</a:t>
            </a:r>
            <a:br>
              <a:rPr lang="pt-BR" sz="2000" dirty="0">
                <a:solidFill>
                  <a:schemeClr val="tx1"/>
                </a:solidFill>
                <a:effectLst/>
              </a:rPr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1800" b="1" dirty="0" smtClean="0">
              <a:latin typeface="Arial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1C56D-B85F-40B4-8A53-91982A078B92}" type="slidenum">
              <a:rPr lang="pt-BR"/>
              <a:pPr>
                <a:defRPr/>
              </a:pPr>
              <a:t>1</a:t>
            </a:fld>
            <a:endParaRPr lang="pt-BR"/>
          </a:p>
        </p:txBody>
      </p:sp>
      <p:pic>
        <p:nvPicPr>
          <p:cNvPr id="6" name="Imagem 5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773787"/>
            <a:ext cx="807085" cy="80708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42" y="404664"/>
            <a:ext cx="237172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59" y="773787"/>
            <a:ext cx="11747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6021288"/>
            <a:ext cx="82772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tângulo 2"/>
          <p:cNvSpPr/>
          <p:nvPr/>
        </p:nvSpPr>
        <p:spPr>
          <a:xfrm>
            <a:off x="539552" y="4820959"/>
            <a:ext cx="59766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>
                <a:latin typeface="+mj-lt"/>
                <a:cs typeface="Arial" pitchFamily="34" charset="0"/>
              </a:rPr>
              <a:t>Janette</a:t>
            </a:r>
            <a:r>
              <a:rPr lang="pt-BR" b="1" dirty="0">
                <a:latin typeface="+mj-lt"/>
                <a:cs typeface="Arial" pitchFamily="34" charset="0"/>
              </a:rPr>
              <a:t> </a:t>
            </a:r>
            <a:r>
              <a:rPr lang="pt-BR" b="1" dirty="0" err="1">
                <a:latin typeface="+mj-lt"/>
                <a:cs typeface="Arial" pitchFamily="34" charset="0"/>
              </a:rPr>
              <a:t>Riaño</a:t>
            </a:r>
            <a:r>
              <a:rPr lang="pt-BR" b="1" dirty="0">
                <a:latin typeface="+mj-lt"/>
                <a:cs typeface="Arial" pitchFamily="34" charset="0"/>
              </a:rPr>
              <a:t> Cintra</a:t>
            </a:r>
          </a:p>
          <a:p>
            <a:r>
              <a:rPr lang="pt-BR" sz="1400" dirty="0" smtClean="0">
                <a:latin typeface="+mj-lt"/>
              </a:rPr>
              <a:t>Orientador</a:t>
            </a:r>
            <a:r>
              <a:rPr lang="pt-BR" sz="1400" dirty="0">
                <a:latin typeface="+mj-lt"/>
              </a:rPr>
              <a:t>: Mateus Casanova dos </a:t>
            </a:r>
            <a:r>
              <a:rPr lang="pt-BR" sz="1400" dirty="0" smtClean="0">
                <a:latin typeface="+mj-lt"/>
              </a:rPr>
              <a:t>Santos</a:t>
            </a:r>
          </a:p>
          <a:p>
            <a:r>
              <a:rPr lang="pt-BR" sz="1200" dirty="0" err="1">
                <a:latin typeface="+mj-lt"/>
                <a:cs typeface="Arial" pitchFamily="34" charset="0"/>
              </a:rPr>
              <a:t>Co-orientadora</a:t>
            </a:r>
            <a:r>
              <a:rPr lang="pt-BR" sz="1200" dirty="0">
                <a:latin typeface="+mj-lt"/>
                <a:cs typeface="Arial" pitchFamily="34" charset="0"/>
              </a:rPr>
              <a:t>: Amanda Ramalho Silva</a:t>
            </a:r>
          </a:p>
          <a:p>
            <a:r>
              <a:rPr lang="pt-BR" sz="1600" dirty="0" smtClean="0"/>
              <a:t>			</a:t>
            </a:r>
          </a:p>
          <a:p>
            <a:r>
              <a:rPr lang="pt-BR" sz="1600" dirty="0"/>
              <a:t>	</a:t>
            </a:r>
            <a:r>
              <a:rPr lang="pt-BR" sz="1600" dirty="0" smtClean="0"/>
              <a:t>			</a:t>
            </a:r>
            <a:r>
              <a:rPr lang="pt-BR" sz="1400" dirty="0" smtClean="0"/>
              <a:t>Pelotas</a:t>
            </a:r>
            <a:r>
              <a:rPr lang="pt-BR" sz="1400" dirty="0"/>
              <a:t>, </a:t>
            </a:r>
            <a:r>
              <a:rPr lang="pt-BR" sz="1400" dirty="0" smtClean="0"/>
              <a:t>RS, Brasil 2015</a:t>
            </a:r>
            <a:endParaRPr lang="pt-BR" sz="1400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5149660"/>
            <a:ext cx="2847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754" y="4820959"/>
            <a:ext cx="533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129323"/>
            <a:ext cx="10191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 descr="https://scontent-gru1-1.xx.fbcdn.net/hphotos-xtp1/v/t1.0-9/10394108_562850723832943_8819475100592290697_n.jpg?oh=29abaeb74e2e0c115f8a46a9e3a061d2&amp;oe=5642918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1503" y="1916832"/>
            <a:ext cx="1667691" cy="125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4177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7241" y="228600"/>
            <a:ext cx="9144000" cy="1196752"/>
          </a:xfrm>
        </p:spPr>
        <p:txBody>
          <a:bodyPr>
            <a:normAutofit/>
          </a:bodyPr>
          <a:lstStyle/>
          <a:p>
            <a:pPr lvl="0" algn="ctr"/>
            <a:r>
              <a:rPr lang="pt-BR" sz="2400" dirty="0" smtClean="0"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Cobertura do programa de atenção ao hipertenso  e diabéticos na UBS do município de Barracão – USF. 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99329" name="Gráfico 2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4"/>
            <a:ext cx="4705350" cy="3456384"/>
          </a:xfrm>
          <a:prstGeom prst="rect">
            <a:avLst/>
          </a:prstGeom>
          <a:noFill/>
        </p:spPr>
      </p:pic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99333" name="Gráfico 30"/>
          <p:cNvPicPr>
            <a:picLocks noChangeArrowheads="1"/>
          </p:cNvPicPr>
          <p:nvPr/>
        </p:nvPicPr>
        <p:blipFill>
          <a:blip r:embed="rId3" cstate="print"/>
          <a:srcRect b="-47"/>
          <a:stretch>
            <a:fillRect/>
          </a:stretch>
        </p:blipFill>
        <p:spPr bwMode="auto">
          <a:xfrm>
            <a:off x="4600575" y="2564904"/>
            <a:ext cx="4543425" cy="3528392"/>
          </a:xfrm>
          <a:prstGeom prst="rect">
            <a:avLst/>
          </a:prstGeom>
          <a:noFill/>
        </p:spPr>
      </p:pic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36" name="Rectangle 8"/>
          <p:cNvSpPr>
            <a:spLocks noGrp="1" noChangeArrowheads="1"/>
          </p:cNvSpPr>
          <p:nvPr>
            <p:ph idx="1"/>
          </p:nvPr>
        </p:nvSpPr>
        <p:spPr bwMode="auto">
          <a:xfrm>
            <a:off x="755576" y="6079642"/>
            <a:ext cx="748883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Planilha de Coleta de Dados, 2015.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126876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HIPERTENSOS                                                                 DIABÉTICOS  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1º MÊS: 40                                                                     1º MÊS: 40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2º MÊS: 252                                                                   2º MÊS: 59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3º MÊS: 535                                                                   3º MÊS: 108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Proporção de Hipertensos e Diabéticos com o exame clínico em dia de acordo com o protocolo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0833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4829175" cy="3528392"/>
          </a:xfrm>
          <a:prstGeom prst="rect">
            <a:avLst/>
          </a:prstGeom>
          <a:noFill/>
        </p:spPr>
      </p:pic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0836" name="Gráfico 31"/>
          <p:cNvPicPr>
            <a:picLocks noChangeArrowheads="1"/>
          </p:cNvPicPr>
          <p:nvPr/>
        </p:nvPicPr>
        <p:blipFill>
          <a:blip r:embed="rId3" cstate="print"/>
          <a:srcRect b="-102"/>
          <a:stretch>
            <a:fillRect/>
          </a:stretch>
        </p:blipFill>
        <p:spPr bwMode="auto">
          <a:xfrm>
            <a:off x="4860032" y="2348880"/>
            <a:ext cx="4283968" cy="3600400"/>
          </a:xfrm>
          <a:prstGeom prst="rect">
            <a:avLst/>
          </a:prstGeom>
          <a:noFill/>
        </p:spPr>
      </p:pic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0" y="2943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0" y="5861910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Planilha de Coleta de Dados, 2015.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79512" y="1124744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HIPERTENSOS                                                                 DIABÉTICOS  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1º MÊS: 101                                                                   </a:t>
            </a:r>
            <a:r>
              <a:rPr lang="pt-BR" dirty="0">
                <a:latin typeface="Arial" pitchFamily="34" charset="0"/>
                <a:cs typeface="Arial" pitchFamily="34" charset="0"/>
              </a:rPr>
              <a:t>1º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31</a:t>
            </a:r>
          </a:p>
          <a:p>
            <a:pPr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160                                                                   2º MÊS: 44</a:t>
            </a:r>
          </a:p>
          <a:p>
            <a:pPr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3º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339                                                                   3º MÊS: 85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700" dirty="0" smtClean="0">
                <a:latin typeface="Arial" pitchFamily="34" charset="0"/>
                <a:cs typeface="Arial" pitchFamily="34" charset="0"/>
              </a:rPr>
              <a:t>Proporção de hipertensos com exames complementares em dia de acordo com o protocolo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Gráfico 32"/>
          <p:cNvPicPr>
            <a:picLocks noChangeArrowheads="1"/>
          </p:cNvPicPr>
          <p:nvPr/>
        </p:nvPicPr>
        <p:blipFill>
          <a:blip r:embed="rId2" cstate="print"/>
          <a:srcRect b="-98"/>
          <a:stretch>
            <a:fillRect/>
          </a:stretch>
        </p:blipFill>
        <p:spPr bwMode="auto">
          <a:xfrm>
            <a:off x="0" y="2420888"/>
            <a:ext cx="4629150" cy="345638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8" name="Gráfico 3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6775" y="2420888"/>
            <a:ext cx="4467225" cy="3528392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3038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0" y="119675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HIPERTENSOS                                                                 DIABÉTICOS   </a:t>
            </a:r>
          </a:p>
          <a:p>
            <a:pPr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1º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90                                                                     </a:t>
            </a:r>
            <a:r>
              <a:rPr lang="pt-BR" dirty="0">
                <a:latin typeface="Arial" pitchFamily="34" charset="0"/>
                <a:cs typeface="Arial" pitchFamily="34" charset="0"/>
              </a:rPr>
              <a:t>1º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28</a:t>
            </a:r>
          </a:p>
          <a:p>
            <a:pPr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149                                                                   </a:t>
            </a:r>
            <a:r>
              <a:rPr lang="pt-BR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41</a:t>
            </a:r>
          </a:p>
          <a:p>
            <a:pPr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3º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328                                                                   3º MÊS: 82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2339752" y="6021288"/>
            <a:ext cx="45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Fonte: Planilha de Coleta de Dados, 2015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Proporção de hipertensos e diabéticos com prescrição de medicamentos da Farmácia Popular/Hiperdia priorizada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32352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1857" name="Gráfico 3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4695825" cy="3600400"/>
          </a:xfrm>
          <a:prstGeom prst="rect">
            <a:avLst/>
          </a:prstGeom>
          <a:noFill/>
        </p:spPr>
      </p:pic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0" y="3019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1547664" y="4046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1860" name="Gráfico 3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420888"/>
            <a:ext cx="4427984" cy="3672408"/>
          </a:xfrm>
          <a:prstGeom prst="rect">
            <a:avLst/>
          </a:prstGeom>
          <a:noFill/>
        </p:spPr>
      </p:pic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1304919" y="5996424"/>
            <a:ext cx="65341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Planilha de Coleta de Dados, 2015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126876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HIPERTENSOS                                                                 DIABÉTICOS  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1º MÊS: 134                                                                   </a:t>
            </a:r>
            <a:r>
              <a:rPr lang="pt-BR" dirty="0">
                <a:latin typeface="Arial" pitchFamily="34" charset="0"/>
                <a:cs typeface="Arial" pitchFamily="34" charset="0"/>
              </a:rPr>
              <a:t>1º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39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2º MÊS: 237                                                                   2º MÊS: 58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3º MÊS: 504                                                                   3º MÊS: 105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1412777"/>
            <a:ext cx="9144000" cy="115212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HIPERTENSOS                                                                 DIABÉTICOS   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º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MÊS: 124                                                                   1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º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MÊS: 36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º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MÊS: 184                                                                   2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º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MÊS: 49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º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MÊS: 362                                                                   3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º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MÊS: 89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Proporção de hipertensos e diabéticos com avaliação da necessidade de atendimento odontológico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5841" name="Gráfico 3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896"/>
            <a:ext cx="4629150" cy="3310880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5844" name="Gráfico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492896"/>
            <a:ext cx="4572000" cy="3382888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483768" y="5949280"/>
            <a:ext cx="4467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Fonte: Planilha de Coleta de Dados, 2015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Proporção de hipertensos e diabéticos com registro adequado na ficha de acompanhamento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2881" name="Gráfico 38"/>
          <p:cNvPicPr>
            <a:picLocks noChangeArrowheads="1"/>
          </p:cNvPicPr>
          <p:nvPr/>
        </p:nvPicPr>
        <p:blipFill>
          <a:blip r:embed="rId2" cstate="print"/>
          <a:srcRect b="-26"/>
          <a:stretch>
            <a:fillRect/>
          </a:stretch>
        </p:blipFill>
        <p:spPr bwMode="auto">
          <a:xfrm>
            <a:off x="0" y="2636912"/>
            <a:ext cx="4686300" cy="3422129"/>
          </a:xfrm>
          <a:prstGeom prst="rect">
            <a:avLst/>
          </a:prstGeom>
          <a:noFill/>
        </p:spPr>
      </p:pic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0" y="2943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2884" name="Gráfico 3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575" y="2636912"/>
            <a:ext cx="4543425" cy="3456384"/>
          </a:xfrm>
          <a:prstGeom prst="rect">
            <a:avLst/>
          </a:prstGeom>
          <a:noFill/>
        </p:spPr>
      </p:pic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483768" y="6027003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Fonte: Planilha de Coleta de Dados, 2015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112474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HIPERTENSOS                                                                 DIABÉTICOS   </a:t>
            </a:r>
          </a:p>
          <a:p>
            <a:pPr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1º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133                                                                   </a:t>
            </a:r>
            <a:r>
              <a:rPr lang="pt-BR" dirty="0">
                <a:latin typeface="Arial" pitchFamily="34" charset="0"/>
                <a:cs typeface="Arial" pitchFamily="34" charset="0"/>
              </a:rPr>
              <a:t>1º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38</a:t>
            </a:r>
          </a:p>
          <a:p>
            <a:pPr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230                                                                   </a:t>
            </a:r>
            <a:r>
              <a:rPr lang="pt-BR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56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3º MÊS: 506                                                                   3º MÊS: 104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835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HIPERTENSOS                                                                 DIABETICOS   </a:t>
            </a: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º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MÊS: 101                                                                   1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º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MÊS: 32</a:t>
            </a: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º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MÊS: 160                                                                  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MÊS: 45</a:t>
            </a: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º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MÊS: 339                                                                   3º MÊS: 86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700" dirty="0" smtClean="0">
                <a:latin typeface="Arial" pitchFamily="34" charset="0"/>
                <a:cs typeface="Arial" pitchFamily="34" charset="0"/>
              </a:rPr>
              <a:t>Proporção de diabéticos com estratificação de risco cardiovascular por exame clínico em dia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49" name="Gráfico 4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4944"/>
            <a:ext cx="4629150" cy="26003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52" name="Gráfico 41"/>
          <p:cNvPicPr>
            <a:picLocks noChangeArrowheads="1"/>
          </p:cNvPicPr>
          <p:nvPr/>
        </p:nvPicPr>
        <p:blipFill>
          <a:blip r:embed="rId3" cstate="print"/>
          <a:srcRect b="-73"/>
          <a:stretch>
            <a:fillRect/>
          </a:stretch>
        </p:blipFill>
        <p:spPr bwMode="auto">
          <a:xfrm>
            <a:off x="4581525" y="2924944"/>
            <a:ext cx="4562475" cy="256222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3019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627784" y="594928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Fonte: Planilha Final da Coleta de Dados, 2015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1481329"/>
            <a:ext cx="9144000" cy="10115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HIPERTENSOS                                                                DIABÉTICOS   </a:t>
            </a: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º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MÊS: 121                                                                       1º MÊS: 35</a:t>
            </a:r>
          </a:p>
          <a:p>
            <a:pPr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MÊS: 180                                                                       2º MÊS: 48</a:t>
            </a:r>
          </a:p>
          <a:p>
            <a:pPr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3º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MÊS: 359                                                                       3 MÊS: 89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700" dirty="0" smtClean="0">
                <a:latin typeface="Arial" pitchFamily="34" charset="0"/>
                <a:cs typeface="Arial" pitchFamily="34" charset="0"/>
              </a:rPr>
              <a:t>Proporção de hipertensos e diabéticos como orientação nutricional sobre alimentação saudável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6865" name="Gráfico 42"/>
          <p:cNvPicPr>
            <a:picLocks noChangeArrowheads="1"/>
          </p:cNvPicPr>
          <p:nvPr/>
        </p:nvPicPr>
        <p:blipFill>
          <a:blip r:embed="rId2" cstate="print"/>
          <a:srcRect b="-49"/>
          <a:stretch>
            <a:fillRect/>
          </a:stretch>
        </p:blipFill>
        <p:spPr bwMode="auto">
          <a:xfrm>
            <a:off x="0" y="2636912"/>
            <a:ext cx="4629150" cy="3240360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6868" name="Gráfico 4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1525" y="2636912"/>
            <a:ext cx="4562475" cy="3240360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411760" y="6021288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Fonte: Planilha Final da Coleta de Dados, 2015</a:t>
            </a:r>
            <a:endParaRPr lang="pt-BR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HIPERTENSOS                                                                 DIABÉTICOS   </a:t>
            </a:r>
          </a:p>
          <a:p>
            <a:pPr>
              <a:buNone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1º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MÊS: 121                                                                  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1º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MÊS: 35</a:t>
            </a:r>
          </a:p>
          <a:p>
            <a:pPr>
              <a:buNone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MÊS: 180                                                                  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MÊS: 48</a:t>
            </a:r>
          </a:p>
          <a:p>
            <a:pPr>
              <a:buNone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3º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MÊS: 359                                                                   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3º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MÊS: 89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 smtClean="0">
                <a:latin typeface="Arial" pitchFamily="34" charset="0"/>
                <a:cs typeface="Arial" pitchFamily="34" charset="0"/>
              </a:rPr>
              <a:t>Proporção de hipertensos e diabéticos que receberam orientação sobre a prática de atividade física regular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7889" name="Gráfico 6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864"/>
            <a:ext cx="4880670" cy="3312368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7895" name="Gráfico 6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204864"/>
            <a:ext cx="4283968" cy="3384376"/>
          </a:xfrm>
          <a:prstGeom prst="rect">
            <a:avLst/>
          </a:prstGeom>
          <a:noFill/>
        </p:spPr>
      </p:pic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3019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286000" y="5805264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Fonte: Planilha Final da Coleta de Dados, 2015</a:t>
            </a: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772816"/>
          </a:xfrm>
        </p:spPr>
        <p:txBody>
          <a:bodyPr>
            <a:no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Proporção de hipertensos e diabéticos que receberam orientação sobre os riscos do tabagismo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8913" name="Gráfico 6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4"/>
            <a:ext cx="4629150" cy="3456384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37770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8916" name="Gráfico 6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1525" y="2564904"/>
            <a:ext cx="4562475" cy="3528392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0" y="1484784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HIPERTENSOS                                                                 DIABÉTICOS   </a:t>
            </a:r>
          </a:p>
          <a:p>
            <a:pPr>
              <a:buNone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1º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MÊS: 121                                                                  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1º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MÊS: 35</a:t>
            </a:r>
          </a:p>
          <a:p>
            <a:pPr>
              <a:buNone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MÊS: 180                                                                  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MÊS: 48</a:t>
            </a:r>
          </a:p>
          <a:p>
            <a:pPr>
              <a:buNone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3º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MÊS: 359                                                                   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3º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MÊS: 89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55776" y="6021288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Fonte: Planilha Final da Coleta de Dados, 2015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Estimativa da Organização Mundial de Saúde  No Brasil, em 2008 as DCNT 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O município de Barracão, segundo dados estatísticos de 2012, tem uma população de 5.323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habitantes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A UBS de Barracão é uma unidade de baixa complexidade construída há quatro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anos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A quantidade de população cadastrada é de 5.084, 2.854 habitantes para a ESF1 e 2.230 para a ESF2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s://scontent-gru1-1.xx.fbcdn.net/hphotos-xtp1/v/t1.0-9/10394108_562850723832943_8819475100592290697_n.jpg?oh=29abaeb74e2e0c115f8a46a9e3a061d2&amp;oe=56429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902426"/>
            <a:ext cx="2411760" cy="1808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Proporção de hipertensos e diabéticos que receberam orientação sobre higiene bucal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119675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HIPERTENSOS                                                                 DIABETICOS   </a:t>
            </a:r>
          </a:p>
          <a:p>
            <a:pPr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1º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121                                                                   </a:t>
            </a:r>
            <a:r>
              <a:rPr lang="pt-BR" dirty="0">
                <a:latin typeface="Arial" pitchFamily="34" charset="0"/>
                <a:cs typeface="Arial" pitchFamily="34" charset="0"/>
              </a:rPr>
              <a:t>1º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35</a:t>
            </a:r>
          </a:p>
          <a:p>
            <a:pPr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180                                                                   2º MÊS: 48</a:t>
            </a:r>
          </a:p>
          <a:p>
            <a:pPr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3º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359                                                                   3º MÊS: 89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9937" name="Gráfico 69"/>
          <p:cNvPicPr>
            <a:picLocks noChangeArrowheads="1"/>
          </p:cNvPicPr>
          <p:nvPr/>
        </p:nvPicPr>
        <p:blipFill>
          <a:blip r:embed="rId2" cstate="print"/>
          <a:srcRect b="-99"/>
          <a:stretch>
            <a:fillRect/>
          </a:stretch>
        </p:blipFill>
        <p:spPr bwMode="auto">
          <a:xfrm>
            <a:off x="0" y="2420888"/>
            <a:ext cx="4629150" cy="3282305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3019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9940" name="Gráfico 7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850" y="2420888"/>
            <a:ext cx="4629150" cy="3181722"/>
          </a:xfrm>
          <a:prstGeom prst="rect">
            <a:avLst/>
          </a:prstGeom>
          <a:noFill/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55776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Fonte: Planilha Final da Coleta de Dados, 2015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intervenção propiciou conseguir cadastrar a cobertura total de atenção aos hipertensos e diabéticos da equipe de saúde.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exigiu que se capacitasse a equipe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Também melhoraram as relações interpessoais entre os integrantes da equipe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Importância para a equipe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021288"/>
            <a:ext cx="82772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intervenção reviu as atribuições da equipe viabilizando a atenção à um maior número de pessoas. A melhoria do registro e o agendamento dos Hipertensos e Diabéticos viabilizou a otimização da agenda para a atenção à demanda espontânea. A classificação de risco dos hipertensos e diabéticos tem sido crucial para apoiar a priorização do atendimento dos mesmos.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Importância para o serviço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021288"/>
            <a:ext cx="82772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 impacto da intervenção ainda é pouco percebido pela comunidade. Os hipertensos e diabéticos demonstram satisfação com a prioridade no atendimento, porém gera insatisfação na sala de espera entre os outros membros da comunidade que desconhecem o motivo desta priorização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Importância para a comunidade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021288"/>
            <a:ext cx="82772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intervenção será incorporada a rotina do serviço. Para isto, vamos ampliar o trabalho de conscientização da comunidade em relação á necessidade de priorização da atenção dos hipertensos e diabéticos, em especial os de alto risco. Conscientizar a outra equipe na realização desta intervenção pra toda a população afetada pelas doenças de hipertensão e diabéticas.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Avaliação do nível de incorporação a rotina do serviço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021288"/>
            <a:ext cx="82772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Esta intervenção constituiu um desafio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foi possível qualificar minha atuação profissional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Compartilhei conhecimentos com a equipe multidisciplinar da UBS que trabalho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Acreditei que seria impossível finalizar a intervenção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Foi satisfatória a realização da intervenção.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Reflexão crítica sobre o processo pessoal de aprendizagem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Não te rendas, ainda estás a tempo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de alcançar e começar de novo,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aceitar as tuas sombras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enterrar os teus medos,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largar o lastro,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retomar o voo.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Não te rendas que a vida é isso,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continuar a viagem,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perseguir os teus sonhos,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destravar os tempos,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arrumar os escombros,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 destapar o céu.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0" i="1" dirty="0" smtClean="0">
                <a:latin typeface="Arial" pitchFamily="34" charset="0"/>
                <a:cs typeface="Arial" pitchFamily="34" charset="0"/>
              </a:rPr>
              <a:t>Mário </a:t>
            </a:r>
            <a:r>
              <a:rPr lang="pt-BR" sz="3200" b="0" i="1" dirty="0" err="1" smtClean="0">
                <a:latin typeface="Arial" pitchFamily="34" charset="0"/>
                <a:cs typeface="Arial" pitchFamily="34" charset="0"/>
              </a:rPr>
              <a:t>Benedetti</a:t>
            </a:r>
            <a:r>
              <a:rPr lang="pt-BR" sz="3200" b="0" i="1" dirty="0" smtClean="0">
                <a:latin typeface="Arial" pitchFamily="34" charset="0"/>
                <a:cs typeface="Arial" pitchFamily="34" charset="0"/>
              </a:rPr>
              <a:t> (1920-2009) Poeta e escritor uruguaio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021288"/>
            <a:ext cx="82772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https://upload.wikimedia.org/wikipedia/commons/thumb/0/01/RioGrandedoSul_Municip_Barracao.svg/280px-RioGrandedoSul_Municip_Barracao.svg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8092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Foto da secretaria de </a:t>
            </a:r>
            <a:r>
              <a:rPr lang="pt-BR" dirty="0" err="1" smtClean="0"/>
              <a:t>saude</a:t>
            </a:r>
            <a:endParaRPr lang="pt-BR" dirty="0"/>
          </a:p>
        </p:txBody>
      </p:sp>
      <p:pic>
        <p:nvPicPr>
          <p:cNvPr id="21506" name="Picture 2" descr="https://scontent-gru1-1.xx.fbcdn.net/hphotos-xtp1/v/t1.0-9/10394108_562850723832943_8819475100592290697_n.jpg?oh=29abaeb74e2e0c115f8a46a9e3a061d2&amp;oe=56429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roblemas no atendimento das patologias crônicas quanto à promoção, seguimento e controle das mesmas; 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31% dos hipertensos estavam com realização de estratificação de risco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cardiovascular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por critério e exame clínico em dia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cobertura de diabéticos na UBS era de 56%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Não se realizavam atividades de promoção de saúde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Situação da ação programática na sua unidade antes da intervenção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Melhorar a qualidade da atenção dos usuários hipertensos e diabéticos da UBS de Barracão no Estado do Rio Grande do Sul.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Objetivo geral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Ampliar a cobertura a usuários hipertensos e diabéticos.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qualidade da atenção a hipertensos e/ou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adesão de hipertensos e/ou diabéticos ao programa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registro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informações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Mapear </a:t>
            </a:r>
            <a:r>
              <a:rPr lang="pt-BR" dirty="0">
                <a:latin typeface="Arial" pitchFamily="34" charset="0"/>
                <a:cs typeface="Arial" pitchFamily="34" charset="0"/>
              </a:rPr>
              <a:t>hipertensos e diabéticos de risco para doença cardiovascular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Promover </a:t>
            </a:r>
            <a:r>
              <a:rPr lang="pt-BR" dirty="0">
                <a:latin typeface="Arial" pitchFamily="34" charset="0"/>
                <a:cs typeface="Arial" pitchFamily="34" charset="0"/>
              </a:rPr>
              <a:t>a saúde de hipertensos e diabéticos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Objetivos específicos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Participarão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intervenção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545.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Comunicação a comunidade sobre a intervenção Capacitação as agentes de saúde e a todos os integrantes da equipe. 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Realização de consultas de controle e indicação exames laboratoriais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Busca de pacientes faltosos.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Atualização e revisão da ficha de atendimento e caderneta de medicamentos e prontuários.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Revisar a necessidade de atendimento odontológico.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visitas domiciliares nos aqueles usuários identificados como faltosos,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Manter os sistemas informáticos com os dados atualizados dos usuários.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Identificação do risco cardiovascular segundo a escala 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Orientações sobre promoção de saúde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458</TotalTime>
  <Words>1140</Words>
  <Application>Microsoft Office PowerPoint</Application>
  <PresentationFormat>Apresentação na tela (4:3)</PresentationFormat>
  <Paragraphs>124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Concurso</vt:lpstr>
      <vt:lpstr>UNIVERSIDADE FEDERAL DE PELOTAS UNIVERSIDADE ABERTA DO SUS ESPECIALIZAÇÃO EM SAÚDE DA FAMÍLIA PROGRAMA MAIS MÉDICOS MODALIDADE À DISTÂNCIA TURMA 8 Trabalho de Conclusão de Curso  Melhoria da Atenção aos Hipertensos e/ou Diabéticos na UBS Barracão do município de Barracão/RS   </vt:lpstr>
      <vt:lpstr>Introdução</vt:lpstr>
      <vt:lpstr>Slide 3</vt:lpstr>
      <vt:lpstr>Foto da secretaria de saude</vt:lpstr>
      <vt:lpstr>Situação da ação programática na sua unidade antes da intervenção</vt:lpstr>
      <vt:lpstr>Objetivo geral</vt:lpstr>
      <vt:lpstr>Objetivos específicos</vt:lpstr>
      <vt:lpstr>Metodologia</vt:lpstr>
      <vt:lpstr>Metodologia</vt:lpstr>
      <vt:lpstr>Cobertura do programa de atenção ao hipertenso  e diabéticos na UBS do município de Barracão – USF.  </vt:lpstr>
      <vt:lpstr>Proporção de Hipertensos e Diabéticos com o exame clínico em dia de acordo com o protocolo</vt:lpstr>
      <vt:lpstr>Proporção de hipertensos com exames complementares em dia de acordo com o protocolo </vt:lpstr>
      <vt:lpstr>Proporção de hipertensos e diabéticos com prescrição de medicamentos da Farmácia Popular/Hiperdia priorizada</vt:lpstr>
      <vt:lpstr>Proporção de hipertensos e diabéticos com avaliação da necessidade de atendimento odontológico</vt:lpstr>
      <vt:lpstr>Proporção de hipertensos e diabéticos com registro adequado na ficha de acompanhamento </vt:lpstr>
      <vt:lpstr>Proporção de diabéticos com estratificação de risco cardiovascular por exame clínico em dia </vt:lpstr>
      <vt:lpstr>Proporção de hipertensos e diabéticos como orientação nutricional sobre alimentação saudável </vt:lpstr>
      <vt:lpstr>Proporção de hipertensos e diabéticos que receberam orientação sobre a prática de atividade física regular </vt:lpstr>
      <vt:lpstr>Proporção de hipertensos e diabéticos que receberam orientação sobre os riscos do tabagismo </vt:lpstr>
      <vt:lpstr>Proporção de hipertensos e diabéticos que receberam orientação sobre higiene bucal </vt:lpstr>
      <vt:lpstr>Importância para a equipe</vt:lpstr>
      <vt:lpstr>Importância para o serviço</vt:lpstr>
      <vt:lpstr>Importância para a comunidade</vt:lpstr>
      <vt:lpstr>Avaliação do nível de incorporação a rotina do serviço</vt:lpstr>
      <vt:lpstr>Reflexão crítica sobre o processo pessoal de aprendizagem</vt:lpstr>
      <vt:lpstr>Mário Benedetti (1920-2009) Poeta e escritor uruguaio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Conclusão de Curso   Melhoria da Atenção aos Hipertensos e/ou Diabéticos na UBS do município de Barracão/RS</dc:title>
  <dc:creator>Saude</dc:creator>
  <cp:lastModifiedBy>Saude</cp:lastModifiedBy>
  <cp:revision>83</cp:revision>
  <dcterms:created xsi:type="dcterms:W3CDTF">2015-07-29T21:39:10Z</dcterms:created>
  <dcterms:modified xsi:type="dcterms:W3CDTF">2015-08-05T16:13:17Z</dcterms:modified>
</cp:coreProperties>
</file>