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58" r:id="rId4"/>
    <p:sldId id="260" r:id="rId5"/>
    <p:sldId id="287" r:id="rId6"/>
    <p:sldId id="261" r:id="rId7"/>
    <p:sldId id="288" r:id="rId8"/>
    <p:sldId id="262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89" r:id="rId17"/>
    <p:sldId id="275" r:id="rId18"/>
    <p:sldId id="277" r:id="rId19"/>
    <p:sldId id="291" r:id="rId20"/>
    <p:sldId id="278" r:id="rId21"/>
    <p:sldId id="279" r:id="rId22"/>
    <p:sldId id="294" r:id="rId23"/>
    <p:sldId id="295" r:id="rId24"/>
    <p:sldId id="293" r:id="rId25"/>
    <p:sldId id="280" r:id="rId26"/>
    <p:sldId id="281" r:id="rId27"/>
    <p:sldId id="296" r:id="rId28"/>
    <p:sldId id="271" r:id="rId29"/>
    <p:sldId id="282" r:id="rId30"/>
    <p:sldId id="283" r:id="rId31"/>
    <p:sldId id="297" r:id="rId32"/>
    <p:sldId id="285" r:id="rId3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-1588"/>
            <a:ext cx="2638425" cy="71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0C181-4638-44E0-91C4-65907D9A8FDD}" type="datetimeFigureOut">
              <a:rPr lang="pt-BR"/>
              <a:pPr>
                <a:defRPr/>
              </a:pPr>
              <a:t>18/08/2015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D4275-6AC1-47DC-8048-6F201BCB36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18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32526-42A4-49D9-90F2-DD075A55DAA1}" type="datetimeFigureOut">
              <a:rPr lang="pt-BR"/>
              <a:pPr>
                <a:defRPr/>
              </a:pPr>
              <a:t>18/08/2015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BCC4B-11B6-49ED-8E29-08521C9690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52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EF246-4420-4ED9-819C-D5E20A877C65}" type="datetimeFigureOut">
              <a:rPr lang="pt-BR"/>
              <a:pPr>
                <a:defRPr/>
              </a:pPr>
              <a:t>18/08/2015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579D2-8FAC-4094-B4E9-72A7E51C0D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77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D3000-72E2-491C-AD21-2494671E6FC8}" type="datetimeFigureOut">
              <a:rPr lang="pt-BR"/>
              <a:pPr>
                <a:defRPr/>
              </a:pPr>
              <a:t>18/08/2015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FBF8-0F31-4411-B520-00BA103483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45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3700E-3449-4EDB-A9A4-282259A59D32}" type="datetimeFigureOut">
              <a:rPr lang="pt-BR"/>
              <a:pPr>
                <a:defRPr/>
              </a:pPr>
              <a:t>18/08/2015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437C8-02EE-45CF-B05E-33D39D9217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6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D58C-D2F3-420E-9625-9DD4F455ADCE}" type="datetimeFigureOut">
              <a:rPr lang="pt-BR"/>
              <a:pPr>
                <a:defRPr/>
              </a:pPr>
              <a:t>18/08/2015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944BB-740F-4BBD-9716-907E3B354D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05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8D975-053D-4E56-8899-74723C1036E7}" type="datetimeFigureOut">
              <a:rPr lang="pt-BR"/>
              <a:pPr>
                <a:defRPr/>
              </a:pPr>
              <a:t>18/08/2015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E6063-09F0-4E60-A3D6-7505F1F1F4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36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51CE6-54D9-4A45-9EF6-FA3DF475E3E8}" type="datetimeFigureOut">
              <a:rPr lang="pt-BR"/>
              <a:pPr>
                <a:defRPr/>
              </a:pPr>
              <a:t>18/08/2015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537EB-4DC4-45D3-B343-D67049F595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71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36AAA-B1FF-42EA-9B6F-BFF4E66B1719}" type="datetimeFigureOut">
              <a:rPr lang="pt-BR"/>
              <a:pPr>
                <a:defRPr/>
              </a:pPr>
              <a:t>18/08/2015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3E993-38C5-49CF-A610-96EA96615C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16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4A826-623A-46F4-8561-3EE6287C00EE}" type="datetimeFigureOut">
              <a:rPr lang="pt-BR"/>
              <a:pPr>
                <a:defRPr/>
              </a:pPr>
              <a:t>18/08/2015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DA2A-178A-44D8-A99A-06D939E5B4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68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342A3-4060-4903-8491-80BE6DAA1043}" type="datetimeFigureOut">
              <a:rPr lang="pt-BR"/>
              <a:pPr>
                <a:defRPr/>
              </a:pPr>
              <a:t>18/08/2015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FFED7-1AC4-4361-A6FB-5D007821B4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50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BE9BAB-A158-48AD-B527-1F699AD005AE}" type="datetimeFigureOut">
              <a:rPr lang="pt-BR"/>
              <a:pPr>
                <a:defRPr/>
              </a:pPr>
              <a:t>18/08/2015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BC7B7E-E028-4567-97D8-AD0F9409FD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123825"/>
            <a:ext cx="26400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25413"/>
            <a:ext cx="777875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 txBox="1">
            <a:spLocks/>
          </p:cNvSpPr>
          <p:nvPr/>
        </p:nvSpPr>
        <p:spPr bwMode="auto">
          <a:xfrm>
            <a:off x="539750" y="2130425"/>
            <a:ext cx="820896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3600" b="1"/>
              <a:t>Melhoria da atenção à saúde dos usuários com HAS e/ou DM da UBS/ESF Genésio Albuquerque, Eirunepé/AM</a:t>
            </a:r>
            <a:endParaRPr lang="pt-BR" altLang="pt-BR" sz="360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2555875" y="4230688"/>
            <a:ext cx="4629150" cy="64293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err="1" smtClean="0"/>
              <a:t>Janieldo</a:t>
            </a:r>
            <a:r>
              <a:rPr lang="pt-BR" b="1" dirty="0" smtClean="0"/>
              <a:t> Araújo Cavalcante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8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3351213" y="5716588"/>
            <a:ext cx="5616575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j-lt"/>
                <a:cs typeface="+mn-cs"/>
              </a:rPr>
              <a:t>Orientadora:  </a:t>
            </a:r>
            <a:r>
              <a:rPr lang="pt-BR" sz="2400" dirty="0">
                <a:latin typeface="+mn-lt"/>
                <a:cs typeface="+mn-cs"/>
              </a:rPr>
              <a:t>Marcela Soares de Lima Brant</a:t>
            </a:r>
            <a:endParaRPr lang="pt-BR" sz="2400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1125538"/>
            <a:ext cx="8713788" cy="5543550"/>
          </a:xfrm>
        </p:spPr>
        <p:txBody>
          <a:bodyPr rtlCol="0">
            <a:normAutofit/>
          </a:bodyPr>
          <a:lstStyle/>
          <a:p>
            <a:pPr marL="0" indent="0" algn="ctr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pt-BR" b="1" dirty="0"/>
              <a:t>Ações realizadas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pt-BR" i="1" dirty="0"/>
              <a:t>Eixo de Engajamento Público 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/>
              <a:t>Realizadas palestras, atividades educativas na comunidade;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/>
              <a:t>Sala de espera na </a:t>
            </a:r>
            <a:r>
              <a:rPr lang="pt-BR" dirty="0" smtClean="0"/>
              <a:t>UBS;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Enfatizada a importância da presença do cliente na construção do serviço (direitos e deveres);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Parceria entre a equipe e Igreja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79388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1125538"/>
            <a:ext cx="8713788" cy="5543550"/>
          </a:xfrm>
        </p:spPr>
        <p:txBody>
          <a:bodyPr rtlCol="0">
            <a:normAutofit fontScale="92500" lnSpcReduction="10000"/>
          </a:bodyPr>
          <a:lstStyle/>
          <a:p>
            <a:pPr marL="0" indent="0" algn="ctr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pt-BR" b="1" dirty="0"/>
              <a:t>Ações realizadas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pt-BR" i="1" dirty="0" smtClean="0"/>
              <a:t>Eixo </a:t>
            </a:r>
            <a:r>
              <a:rPr lang="pt-BR" i="1" dirty="0"/>
              <a:t>de </a:t>
            </a:r>
            <a:r>
              <a:rPr lang="pt-BR" i="1" dirty="0" smtClean="0"/>
              <a:t>Qualificação da Prática Clínica</a:t>
            </a:r>
            <a:endParaRPr lang="pt-BR" i="1" dirty="0"/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Capacitação da equipe;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Treinamento com recepção e toda equipe sobre acolhimento e o fluxograma do projeto;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Grupo de estudos.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pt-BR" dirty="0"/>
              <a:t>Eixo de Monitoramento e Avaliação</a:t>
            </a:r>
            <a:endParaRPr lang="pt-BR" dirty="0" smtClean="0"/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Abertos livros de registro;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Preenchimento ficha espelho;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Revisão semanal dos livros de registro e prontuários.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79388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1125538"/>
            <a:ext cx="8713788" cy="5543550"/>
          </a:xfrm>
        </p:spPr>
        <p:txBody>
          <a:bodyPr rtlCol="0">
            <a:normAutofit fontScale="92500" lnSpcReduction="10000"/>
          </a:bodyPr>
          <a:lstStyle/>
          <a:p>
            <a:pPr marL="0" indent="0" algn="ctr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pt-BR" b="1" dirty="0" smtClean="0"/>
              <a:t>Logística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Adotamos como protocolo os Cadernos de Atenção Básica sobre Hipertensão e Diabetes de 2013 do Ministério da Saúde;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Utilizamos a ficha espelho disponibilizada pelo Curso para o registro das informações das consultas clínicas e exames;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Criamos uma ficha de exame clínico baseada nos principais tópicos dos protocolos;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Divulgação do projeto para toda a equipe e profissionais da UBS;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1125538"/>
            <a:ext cx="8713788" cy="5543550"/>
          </a:xfrm>
        </p:spPr>
        <p:txBody>
          <a:bodyPr rtlCol="0">
            <a:normAutofit fontScale="77500" lnSpcReduction="20000"/>
          </a:bodyPr>
          <a:lstStyle/>
          <a:p>
            <a:pPr marL="0" indent="0" algn="ctr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pt-BR" b="1" dirty="0" smtClean="0"/>
              <a:t>Logística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Triagem em área para Hipertensos e Diabéticos com aferição de pressão arterial e glicemia capilar e posterior encaminhamento à UBS;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Captação à UBS com atendimento de enfermagem ou médico;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Solicitação de Medida Ambulatorial de Pressão Arterial (MAPA);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Agendamento das consultas clínicas;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Avaliação da saúde bucal e necessidade de atendimento odontológico;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Estratificação de Risco Clínica;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Solicitação de exames;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Agendamento do retorno.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RESULTADOS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16388" name="Retângulo 5"/>
          <p:cNvSpPr>
            <a:spLocks noChangeArrowheads="1"/>
          </p:cNvSpPr>
          <p:nvPr/>
        </p:nvSpPr>
        <p:spPr bwMode="auto">
          <a:xfrm>
            <a:off x="395288" y="5662613"/>
            <a:ext cx="5905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400"/>
              <a:t>Gráfico indicativo da proporção de hipertensos residentes e cadastrados no Programa de Atenção ao Hipertenso na UBS Genésio Albuquerque, outubro 2014 a fevereiro de 2015, Eirunepé, AM.</a:t>
            </a:r>
          </a:p>
          <a:p>
            <a:r>
              <a:rPr lang="pt-BR" altLang="pt-BR" sz="1400"/>
              <a:t>Fonte: Planilha de Coleta de dados, 2015.</a:t>
            </a:r>
          </a:p>
        </p:txBody>
      </p:sp>
      <p:sp>
        <p:nvSpPr>
          <p:cNvPr id="16389" name="Retângulo 6"/>
          <p:cNvSpPr>
            <a:spLocks noChangeArrowheads="1"/>
          </p:cNvSpPr>
          <p:nvPr/>
        </p:nvSpPr>
        <p:spPr bwMode="auto">
          <a:xfrm>
            <a:off x="395288" y="1343025"/>
            <a:ext cx="8424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t-BR" altLang="pt-BR"/>
              <a:t>Meta 1.1: Cadastrar 50% dos hipertensos da área de abrangência no Programa de Atenção à Hipertensão Arterial e à Diabetes Mellitus da UBS.</a:t>
            </a:r>
          </a:p>
        </p:txBody>
      </p:sp>
      <p:pic>
        <p:nvPicPr>
          <p:cNvPr id="16390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59055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CuadroTexto"/>
          <p:cNvSpPr txBox="1"/>
          <p:nvPr/>
        </p:nvSpPr>
        <p:spPr>
          <a:xfrm>
            <a:off x="6443663" y="2565400"/>
            <a:ext cx="2520950" cy="17541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Arial Narrow" panose="020B0606020202030204" pitchFamily="34" charset="0"/>
              </a:rPr>
              <a:t>Hipertensos atendidos pela equipe: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Arial Narrow" panose="020B0606020202030204" pitchFamily="34" charset="0"/>
              </a:rPr>
              <a:t>Mês 1: 71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Arial Narrow" panose="020B0606020202030204" pitchFamily="34" charset="0"/>
              </a:rPr>
              <a:t>Mês 2: 143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Arial Narrow" panose="020B0606020202030204" pitchFamily="34" charset="0"/>
              </a:rPr>
              <a:t>Mês 3: 168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Arial Narrow" panose="020B0606020202030204" pitchFamily="34" charset="0"/>
              </a:rPr>
              <a:t>Mês 4: 189</a:t>
            </a:r>
            <a:endParaRPr lang="pt-BR" dirty="0">
              <a:latin typeface="Arial Narrow" panose="020B0606020202030204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RESULTADOS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17412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59055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tângulo 5"/>
          <p:cNvSpPr>
            <a:spLocks noChangeArrowheads="1"/>
          </p:cNvSpPr>
          <p:nvPr/>
        </p:nvSpPr>
        <p:spPr bwMode="auto">
          <a:xfrm>
            <a:off x="250825" y="5662613"/>
            <a:ext cx="5905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t-BR" altLang="pt-BR" sz="1400"/>
              <a:t>Gráfico indicativo da proporção de diabéticos residentes e cadastrados no Programa de Atenção ao Diabético na Unidade de Saúde Genésio Albuquerque, outubro 2014 a fevereiro de 2015, Eirunepé, AM.</a:t>
            </a:r>
          </a:p>
          <a:p>
            <a:pPr algn="just"/>
            <a:r>
              <a:rPr lang="pt-BR" altLang="pt-BR" sz="1400"/>
              <a:t>Fonte: Planilha de Coleta de dados, 2015.</a:t>
            </a:r>
          </a:p>
        </p:txBody>
      </p:sp>
      <p:sp>
        <p:nvSpPr>
          <p:cNvPr id="17414" name="Retângulo 2"/>
          <p:cNvSpPr>
            <a:spLocks noChangeArrowheads="1"/>
          </p:cNvSpPr>
          <p:nvPr/>
        </p:nvSpPr>
        <p:spPr bwMode="auto">
          <a:xfrm>
            <a:off x="395288" y="1343025"/>
            <a:ext cx="8424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/>
              <a:t>Meta 1.2: Cadastrar 40% dos diabéticos da área de abrangência no Programa de Atenção à Hipertensão Arterial e à Diabetes Mellitus da UBS.</a:t>
            </a:r>
          </a:p>
        </p:txBody>
      </p:sp>
      <p:sp>
        <p:nvSpPr>
          <p:cNvPr id="7" name="1 CuadroTexto"/>
          <p:cNvSpPr txBox="1"/>
          <p:nvPr/>
        </p:nvSpPr>
        <p:spPr>
          <a:xfrm>
            <a:off x="6300788" y="2708275"/>
            <a:ext cx="2490787" cy="1754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Arial Narrow" panose="020B0606020202030204" pitchFamily="34" charset="0"/>
              </a:rPr>
              <a:t>Diabéticos atendidos pela equipe: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Arial Narrow" panose="020B0606020202030204" pitchFamily="34" charset="0"/>
              </a:rPr>
              <a:t>Mês 1: 19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Arial Narrow" panose="020B0606020202030204" pitchFamily="34" charset="0"/>
              </a:rPr>
              <a:t>Mês 2: 37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Arial Narrow" panose="020B0606020202030204" pitchFamily="34" charset="0"/>
              </a:rPr>
              <a:t>Mês 3: 41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Arial Narrow" panose="020B0606020202030204" pitchFamily="34" charset="0"/>
              </a:rPr>
              <a:t>Mês 4: 48</a:t>
            </a:r>
            <a:endParaRPr lang="pt-BR" dirty="0">
              <a:latin typeface="Arial Narrow" panose="020B0606020202030204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pt-BR" altLang="pt-BR" sz="2500" smtClean="0"/>
              <a:t>Objetivo 2: Melhorar a qualidade da atenção a hipertensos e/ou diabéticos.</a:t>
            </a:r>
          </a:p>
          <a:p>
            <a:pPr marL="0" indent="0">
              <a:buFont typeface="Arial" charset="0"/>
              <a:buNone/>
            </a:pPr>
            <a:r>
              <a:rPr lang="pt-BR" altLang="pt-BR" sz="2500" smtClean="0"/>
              <a:t>Meta 2.1: Realizar exame clínico apropriado em 100% dos hipertensos.</a:t>
            </a:r>
          </a:p>
          <a:p>
            <a:pPr marL="0" indent="0">
              <a:buFont typeface="Arial" charset="0"/>
              <a:buNone/>
            </a:pPr>
            <a:r>
              <a:rPr lang="pt-BR" altLang="pt-BR" sz="2500" smtClean="0"/>
              <a:t>Meta 2.2: Realizar exame clínico apropriado em 100% dos diabéticos.</a:t>
            </a:r>
          </a:p>
          <a:p>
            <a:pPr marL="0" indent="0">
              <a:buFont typeface="Arial" charset="0"/>
              <a:buNone/>
            </a:pPr>
            <a:endParaRPr lang="pt-BR" altLang="pt-BR" smtClean="0"/>
          </a:p>
          <a:p>
            <a:pPr marL="0" indent="0" algn="ctr">
              <a:buFont typeface="Arial" charset="0"/>
              <a:buNone/>
            </a:pPr>
            <a:r>
              <a:rPr lang="pt-BR" altLang="pt-BR" smtClean="0"/>
              <a:t> </a:t>
            </a:r>
          </a:p>
        </p:txBody>
      </p:sp>
      <p:sp>
        <p:nvSpPr>
          <p:cNvPr id="18435" name="Título 1"/>
          <p:cNvSpPr txBox="1">
            <a:spLocks/>
          </p:cNvSpPr>
          <p:nvPr/>
        </p:nvSpPr>
        <p:spPr bwMode="auto">
          <a:xfrm>
            <a:off x="250825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4400"/>
              <a:t>RESULTADOS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63713" y="4821238"/>
            <a:ext cx="55451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Metas alcançadas em todos os meses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RESULTADOS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19460" name="Retângulo 5"/>
          <p:cNvSpPr>
            <a:spLocks noChangeArrowheads="1"/>
          </p:cNvSpPr>
          <p:nvPr/>
        </p:nvSpPr>
        <p:spPr bwMode="auto">
          <a:xfrm>
            <a:off x="203200" y="5422900"/>
            <a:ext cx="64563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t-BR" altLang="pt-BR" sz="1400"/>
              <a:t>Gráfico indicativo da proporção de hipertensos residentes e cadastrados no Programa de Atenção aos Hipertensos com exames laboratoriais em dias na Unidade de Saúde Genésio Albuquerque, outubro 2014 a fevereiro de 2015, Eirunepé, AM.</a:t>
            </a:r>
          </a:p>
          <a:p>
            <a:r>
              <a:rPr lang="pt-BR" altLang="pt-BR" sz="1400"/>
              <a:t>Fonte: Planilha de Coleta de dados, 2015.</a:t>
            </a:r>
          </a:p>
        </p:txBody>
      </p:sp>
      <p:pic>
        <p:nvPicPr>
          <p:cNvPr id="19461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93888"/>
            <a:ext cx="648017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tângulo 4"/>
          <p:cNvSpPr>
            <a:spLocks noChangeArrowheads="1"/>
          </p:cNvSpPr>
          <p:nvPr/>
        </p:nvSpPr>
        <p:spPr bwMode="auto">
          <a:xfrm>
            <a:off x="323850" y="1270000"/>
            <a:ext cx="8569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/>
              <a:t>Meta 2.3: Garantir a 100% dos hipertensos a realização de exames complementares em dia de acordo com o protocolo. </a:t>
            </a:r>
          </a:p>
        </p:txBody>
      </p:sp>
      <p:sp>
        <p:nvSpPr>
          <p:cNvPr id="7" name="3 CuadroTexto"/>
          <p:cNvSpPr txBox="1"/>
          <p:nvPr/>
        </p:nvSpPr>
        <p:spPr>
          <a:xfrm>
            <a:off x="6804025" y="2636838"/>
            <a:ext cx="2232025" cy="157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Hipertensos com exames complementares em dia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1: 02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2: 17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3: 31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4: 58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RESULTADOS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20484" name="Retângulo 5"/>
          <p:cNvSpPr>
            <a:spLocks noChangeArrowheads="1"/>
          </p:cNvSpPr>
          <p:nvPr/>
        </p:nvSpPr>
        <p:spPr bwMode="auto">
          <a:xfrm>
            <a:off x="179388" y="5689600"/>
            <a:ext cx="64087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t-BR" altLang="pt-BR" sz="1400"/>
              <a:t>Gráfico indicativo da proporção de diabéticos residentes e cadastrados no Programa de Atenção aos Diabéticos com exames laboratoriais em dias na Unidade de Saúde Genésio Albuquerque, outubro 2014 a fevereiro de 2015, Eirunepé, AM.</a:t>
            </a:r>
          </a:p>
          <a:p>
            <a:pPr algn="just"/>
            <a:r>
              <a:rPr lang="pt-BR" altLang="pt-BR" sz="1400"/>
              <a:t>Fonte: Planilha de Coleta de dados, 2015.</a:t>
            </a:r>
          </a:p>
        </p:txBody>
      </p:sp>
      <p:sp>
        <p:nvSpPr>
          <p:cNvPr id="20485" name="Retângulo 2"/>
          <p:cNvSpPr>
            <a:spLocks noChangeArrowheads="1"/>
          </p:cNvSpPr>
          <p:nvPr/>
        </p:nvSpPr>
        <p:spPr bwMode="auto">
          <a:xfrm>
            <a:off x="395288" y="1343025"/>
            <a:ext cx="8497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/>
              <a:t>Meta 2.4: Garantir a 100% dos diabéticos a realização de exames complementares em dia de acordo com o protocolo. </a:t>
            </a:r>
          </a:p>
        </p:txBody>
      </p:sp>
      <p:pic>
        <p:nvPicPr>
          <p:cNvPr id="20486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44713"/>
            <a:ext cx="6408737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732588" y="2852738"/>
            <a:ext cx="2160587" cy="157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Diabéticos com exames complementares em dia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1: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2: 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3: 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4:  20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pt-BR" altLang="pt-BR" sz="2500" smtClean="0"/>
              <a:t>Meta 2.5: Priorizar a prescrição de medicamentos da farmácia popular para 100% dos hipertensos cadastrados na UBS. </a:t>
            </a:r>
          </a:p>
          <a:p>
            <a:pPr marL="0" indent="0">
              <a:buFont typeface="Arial" charset="0"/>
              <a:buNone/>
            </a:pPr>
            <a:r>
              <a:rPr lang="pt-BR" altLang="pt-BR" sz="2500" smtClean="0"/>
              <a:t>Meta 2.6: Priorizar a prescrição de medicamentos da farmácia popular para 100% dos diabéticos cadastrados na UBS. </a:t>
            </a:r>
          </a:p>
          <a:p>
            <a:pPr marL="0" indent="0">
              <a:buFont typeface="Arial" charset="0"/>
              <a:buNone/>
            </a:pPr>
            <a:endParaRPr lang="pt-BR" altLang="pt-BR" smtClean="0"/>
          </a:p>
          <a:p>
            <a:pPr marL="0" indent="0" algn="ctr">
              <a:buFont typeface="Arial" charset="0"/>
              <a:buNone/>
            </a:pPr>
            <a:r>
              <a:rPr lang="pt-BR" altLang="pt-BR" smtClean="0"/>
              <a:t> </a:t>
            </a:r>
          </a:p>
        </p:txBody>
      </p:sp>
      <p:sp>
        <p:nvSpPr>
          <p:cNvPr id="21507" name="Título 1"/>
          <p:cNvSpPr txBox="1">
            <a:spLocks/>
          </p:cNvSpPr>
          <p:nvPr/>
        </p:nvSpPr>
        <p:spPr bwMode="auto">
          <a:xfrm>
            <a:off x="250825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4400"/>
              <a:t>RESULTADOS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63713" y="3860800"/>
            <a:ext cx="55451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Metas alcançadas em todos os meses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/>
              <a:t>A Hipertensão Arterial Sistêmica é uma doença de natureza multifatorial, caracterizada pela elevação da pressão arterial, cuja cronicidade está associada a alterações em órgãos alvos como o coração, o cérebro e os rins. </a:t>
            </a:r>
            <a:endParaRPr lang="pt-BR" dirty="0" smtClean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A </a:t>
            </a:r>
            <a:r>
              <a:rPr lang="pt-BR" dirty="0"/>
              <a:t>Diabetes Mellitus é uma doença de etiologia múltipla, decorrente da falta de insulina e/ou da incapacidade da insulina exercer adequadamente seus efeitos.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RESULTADOS</a:t>
            </a: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22532" name="Retângulo 5"/>
          <p:cNvSpPr>
            <a:spLocks noChangeArrowheads="1"/>
          </p:cNvSpPr>
          <p:nvPr/>
        </p:nvSpPr>
        <p:spPr bwMode="auto">
          <a:xfrm>
            <a:off x="250825" y="5630863"/>
            <a:ext cx="597693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t-BR" altLang="pt-BR" sz="1400"/>
              <a:t>Gráfico indicativo da proporção de hipertensos residentes e cadastrados no Programa de Atenção aos Hipertensos avaliados em relação à necessidade de atendimento odontológico na Unidade de Saúde Genésio Albuquerque, outubro 2014 a fevereiro de 2015, Eirunepé, AM.</a:t>
            </a:r>
          </a:p>
          <a:p>
            <a:pPr algn="just"/>
            <a:r>
              <a:rPr lang="pt-BR" altLang="pt-BR" sz="1400"/>
              <a:t>Fonte: Planilha de Coleta de dados, 2015.</a:t>
            </a:r>
          </a:p>
        </p:txBody>
      </p:sp>
      <p:pic>
        <p:nvPicPr>
          <p:cNvPr id="22533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35175"/>
            <a:ext cx="5976938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tângulo 4"/>
          <p:cNvSpPr>
            <a:spLocks noChangeArrowheads="1"/>
          </p:cNvSpPr>
          <p:nvPr/>
        </p:nvSpPr>
        <p:spPr bwMode="auto">
          <a:xfrm>
            <a:off x="250825" y="1244600"/>
            <a:ext cx="8713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/>
              <a:t>Meta 2.7: Realizar avaliação da necessidade de atendimento odontológico em 100% dos hipertensos.</a:t>
            </a:r>
          </a:p>
        </p:txBody>
      </p:sp>
      <p:sp>
        <p:nvSpPr>
          <p:cNvPr id="7" name="3 CuadroTexto"/>
          <p:cNvSpPr txBox="1"/>
          <p:nvPr/>
        </p:nvSpPr>
        <p:spPr>
          <a:xfrm>
            <a:off x="6588125" y="2636838"/>
            <a:ext cx="2447925" cy="157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Hipertensos com avaliação da necessidade odontológica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1: 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2: 115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3: 162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4: 189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RESULTADOS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23556" name="Retângulo 5"/>
          <p:cNvSpPr>
            <a:spLocks noChangeArrowheads="1"/>
          </p:cNvSpPr>
          <p:nvPr/>
        </p:nvSpPr>
        <p:spPr bwMode="auto">
          <a:xfrm>
            <a:off x="117475" y="5545138"/>
            <a:ext cx="625633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t-BR" altLang="pt-BR" sz="1400"/>
              <a:t>Gráfico indicativo da proporção de diabéticos residentes e cadastrados no Programa de Atenção aos Diabéticos avaliados em relação à necessidade de atendimento odontológico na Unidade de Saúde Genésio Albuquerque, outubro 2014 a fevereiro de 2015, Eirunepé, AM.</a:t>
            </a:r>
          </a:p>
          <a:p>
            <a:pPr algn="just"/>
            <a:r>
              <a:rPr lang="pt-BR" altLang="pt-BR" sz="1400"/>
              <a:t>Fonte: Planilha de Coleta de dados, 2015.</a:t>
            </a:r>
          </a:p>
        </p:txBody>
      </p:sp>
      <p:sp>
        <p:nvSpPr>
          <p:cNvPr id="23557" name="Retângulo 4"/>
          <p:cNvSpPr>
            <a:spLocks noChangeArrowheads="1"/>
          </p:cNvSpPr>
          <p:nvPr/>
        </p:nvSpPr>
        <p:spPr bwMode="auto">
          <a:xfrm>
            <a:off x="107950" y="1258888"/>
            <a:ext cx="8856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/>
              <a:t>Meta 2.8: Realizar avaliação da necessidade de atendimento odontológico em 100% dos diabéticos.</a:t>
            </a:r>
          </a:p>
        </p:txBody>
      </p:sp>
      <p:pic>
        <p:nvPicPr>
          <p:cNvPr id="23558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943100"/>
            <a:ext cx="6227763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CuadroTexto"/>
          <p:cNvSpPr txBox="1"/>
          <p:nvPr/>
        </p:nvSpPr>
        <p:spPr>
          <a:xfrm>
            <a:off x="6588125" y="2636838"/>
            <a:ext cx="2447925" cy="157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Diabéticos com avaliação da necessidade odontológica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1: 05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2: 28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3: 40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4: 48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RESULTADOS</a:t>
            </a: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24580" name="Retângulo 5"/>
          <p:cNvSpPr>
            <a:spLocks noChangeArrowheads="1"/>
          </p:cNvSpPr>
          <p:nvPr/>
        </p:nvSpPr>
        <p:spPr bwMode="auto">
          <a:xfrm>
            <a:off x="250825" y="5630863"/>
            <a:ext cx="597693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400"/>
              <a:t>Gráfico indicativo da proporção de hipertensos residentes e cadastrados no Programa de Atenção aos Hipertensos faltosos às consultas com busca ativa na Unidade de Saúde Genésio Albuquerque, outubro 2014 a fevereiro de 2015, Eirunepé, AM.</a:t>
            </a:r>
          </a:p>
          <a:p>
            <a:r>
              <a:rPr lang="pt-BR" altLang="pt-BR" sz="1400"/>
              <a:t>Fonte: Planilha de Coleta de Dados, 2015.</a:t>
            </a:r>
          </a:p>
        </p:txBody>
      </p:sp>
      <p:sp>
        <p:nvSpPr>
          <p:cNvPr id="24581" name="Retângulo 4"/>
          <p:cNvSpPr>
            <a:spLocks noChangeArrowheads="1"/>
          </p:cNvSpPr>
          <p:nvPr/>
        </p:nvSpPr>
        <p:spPr bwMode="auto">
          <a:xfrm>
            <a:off x="250825" y="1244600"/>
            <a:ext cx="87137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/>
              <a:t>Objetivo 3: Melhorar a adesão de hipertensos e/ou diabéticos ao programa.</a:t>
            </a:r>
          </a:p>
          <a:p>
            <a:r>
              <a:rPr lang="pt-BR" altLang="pt-BR"/>
              <a:t>Meta 3.1: Buscar 100% dos hipertensos faltosos às consultas na UBS de saúde conforme a periodicidade recomendada.</a:t>
            </a:r>
          </a:p>
        </p:txBody>
      </p:sp>
      <p:sp>
        <p:nvSpPr>
          <p:cNvPr id="7" name="3 CuadroTexto"/>
          <p:cNvSpPr txBox="1"/>
          <p:nvPr/>
        </p:nvSpPr>
        <p:spPr>
          <a:xfrm>
            <a:off x="6516688" y="3141663"/>
            <a:ext cx="2447925" cy="15684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Hipertensos faltosos com busca ativa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1: </a:t>
            </a:r>
            <a:r>
              <a:rPr lang="pt-BR" sz="1600" dirty="0">
                <a:latin typeface="Arial Narrow" panose="020B0606020202030204" pitchFamily="34" charset="0"/>
              </a:rPr>
              <a:t>0</a:t>
            </a:r>
            <a:endParaRPr lang="pt-BR" sz="1600" dirty="0">
              <a:latin typeface="Arial Narrow" panose="020B06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2: </a:t>
            </a:r>
            <a:r>
              <a:rPr lang="pt-BR" sz="1600" dirty="0">
                <a:latin typeface="Arial Narrow" panose="020B0606020202030204" pitchFamily="34" charset="0"/>
              </a:rPr>
              <a:t>0</a:t>
            </a:r>
            <a:endParaRPr lang="pt-BR" sz="1600" dirty="0">
              <a:latin typeface="Arial Narrow" panose="020B06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3: </a:t>
            </a:r>
            <a:r>
              <a:rPr lang="pt-BR" sz="1600" dirty="0">
                <a:latin typeface="Arial Narrow" panose="020B0606020202030204" pitchFamily="34" charset="0"/>
              </a:rPr>
              <a:t>6</a:t>
            </a:r>
            <a:endParaRPr lang="pt-BR" sz="1600" dirty="0">
              <a:latin typeface="Arial Narrow" panose="020B06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4: </a:t>
            </a:r>
            <a:r>
              <a:rPr lang="pt-BR" sz="1600" dirty="0">
                <a:latin typeface="Arial Narrow" panose="020B0606020202030204" pitchFamily="34" charset="0"/>
              </a:rPr>
              <a:t>0</a:t>
            </a:r>
            <a:endParaRPr lang="pt-BR" sz="1600" dirty="0">
              <a:latin typeface="Arial Narrow" panose="020B0606020202030204" pitchFamily="34" charset="0"/>
            </a:endParaRPr>
          </a:p>
        </p:txBody>
      </p:sp>
      <p:pic>
        <p:nvPicPr>
          <p:cNvPr id="24583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54288"/>
            <a:ext cx="5472112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RESULTADOS</a:t>
            </a: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25604" name="Retângulo 5"/>
          <p:cNvSpPr>
            <a:spLocks noChangeArrowheads="1"/>
          </p:cNvSpPr>
          <p:nvPr/>
        </p:nvSpPr>
        <p:spPr bwMode="auto">
          <a:xfrm>
            <a:off x="250825" y="5489575"/>
            <a:ext cx="554513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400"/>
              <a:t>Gráfico indicativo da proporção de diabéticos residentes e cadastrados no Programa de Atenção aos Hipertensos faltosos às consultas com busca ativa na Unidade de Saúde Genésio Albuquerque, outubro 2014 a fevereiro de 2015, Eirunepé, AM.</a:t>
            </a:r>
          </a:p>
          <a:p>
            <a:r>
              <a:rPr lang="pt-BR" altLang="pt-BR" sz="1400"/>
              <a:t>Fonte: Planilha de Coleta de Dados, 2015.</a:t>
            </a:r>
          </a:p>
        </p:txBody>
      </p:sp>
      <p:sp>
        <p:nvSpPr>
          <p:cNvPr id="25605" name="Retângulo 4"/>
          <p:cNvSpPr>
            <a:spLocks noChangeArrowheads="1"/>
          </p:cNvSpPr>
          <p:nvPr/>
        </p:nvSpPr>
        <p:spPr bwMode="auto">
          <a:xfrm>
            <a:off x="250825" y="1244600"/>
            <a:ext cx="8713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/>
              <a:t>Meta 3.2: Buscar 100% dos diabéticos faltosos às consultas na UBS conforme a periodicidade recomendada.</a:t>
            </a:r>
          </a:p>
        </p:txBody>
      </p:sp>
      <p:sp>
        <p:nvSpPr>
          <p:cNvPr id="7" name="3 CuadroTexto"/>
          <p:cNvSpPr txBox="1"/>
          <p:nvPr/>
        </p:nvSpPr>
        <p:spPr>
          <a:xfrm>
            <a:off x="6516688" y="3141663"/>
            <a:ext cx="2447925" cy="15684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Diabéticos  faltosos com busca ativa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1: </a:t>
            </a:r>
            <a:r>
              <a:rPr lang="pt-BR" sz="1600" dirty="0">
                <a:latin typeface="Arial Narrow" panose="020B0606020202030204" pitchFamily="34" charset="0"/>
              </a:rPr>
              <a:t>0</a:t>
            </a:r>
            <a:endParaRPr lang="pt-BR" sz="1600" dirty="0">
              <a:latin typeface="Arial Narrow" panose="020B06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2: </a:t>
            </a:r>
            <a:r>
              <a:rPr lang="pt-BR" sz="1600" dirty="0">
                <a:latin typeface="Arial Narrow" panose="020B0606020202030204" pitchFamily="34" charset="0"/>
              </a:rPr>
              <a:t>0</a:t>
            </a:r>
            <a:endParaRPr lang="pt-BR" sz="1600" dirty="0">
              <a:latin typeface="Arial Narrow" panose="020B06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3: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4: </a:t>
            </a:r>
            <a:r>
              <a:rPr lang="pt-BR" sz="1600" dirty="0">
                <a:latin typeface="Arial Narrow" panose="020B0606020202030204" pitchFamily="34" charset="0"/>
              </a:rPr>
              <a:t>0</a:t>
            </a:r>
            <a:endParaRPr lang="pt-BR" sz="1600" dirty="0">
              <a:latin typeface="Arial Narrow" panose="020B0606020202030204" pitchFamily="34" charset="0"/>
            </a:endParaRPr>
          </a:p>
        </p:txBody>
      </p:sp>
      <p:pic>
        <p:nvPicPr>
          <p:cNvPr id="25607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82838"/>
            <a:ext cx="5545138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pt-BR" altLang="pt-BR" sz="2500" smtClean="0"/>
              <a:t>Objetivo 4: Melhorar o registro das informações.</a:t>
            </a:r>
          </a:p>
          <a:p>
            <a:pPr marL="0" indent="0">
              <a:buFont typeface="Arial" charset="0"/>
              <a:buNone/>
            </a:pPr>
            <a:r>
              <a:rPr lang="pt-BR" altLang="pt-BR" sz="2500" smtClean="0"/>
              <a:t>Meta 4.1: Manter ficha de acompanhamento de 100% dos hipertensos cadastrados na unidade de saúde.</a:t>
            </a:r>
          </a:p>
          <a:p>
            <a:pPr marL="0" indent="0">
              <a:buFont typeface="Arial" charset="0"/>
              <a:buNone/>
            </a:pPr>
            <a:r>
              <a:rPr lang="pt-BR" altLang="pt-BR" sz="2500" smtClean="0"/>
              <a:t>Meta 4.2: Manter ficha de acompanhamento de 100% dos diabéticos cadastrados na UBS.</a:t>
            </a:r>
          </a:p>
          <a:p>
            <a:pPr marL="0" indent="0">
              <a:buFont typeface="Arial" charset="0"/>
              <a:buNone/>
            </a:pPr>
            <a:endParaRPr lang="pt-BR" altLang="pt-BR" smtClean="0"/>
          </a:p>
          <a:p>
            <a:pPr marL="0" indent="0" algn="ctr">
              <a:buFont typeface="Arial" charset="0"/>
              <a:buNone/>
            </a:pPr>
            <a:r>
              <a:rPr lang="pt-BR" altLang="pt-BR" smtClean="0"/>
              <a:t> </a:t>
            </a:r>
          </a:p>
        </p:txBody>
      </p:sp>
      <p:sp>
        <p:nvSpPr>
          <p:cNvPr id="26627" name="Título 1"/>
          <p:cNvSpPr txBox="1">
            <a:spLocks/>
          </p:cNvSpPr>
          <p:nvPr/>
        </p:nvSpPr>
        <p:spPr bwMode="auto">
          <a:xfrm>
            <a:off x="250825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4400"/>
              <a:t>RESULTADOS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68475" y="4508500"/>
            <a:ext cx="55451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Metas alcançadas em todos os meses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pt-BR" altLang="pt-BR" smtClean="0"/>
              <a:t>RESULTADOS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27652" name="Retângulo 5"/>
          <p:cNvSpPr>
            <a:spLocks noChangeArrowheads="1"/>
          </p:cNvSpPr>
          <p:nvPr/>
        </p:nvSpPr>
        <p:spPr bwMode="auto">
          <a:xfrm>
            <a:off x="204788" y="5662613"/>
            <a:ext cx="6096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t-BR" altLang="pt-BR" sz="1400"/>
              <a:t>Gráfico indicativo da proporção de hipertensos residentes e cadastrados no Programa de Atenção aos Hipertensos com estratificação de risco cardiovascular por exame clínico em dia na Unidade de Saúde Genésio Albuquerque, outubro 2014 a fevereiro de 2015, Eirunepé, AM.</a:t>
            </a:r>
          </a:p>
          <a:p>
            <a:pPr algn="just"/>
            <a:r>
              <a:rPr lang="pt-BR" altLang="pt-BR" sz="1400"/>
              <a:t>Fonte: Planilha de Coleta de dados, 2015</a:t>
            </a:r>
          </a:p>
        </p:txBody>
      </p:sp>
      <p:sp>
        <p:nvSpPr>
          <p:cNvPr id="27653" name="Retângulo 4"/>
          <p:cNvSpPr>
            <a:spLocks noChangeArrowheads="1"/>
          </p:cNvSpPr>
          <p:nvPr/>
        </p:nvSpPr>
        <p:spPr bwMode="auto">
          <a:xfrm>
            <a:off x="179388" y="1270000"/>
            <a:ext cx="8856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t-BR" altLang="pt-BR"/>
              <a:t>Meta 5.1: Realizar estratificação do risco cardiovascular em 100% dos hipertensos cadastrados na unidade de saúde. </a:t>
            </a:r>
          </a:p>
        </p:txBody>
      </p:sp>
      <p:pic>
        <p:nvPicPr>
          <p:cNvPr id="27654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989138"/>
            <a:ext cx="609600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CuadroTexto"/>
          <p:cNvSpPr txBox="1"/>
          <p:nvPr/>
        </p:nvSpPr>
        <p:spPr>
          <a:xfrm>
            <a:off x="6516688" y="3141663"/>
            <a:ext cx="2447925" cy="1814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Hipertensos com estratificação do risco cardiovascular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1: 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2: 113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3: 162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4: 189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>
          <a:xfrm>
            <a:off x="420688" y="228600"/>
            <a:ext cx="8229600" cy="1143000"/>
          </a:xfrm>
        </p:spPr>
        <p:txBody>
          <a:bodyPr/>
          <a:lstStyle/>
          <a:p>
            <a:r>
              <a:rPr lang="pt-BR" altLang="pt-BR" smtClean="0"/>
              <a:t>RESULTADOS</a:t>
            </a: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28676" name="Retângulo 5"/>
          <p:cNvSpPr>
            <a:spLocks noChangeArrowheads="1"/>
          </p:cNvSpPr>
          <p:nvPr/>
        </p:nvSpPr>
        <p:spPr bwMode="auto">
          <a:xfrm>
            <a:off x="333375" y="5445125"/>
            <a:ext cx="611028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t-BR" altLang="pt-BR" sz="1400"/>
              <a:t>Gráfico indicativo da proporção de diabéticos residentes e cadastrados no Programa de Atenção aos Diabéticos com estratificação de risco cardiovascular por exame clínico em dia na UBS Genésio Albuquerque, outubro 2014 a fevereiro de 2015, Eirunepé, AM.</a:t>
            </a:r>
          </a:p>
          <a:p>
            <a:pPr algn="just"/>
            <a:r>
              <a:rPr lang="pt-BR" altLang="pt-BR" sz="1400"/>
              <a:t>Fonte: Planilha de Coleta de dados, 2015.</a:t>
            </a:r>
          </a:p>
        </p:txBody>
      </p:sp>
      <p:sp>
        <p:nvSpPr>
          <p:cNvPr id="28677" name="Retângulo 4"/>
          <p:cNvSpPr>
            <a:spLocks noChangeArrowheads="1"/>
          </p:cNvSpPr>
          <p:nvPr/>
        </p:nvSpPr>
        <p:spPr bwMode="auto">
          <a:xfrm>
            <a:off x="395288" y="1196975"/>
            <a:ext cx="8569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t-BR" altLang="pt-BR"/>
              <a:t>Meta 5.2: Realizar estratificação do risco cardiovascular em 100% dos diabéticos cadastrados na UBS. </a:t>
            </a:r>
          </a:p>
        </p:txBody>
      </p:sp>
      <p:pic>
        <p:nvPicPr>
          <p:cNvPr id="28678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879600"/>
            <a:ext cx="6110288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CuadroTexto"/>
          <p:cNvSpPr txBox="1"/>
          <p:nvPr/>
        </p:nvSpPr>
        <p:spPr>
          <a:xfrm>
            <a:off x="6516688" y="3141663"/>
            <a:ext cx="2447925" cy="15684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Diabéticos com estratificação do risco cardiovascular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1: </a:t>
            </a:r>
            <a:r>
              <a:rPr lang="pt-BR" sz="1600" dirty="0">
                <a:latin typeface="Arial Narrow" panose="020B0606020202030204" pitchFamily="34" charset="0"/>
              </a:rPr>
              <a:t>5</a:t>
            </a:r>
            <a:endParaRPr lang="pt-BR" sz="1600" dirty="0">
              <a:latin typeface="Arial Narrow" panose="020B06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2: 28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3: 40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anose="020B0606020202030204" pitchFamily="34" charset="0"/>
              </a:rPr>
              <a:t>Mês 4: 48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125538"/>
            <a:ext cx="8856662" cy="40322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t-BR" altLang="pt-BR" sz="2000" smtClean="0"/>
              <a:t>Objetivo 6: Promover a saúde de hipertensos e diabéticos.</a:t>
            </a:r>
          </a:p>
          <a:p>
            <a:pPr marL="0" indent="0">
              <a:buFont typeface="Arial" charset="0"/>
              <a:buNone/>
            </a:pPr>
            <a:r>
              <a:rPr lang="pt-BR" altLang="pt-BR" sz="2000" smtClean="0"/>
              <a:t>Meta 6.1: Garantir orientação nutricional sobre alimentação saudável a 100% dos hipertensos.</a:t>
            </a:r>
          </a:p>
          <a:p>
            <a:pPr marL="0" indent="0">
              <a:buFont typeface="Arial" charset="0"/>
              <a:buNone/>
            </a:pPr>
            <a:r>
              <a:rPr lang="pt-BR" altLang="pt-BR" sz="2000" smtClean="0"/>
              <a:t>Meta 6.2: Garantir orientação nutricional sobre alimentação saudável a 100% dos diabéticos.</a:t>
            </a:r>
          </a:p>
          <a:p>
            <a:pPr marL="0" indent="0">
              <a:buFont typeface="Arial" charset="0"/>
              <a:buNone/>
            </a:pPr>
            <a:r>
              <a:rPr lang="pt-BR" altLang="pt-BR" sz="2000" smtClean="0"/>
              <a:t>Meta 6.3: Garantir orientação em relação à prática regular de atividade física a 100% dos usuários hipertensos. </a:t>
            </a:r>
          </a:p>
          <a:p>
            <a:pPr marL="0" indent="0">
              <a:buFont typeface="Arial" charset="0"/>
              <a:buNone/>
            </a:pPr>
            <a:r>
              <a:rPr lang="pt-BR" altLang="pt-BR" sz="2000" smtClean="0"/>
              <a:t>Meta 6.4: Garantir orientação em relação à prática regular de atividade física a 100% dos usuários diabéticos.</a:t>
            </a:r>
          </a:p>
          <a:p>
            <a:pPr marL="0" indent="0">
              <a:buFont typeface="Arial" charset="0"/>
              <a:buNone/>
            </a:pPr>
            <a:r>
              <a:rPr lang="pt-BR" altLang="pt-BR" sz="2000" smtClean="0"/>
              <a:t>Meta 6.5: Garantir orientação sobre os riscos do tabagismo a 100% dos usuários hipertensos.</a:t>
            </a:r>
          </a:p>
          <a:p>
            <a:pPr marL="0" indent="0">
              <a:buFont typeface="Arial" charset="0"/>
              <a:buNone/>
            </a:pPr>
            <a:r>
              <a:rPr lang="pt-BR" altLang="pt-BR" sz="2000" smtClean="0"/>
              <a:t>Meta 6.6: Garantir orientação sobre os riscos do tabagismo a 100% dos usuários diabéticos.</a:t>
            </a:r>
          </a:p>
          <a:p>
            <a:pPr marL="0" indent="0">
              <a:buFont typeface="Arial" charset="0"/>
              <a:buNone/>
            </a:pPr>
            <a:r>
              <a:rPr lang="pt-BR" altLang="pt-BR" sz="2000" smtClean="0"/>
              <a:t>Meta 6.7: Garantir orientação sobre higiene bucal a 100% dos usuários hipertensos.</a:t>
            </a:r>
          </a:p>
          <a:p>
            <a:pPr marL="0" indent="0">
              <a:buFont typeface="Arial" charset="0"/>
              <a:buNone/>
            </a:pPr>
            <a:r>
              <a:rPr lang="pt-BR" altLang="pt-BR" sz="2000" smtClean="0"/>
              <a:t>Meta 6.8: Garantir orientação sobre higiene bucal a 100% dos usuários diabéticos.</a:t>
            </a:r>
          </a:p>
        </p:txBody>
      </p:sp>
      <p:sp>
        <p:nvSpPr>
          <p:cNvPr id="29699" name="Título 1"/>
          <p:cNvSpPr txBox="1">
            <a:spLocks/>
          </p:cNvSpPr>
          <p:nvPr/>
        </p:nvSpPr>
        <p:spPr bwMode="auto">
          <a:xfrm>
            <a:off x="250825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4400"/>
              <a:t>RESULTADOS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68475" y="6373813"/>
            <a:ext cx="55451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Metas alcançadas em todos os meses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/>
              <a:t>Ampliação </a:t>
            </a:r>
            <a:r>
              <a:rPr lang="pt-BR" sz="2800" dirty="0"/>
              <a:t>da cobertura </a:t>
            </a:r>
            <a:r>
              <a:rPr lang="pt-BR" sz="2800" dirty="0" smtClean="0"/>
              <a:t>“real”;</a:t>
            </a:r>
            <a:endParaRPr lang="pt-BR" sz="2800" dirty="0"/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/>
              <a:t>Melhoria </a:t>
            </a:r>
            <a:r>
              <a:rPr lang="pt-BR" sz="2800" dirty="0"/>
              <a:t>dos </a:t>
            </a:r>
            <a:r>
              <a:rPr lang="pt-BR" sz="2800" dirty="0" smtClean="0"/>
              <a:t>registros = valorização do prontuário;</a:t>
            </a:r>
            <a:endParaRPr lang="pt-BR" sz="2800" dirty="0"/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/>
              <a:t>Qualificação </a:t>
            </a:r>
            <a:r>
              <a:rPr lang="pt-BR" sz="2800" dirty="0"/>
              <a:t>da assistência</a:t>
            </a:r>
            <a:r>
              <a:rPr lang="pt-BR" sz="2800" dirty="0" smtClean="0"/>
              <a:t>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/>
              <a:t>Avanço na avaliação clínica;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/>
              <a:t>Atendimento continuado;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/>
              <a:t>Maior adesão;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/>
              <a:t>Parcerias;</a:t>
            </a:r>
            <a:endParaRPr lang="pt-BR" sz="2800" dirty="0"/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/>
              <a:t>Impactos </a:t>
            </a:r>
            <a:r>
              <a:rPr lang="pt-BR" sz="2800" dirty="0"/>
              <a:t>positivos para a equipe </a:t>
            </a:r>
            <a:r>
              <a:rPr lang="pt-BR" sz="2800" dirty="0" smtClean="0"/>
              <a:t>= discussões</a:t>
            </a:r>
            <a:r>
              <a:rPr lang="pt-BR" sz="2800" dirty="0"/>
              <a:t>, novos conhecimentos, melhora na atenção</a:t>
            </a:r>
            <a:r>
              <a:rPr lang="pt-BR" sz="2800" dirty="0" smtClean="0"/>
              <a:t>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/>
              <a:t>Atuação interdisciplinar.</a:t>
            </a:r>
            <a:endParaRPr lang="pt-BR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468313" y="1341438"/>
            <a:ext cx="8229600" cy="4779962"/>
          </a:xfrm>
        </p:spPr>
        <p:txBody>
          <a:bodyPr rtlCol="0">
            <a:normAutofit/>
          </a:bodyPr>
          <a:lstStyle/>
          <a:p>
            <a:pPr marL="0" indent="0"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pt-BR" sz="2800" dirty="0" smtClean="0"/>
              <a:t>O </a:t>
            </a:r>
            <a:r>
              <a:rPr lang="pt-BR" sz="2800" dirty="0"/>
              <a:t>que faríamos diferente?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/>
              <a:t>Melhor contato com os gestores da educação e saúde;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/>
              <a:t>Busca de compromisso com os profissionais (pagamento);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/>
              <a:t>Maior participação e funcionamento do NASF.</a:t>
            </a:r>
          </a:p>
          <a:p>
            <a:pPr marL="0" indent="0"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pt-BR" sz="2800" dirty="0" smtClean="0"/>
              <a:t>Próximos passos: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/>
              <a:t>Definir outra ação prioritária e executar a intervenção.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pt-BR" sz="2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pt-BR" b="1" dirty="0"/>
              <a:t>Importância: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/>
              <a:t>Organização da </a:t>
            </a:r>
            <a:r>
              <a:rPr lang="pt-BR" dirty="0" smtClean="0"/>
              <a:t>assistência;</a:t>
            </a:r>
            <a:endParaRPr lang="pt-BR" dirty="0"/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Aumento da cobertura;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Melhorar</a:t>
            </a:r>
            <a:r>
              <a:rPr lang="en-US" dirty="0" smtClean="0"/>
              <a:t> a </a:t>
            </a:r>
            <a:r>
              <a:rPr lang="pt-BR" dirty="0" smtClean="0"/>
              <a:t>adesão</a:t>
            </a:r>
            <a:r>
              <a:rPr lang="en-US" dirty="0" smtClean="0"/>
              <a:t>;</a:t>
            </a:r>
            <a:endParaRPr lang="pt-BR" dirty="0"/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/>
              <a:t>Acompanhamento programado </a:t>
            </a:r>
            <a:r>
              <a:rPr lang="pt-BR" dirty="0" smtClean="0"/>
              <a:t>da terapêutica;</a:t>
            </a:r>
            <a:endParaRPr lang="pt-BR" dirty="0"/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/>
              <a:t>Atividades </a:t>
            </a:r>
            <a:r>
              <a:rPr lang="pt-BR" dirty="0" smtClean="0"/>
              <a:t>coletivas - controle </a:t>
            </a:r>
            <a:r>
              <a:rPr lang="pt-BR" dirty="0"/>
              <a:t>das </a:t>
            </a:r>
            <a:r>
              <a:rPr lang="pt-BR" dirty="0" smtClean="0"/>
              <a:t>patologias;</a:t>
            </a:r>
            <a:endParaRPr lang="pt-BR" dirty="0"/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/>
              <a:t>Educação em </a:t>
            </a:r>
            <a:r>
              <a:rPr lang="pt-BR" dirty="0" smtClean="0"/>
              <a:t>saúde =&gt; Promoção em Saúde.</a:t>
            </a:r>
            <a:endParaRPr lang="pt-BR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424862" cy="14970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REFLEXÃO CRÍTICA - PROCESSO PESSOAL DE APRENDIZAGEM E IMPLEMENTAÇÃO DA INTERVENÇÃO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468313" y="2349500"/>
            <a:ext cx="8229600" cy="4319588"/>
          </a:xfrm>
        </p:spPr>
        <p:txBody>
          <a:bodyPr rtlCol="0">
            <a:normAutofit/>
          </a:bodyPr>
          <a:lstStyle/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sz="2800" dirty="0"/>
              <a:t>Apoio </a:t>
            </a:r>
            <a:r>
              <a:rPr lang="pt-BR" sz="2800" dirty="0" smtClean="0"/>
              <a:t>para </a:t>
            </a:r>
            <a:r>
              <a:rPr lang="pt-BR" sz="2800" dirty="0"/>
              <a:t>atuação dos profissionais;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sz="2800" dirty="0"/>
              <a:t> Superação </a:t>
            </a:r>
            <a:r>
              <a:rPr lang="pt-BR" sz="2800" dirty="0" smtClean="0"/>
              <a:t>das </a:t>
            </a:r>
            <a:r>
              <a:rPr lang="pt-BR" sz="2800" dirty="0"/>
              <a:t>dificuldades do dia-a-dia;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sz="2800" dirty="0"/>
              <a:t> Melhor prática profissional;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sz="2800" dirty="0"/>
              <a:t> Desenvolvimento profissional e pessoal;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sz="2800" dirty="0"/>
              <a:t> Desafio é prosseguir com outras </a:t>
            </a:r>
            <a:r>
              <a:rPr lang="pt-BR" sz="2800" dirty="0" smtClean="0"/>
              <a:t>intervenções e </a:t>
            </a:r>
            <a:r>
              <a:rPr lang="pt-BR" sz="2800" dirty="0"/>
              <a:t>buscar o comprometimento dos </a:t>
            </a:r>
            <a:r>
              <a:rPr lang="pt-BR" sz="2800" dirty="0" smtClean="0"/>
              <a:t>profissionais com </a:t>
            </a:r>
            <a:r>
              <a:rPr lang="pt-BR" sz="2800" dirty="0"/>
              <a:t>a qualidade do atendimento;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sz="2800" dirty="0"/>
              <a:t> Análise dos </a:t>
            </a:r>
            <a:r>
              <a:rPr lang="pt-BR" sz="2800" dirty="0" smtClean="0"/>
              <a:t>indicadores como </a:t>
            </a:r>
            <a:r>
              <a:rPr lang="pt-BR" sz="2800" dirty="0"/>
              <a:t>norteador das ações.</a:t>
            </a:r>
            <a:endParaRPr lang="pt-BR" sz="2800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/>
              <a:t>BRASIL. Ministério da Saúde. Secretaria de Atenção à Saúde. Departamento de Atenção Básica. </a:t>
            </a:r>
            <a:r>
              <a:rPr lang="pt-BR" b="1" dirty="0" smtClean="0"/>
              <a:t>Estratégias </a:t>
            </a:r>
            <a:r>
              <a:rPr lang="pt-BR" b="1" dirty="0"/>
              <a:t>para o cuidado da pessoa com doença crônica: </a:t>
            </a:r>
            <a:r>
              <a:rPr lang="pt-BR" dirty="0"/>
              <a:t>diabetes mellitus. Brasília: Ministério da Saúde, 2013a. 160 p.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/>
              <a:t> </a:t>
            </a:r>
            <a:r>
              <a:rPr lang="pt-BR" dirty="0" smtClean="0"/>
              <a:t>______. </a:t>
            </a:r>
            <a:r>
              <a:rPr lang="pt-BR" dirty="0"/>
              <a:t>______. ______. ______. </a:t>
            </a:r>
            <a:r>
              <a:rPr lang="pt-BR" b="1" dirty="0"/>
              <a:t>Estratégias para o cuidado da pessoa com doença crônica:</a:t>
            </a:r>
            <a:r>
              <a:rPr lang="pt-BR" dirty="0"/>
              <a:t> hipertensão arterial sistêmica. Brasília: Ministério da Saúde, 2013b. 128 p</a:t>
            </a:r>
            <a:r>
              <a:rPr lang="pt-BR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/>
              <a:t>SAGE – Sala de Apoio à Gestão Estratégica. 2014. Disponível em: &lt;http://189.28.128.178/sage/#&gt;. Acesso em: 18 mai. 2014.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7813" y="549275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9" name="Imagem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1"/>
          <a:stretch>
            <a:fillRect/>
          </a:stretch>
        </p:blipFill>
        <p:spPr bwMode="auto">
          <a:xfrm rot="-532553">
            <a:off x="614363" y="1957388"/>
            <a:ext cx="371633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877">
            <a:off x="5057775" y="2041525"/>
            <a:ext cx="3716338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Imagem 4" descr="D:\Especialização em Saúde Pública\Unidade 03 Intervenção\Tarefas\Semana 07 - Intervenção\Fotos\20141107_0830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48200"/>
            <a:ext cx="3883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5" descr="20141217_0926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4533900"/>
            <a:ext cx="394335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/>
              <a:t>Caracterização do município </a:t>
            </a:r>
            <a:r>
              <a:rPr lang="pt-BR" b="1" dirty="0" smtClean="0"/>
              <a:t>(Eirunepé-AM):</a:t>
            </a:r>
            <a:endParaRPr lang="pt-BR" b="1" dirty="0"/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30.665 </a:t>
            </a:r>
            <a:r>
              <a:rPr lang="pt-BR" dirty="0"/>
              <a:t>habitantes (IBGE, 2010);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Mesorregião Sudoeste </a:t>
            </a:r>
            <a:r>
              <a:rPr lang="pt-BR" dirty="0"/>
              <a:t>do estado do </a:t>
            </a:r>
            <a:r>
              <a:rPr lang="pt-BR" dirty="0" smtClean="0"/>
              <a:t>AM;</a:t>
            </a:r>
            <a:endParaRPr lang="pt-BR" dirty="0"/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04 Unidades Básicas de Saúde;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09 </a:t>
            </a:r>
            <a:r>
              <a:rPr lang="pt-BR" dirty="0" smtClean="0"/>
              <a:t>equipes Estratégia Saúde na Família</a:t>
            </a:r>
            <a:r>
              <a:rPr lang="en-US" dirty="0" smtClean="0"/>
              <a:t>;</a:t>
            </a:r>
            <a:endParaRPr lang="pt-BR" dirty="0"/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1 NASF;</a:t>
            </a:r>
            <a:endParaRPr lang="pt-BR" dirty="0"/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População coberta: 27.000 habitantes (SAGE, 2014) – 88,04%;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Sem acompanhamento da cobertura das ações.</a:t>
            </a:r>
            <a:endParaRPr lang="pt-BR" dirty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7172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11188" y="1484313"/>
            <a:ext cx="8229600" cy="4897437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pt-BR" sz="2800" b="1" dirty="0">
                <a:latin typeface="+mn-lt"/>
                <a:cs typeface="+mn-cs"/>
              </a:rPr>
              <a:t>Caracterização da Unidade Básica de Saúde:</a:t>
            </a: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  <a:cs typeface="+mn-cs"/>
              </a:rPr>
              <a:t>Unidade de Estratégia Saúde da Família;</a:t>
            </a: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  <a:cs typeface="+mn-cs"/>
              </a:rPr>
              <a:t>Atuam 02 Equipes (003 – urbana / 006 – rural);</a:t>
            </a: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  <a:cs typeface="+mn-cs"/>
              </a:rPr>
              <a:t>Composição da Equipe 003 – 1 médico, 1 enfermeira, 1 técnico de enfermagem e 12 Agentes Comunitários de Saúde;</a:t>
            </a: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  <a:cs typeface="+mn-cs"/>
              </a:rPr>
              <a:t>5.971 habitantes;</a:t>
            </a:r>
            <a:endParaRPr lang="pt-BR" sz="280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  <a:cs typeface="+mn-cs"/>
              </a:rPr>
              <a:t>1.342 hipertensos (cobertura de 10% - 140) – Caderno de Ações Programáticas (CAP);</a:t>
            </a:r>
            <a:endParaRPr lang="pt-BR" sz="280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  <a:cs typeface="+mn-cs"/>
              </a:rPr>
              <a:t>303 diabéticos (cobertura 8% -23) – CAP.</a:t>
            </a:r>
            <a:endParaRPr lang="pt-BR" sz="28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9220" name="Imagem 7" descr="D:\Especialização em Saúde Pública\Unidade 03 Intervenção\Tarefas\Semana 02 - Intervenção\2014-10-01 08.11.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9186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Geral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2232025"/>
          </a:xfrm>
        </p:spPr>
        <p:txBody>
          <a:bodyPr/>
          <a:lstStyle/>
          <a:p>
            <a:pPr algn="just"/>
            <a:r>
              <a:rPr lang="pt-BR" altLang="pt-BR" smtClean="0"/>
              <a:t>Qualificar a atenção em saúde de usuários com HAS e/ou DM da ESF/Equipe 003, na UBS Genésio Albuquerque, no município de Eirunepé/Amazonas.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1125538"/>
            <a:ext cx="8713788" cy="5543550"/>
          </a:xfrm>
        </p:spPr>
        <p:txBody>
          <a:bodyPr rtlCol="0">
            <a:normAutofit fontScale="92500" lnSpcReduction="10000"/>
          </a:bodyPr>
          <a:lstStyle/>
          <a:p>
            <a:pPr marL="0" indent="0" algn="ctr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pt-BR" b="1" dirty="0"/>
              <a:t>Ações realizadas</a:t>
            </a:r>
          </a:p>
          <a:p>
            <a:pPr marL="0" indent="0"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pt-BR" i="1" dirty="0" smtClean="0"/>
              <a:t>Eixo </a:t>
            </a:r>
            <a:r>
              <a:rPr lang="pt-BR" i="1" dirty="0"/>
              <a:t>de Organização e Gestão do Serviço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/>
              <a:t>C</a:t>
            </a:r>
            <a:r>
              <a:rPr lang="pt-BR" dirty="0" smtClean="0"/>
              <a:t>adastramento </a:t>
            </a:r>
            <a:r>
              <a:rPr lang="pt-BR" dirty="0"/>
              <a:t>no Sistema de Informação da Atenção Básica (SIAB) dos hipertensos e diabéticos da área de </a:t>
            </a:r>
            <a:r>
              <a:rPr lang="pt-BR" dirty="0" smtClean="0"/>
              <a:t>abrangência;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Protocolo impresso – cópias para uso;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Busca ativa de faltosos;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Revisão de prontuário;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Agendamento/faltosos;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Prioridade aos de alto risco cardiovascular;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pt-BR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1917</Words>
  <Application>Microsoft Office PowerPoint</Application>
  <PresentationFormat>Apresentação na tela (4:3)</PresentationFormat>
  <Paragraphs>226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Calibri</vt:lpstr>
      <vt:lpstr>Arial</vt:lpstr>
      <vt:lpstr>Arial Narrow</vt:lpstr>
      <vt:lpstr>Tema do Office</vt:lpstr>
      <vt:lpstr>Apresentação do PowerPoint</vt:lpstr>
      <vt:lpstr>Introdução</vt:lpstr>
      <vt:lpstr>Introdução</vt:lpstr>
      <vt:lpstr>Introdução</vt:lpstr>
      <vt:lpstr>Apresentação do PowerPoint</vt:lpstr>
      <vt:lpstr>Introdução</vt:lpstr>
      <vt:lpstr>Apresentação do PowerPoint</vt:lpstr>
      <vt:lpstr>Objetivo Geral</vt:lpstr>
      <vt:lpstr>Metodologia</vt:lpstr>
      <vt:lpstr>Apresentação do PowerPoint</vt:lpstr>
      <vt:lpstr>Apresentação do PowerPoint</vt:lpstr>
      <vt:lpstr>Metodologia</vt:lpstr>
      <vt:lpstr>Metodologia</vt:lpstr>
      <vt:lpstr>RESULTADOS</vt:lpstr>
      <vt:lpstr>RESULTADOS</vt:lpstr>
      <vt:lpstr>Apresentação do PowerPoint</vt:lpstr>
      <vt:lpstr>RESULTADOS</vt:lpstr>
      <vt:lpstr>RESULTADOS</vt:lpstr>
      <vt:lpstr>Apresentação do PowerPoint</vt:lpstr>
      <vt:lpstr>RESULTADOS</vt:lpstr>
      <vt:lpstr>RESULTADOS</vt:lpstr>
      <vt:lpstr>RESULTADOS</vt:lpstr>
      <vt:lpstr>RESULTADOS</vt:lpstr>
      <vt:lpstr>Apresentação do PowerPoint</vt:lpstr>
      <vt:lpstr>RESULTADOS</vt:lpstr>
      <vt:lpstr>RESULTADOS</vt:lpstr>
      <vt:lpstr>Apresentação do PowerPoint</vt:lpstr>
      <vt:lpstr>Discussão</vt:lpstr>
      <vt:lpstr>Discussão</vt:lpstr>
      <vt:lpstr>REFLEXÃO CRÍTICA - PROCESSO PESSOAL DE APRENDIZAGEM E IMPLEMENTAÇÃO DA INTERVENÇÃO</vt:lpstr>
      <vt:lpstr>Referências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à saúde dos usuários com HAS e/ou DM da UBS/ESF Genésio Albuquerque, Eirunepé/AM</dc:title>
  <dc:creator>CPE Z30</dc:creator>
  <cp:lastModifiedBy>BRANT</cp:lastModifiedBy>
  <cp:revision>32</cp:revision>
  <dcterms:created xsi:type="dcterms:W3CDTF">2015-08-11T17:34:39Z</dcterms:created>
  <dcterms:modified xsi:type="dcterms:W3CDTF">2015-08-18T11:15:16Z</dcterms:modified>
</cp:coreProperties>
</file>