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98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99" r:id="rId33"/>
    <p:sldId id="286" r:id="rId34"/>
    <p:sldId id="287" r:id="rId35"/>
    <p:sldId id="288" r:id="rId36"/>
    <p:sldId id="289" r:id="rId37"/>
    <p:sldId id="290" r:id="rId38"/>
    <p:sldId id="292" r:id="rId39"/>
    <p:sldId id="293" r:id="rId40"/>
    <p:sldId id="294" r:id="rId41"/>
    <p:sldId id="296" r:id="rId42"/>
    <p:sldId id="295" r:id="rId4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queline\Tarefas%20ESF\Unidade%20III\Semana%2016\Jaqueline%20Carpenedo%20-%20Coleta%20de%20dados%20Idosos%20+%20Sa&#250;de%20Bucal%20-%2016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80147823503195"/>
          <c:y val="0.28195121951219509"/>
          <c:w val="0.86019852176496803"/>
          <c:h val="0.6187970040330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à saúde do idoso na unidade de saúde</c:v>
                </c:pt>
              </c:strCache>
            </c:strRef>
          </c:tx>
          <c:invertIfNegative val="0"/>
          <c:cat>
            <c:strRef>
              <c:f>Indicadores!$D$3:$G$3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Indicadores!$D$4:$G$4</c:f>
              <c:numCache>
                <c:formatCode>0.0%</c:formatCode>
                <c:ptCount val="4"/>
                <c:pt idx="0">
                  <c:v>0.22866894197952217</c:v>
                </c:pt>
                <c:pt idx="1">
                  <c:v>0.38907849829351537</c:v>
                </c:pt>
                <c:pt idx="2">
                  <c:v>0.61945392491467577</c:v>
                </c:pt>
                <c:pt idx="3">
                  <c:v>0.70989761092150172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65568"/>
        <c:axId val="92973888"/>
      </c:barChart>
      <c:catAx>
        <c:axId val="9636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973888"/>
        <c:crosses val="autoZero"/>
        <c:auto val="1"/>
        <c:lblAlgn val="ctr"/>
        <c:lblOffset val="100"/>
        <c:noMultiLvlLbl val="0"/>
      </c:catAx>
      <c:valAx>
        <c:axId val="9297388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3655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pt-BR" sz="1200" b="1" i="0" u="none" strike="noStrike" baseline="0">
                <a:effectLst/>
              </a:rPr>
              <a:t>Proporção de idosos hipertensos e/ou diabéticos com solicitação de exames complementares periódicos em dia</a:t>
            </a:r>
            <a:endParaRPr lang="pt-BR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com acesso aos medicamentos prescritos</c:v>
                </c:pt>
              </c:strCache>
            </c:strRef>
          </c:tx>
          <c:invertIfNegative val="0"/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26720"/>
        <c:axId val="130425408"/>
      </c:barChart>
      <c:catAx>
        <c:axId val="13052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425408"/>
        <c:crosses val="autoZero"/>
        <c:auto val="1"/>
        <c:lblAlgn val="ctr"/>
        <c:lblOffset val="100"/>
        <c:noMultiLvlLbl val="0"/>
      </c:catAx>
      <c:valAx>
        <c:axId val="1304254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5267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Indicadores!$C$60</c:f>
              <c:strCache>
                <c:ptCount val="1"/>
                <c:pt idx="0">
                  <c:v>Proporção de idosos com acesso aos medicamentos prescritos</c:v>
                </c:pt>
              </c:strCache>
            </c:strRef>
          </c:tx>
          <c:invertIfNegative val="0"/>
          <c:cat>
            <c:strRef>
              <c:f>Indicadores!$D$59:$G$59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Indicadores!$D$60:$G$60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26208"/>
        <c:axId val="130427712"/>
      </c:barChart>
      <c:catAx>
        <c:axId val="13052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427712"/>
        <c:crosses val="autoZero"/>
        <c:auto val="1"/>
        <c:lblAlgn val="ctr"/>
        <c:lblOffset val="100"/>
        <c:noMultiLvlLbl val="0"/>
      </c:catAx>
      <c:valAx>
        <c:axId val="130427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526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Indicadores!$C$65</c:f>
              <c:strCache>
                <c:ptCount val="1"/>
                <c:pt idx="0">
                  <c:v>Proporção de idosos com tratamento odontológico concluído</c:v>
                </c:pt>
              </c:strCache>
            </c:strRef>
          </c:tx>
          <c:invertIfNegative val="0"/>
          <c:cat>
            <c:strRef>
              <c:f>Indicadores!$D$64:$G$64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Indicadores!$D$65:$G$65</c:f>
              <c:numCache>
                <c:formatCode>0.0%</c:formatCode>
                <c:ptCount val="4"/>
                <c:pt idx="0">
                  <c:v>0.61403508771929827</c:v>
                </c:pt>
                <c:pt idx="1">
                  <c:v>0.3401360544217687</c:v>
                </c:pt>
                <c:pt idx="2">
                  <c:v>0.20284697508896798</c:v>
                </c:pt>
                <c:pt idx="3">
                  <c:v>0.18507462686567164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65472"/>
        <c:axId val="130430016"/>
      </c:barChart>
      <c:catAx>
        <c:axId val="130665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430016"/>
        <c:crosses val="autoZero"/>
        <c:auto val="1"/>
        <c:lblAlgn val="ctr"/>
        <c:lblOffset val="100"/>
        <c:noMultiLvlLbl val="0"/>
      </c:catAx>
      <c:valAx>
        <c:axId val="130430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6654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Indicadores!$C$70</c:f>
              <c:strCache>
                <c:ptCount val="1"/>
                <c:pt idx="0">
                  <c:v>Proporção de idosos com avaliação de alterações de mucosa bucal em dia</c:v>
                </c:pt>
              </c:strCache>
            </c:strRef>
          </c:tx>
          <c:invertIfNegative val="0"/>
          <c:cat>
            <c:strRef>
              <c:f>Indicadores!$D$69:$G$69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Indicadores!$D$70:$G$70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99168"/>
        <c:axId val="130432320"/>
      </c:barChart>
      <c:catAx>
        <c:axId val="13139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432320"/>
        <c:crosses val="autoZero"/>
        <c:auto val="1"/>
        <c:lblAlgn val="ctr"/>
        <c:lblOffset val="100"/>
        <c:noMultiLvlLbl val="0"/>
      </c:catAx>
      <c:valAx>
        <c:axId val="130432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39916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pt-BR" sz="1200" b="1" i="0" u="none" strike="noStrike" baseline="0">
                <a:effectLst/>
              </a:rPr>
              <a:t>Proporção de idosos com avaliação da necessidade de prótese em dia</a:t>
            </a:r>
            <a:endParaRPr lang="pt-BR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Indicadores!$C$70</c:f>
              <c:strCache>
                <c:ptCount val="1"/>
                <c:pt idx="0">
                  <c:v>Proporção de idosos com avaliação de alterações de mucosa bucal em dia</c:v>
                </c:pt>
              </c:strCache>
            </c:strRef>
          </c:tx>
          <c:invertIfNegative val="0"/>
          <c:cat>
            <c:strRef>
              <c:f>Indicadores!$D$69:$G$69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Indicadores!$D$70:$G$70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487232"/>
        <c:axId val="130475712"/>
      </c:barChart>
      <c:catAx>
        <c:axId val="13148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475712"/>
        <c:crosses val="autoZero"/>
        <c:auto val="1"/>
        <c:lblAlgn val="ctr"/>
        <c:lblOffset val="100"/>
        <c:noMultiLvlLbl val="0"/>
      </c:catAx>
      <c:valAx>
        <c:axId val="130475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48723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Indicadores!$C$80</c:f>
              <c:strCache>
                <c:ptCount val="1"/>
                <c:pt idx="0">
                  <c:v>Proporção de idosos com registro na ficha espelho em dia</c:v>
                </c:pt>
              </c:strCache>
            </c:strRef>
          </c:tx>
          <c:invertIfNegative val="0"/>
          <c:cat>
            <c:strRef>
              <c:f>Indicadores!$D$79:$G$79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Indicadores!$D$80:$G$80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489280"/>
        <c:axId val="130478016"/>
      </c:barChart>
      <c:catAx>
        <c:axId val="131489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478016"/>
        <c:crosses val="autoZero"/>
        <c:auto val="1"/>
        <c:lblAlgn val="ctr"/>
        <c:lblOffset val="100"/>
        <c:noMultiLvlLbl val="0"/>
      </c:catAx>
      <c:valAx>
        <c:axId val="130478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4892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2694667628650988"/>
          <c:y val="0.31218873313391043"/>
          <c:w val="0.84249781277340485"/>
          <c:h val="0.52951549302782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Indicadores!$C$86</c:f>
              <c:strCache>
                <c:ptCount val="1"/>
                <c:pt idx="0">
                  <c:v>Proporção de idosos com Caderneta de Saúde da Pessoa Idosa</c:v>
                </c:pt>
              </c:strCache>
            </c:strRef>
          </c:tx>
          <c:invertIfNegative val="0"/>
          <c:cat>
            <c:strRef>
              <c:f>Indicadores!$D$85:$G$85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Indicadores!$D$86:$G$86</c:f>
              <c:numCache>
                <c:formatCode>0.0%</c:formatCode>
                <c:ptCount val="4"/>
                <c:pt idx="0">
                  <c:v>0.52238805970149249</c:v>
                </c:pt>
                <c:pt idx="1">
                  <c:v>0.7192982456140351</c:v>
                </c:pt>
                <c:pt idx="2">
                  <c:v>0.82093663911845727</c:v>
                </c:pt>
                <c:pt idx="3">
                  <c:v>0.84615384615384615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79744"/>
        <c:axId val="130480320"/>
      </c:barChart>
      <c:catAx>
        <c:axId val="131679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480320"/>
        <c:crosses val="autoZero"/>
        <c:auto val="1"/>
        <c:lblAlgn val="ctr"/>
        <c:lblOffset val="100"/>
        <c:noMultiLvlLbl val="0"/>
      </c:catAx>
      <c:valAx>
        <c:axId val="1304803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6797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Indicadores!$C$93</c:f>
              <c:strCache>
                <c:ptCount val="1"/>
                <c:pt idx="0">
                  <c:v>Proporção de idosos com avaliação de risco para morbimortalidade em dia</c:v>
                </c:pt>
              </c:strCache>
            </c:strRef>
          </c:tx>
          <c:invertIfNegative val="0"/>
          <c:cat>
            <c:strRef>
              <c:f>Indicadores!$D$92:$G$92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Indicadores!$D$93:$G$93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81792"/>
        <c:axId val="141591104"/>
      </c:barChart>
      <c:catAx>
        <c:axId val="131681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591104"/>
        <c:crosses val="autoZero"/>
        <c:auto val="1"/>
        <c:lblAlgn val="ctr"/>
        <c:lblOffset val="100"/>
        <c:noMultiLvlLbl val="0"/>
      </c:catAx>
      <c:valAx>
        <c:axId val="14159110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6817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Indicadores!$C$99</c:f>
              <c:strCache>
                <c:ptCount val="1"/>
                <c:pt idx="0">
                  <c:v>Proporção de idosos com avaliação para fragilização na velhice em dia</c:v>
                </c:pt>
              </c:strCache>
            </c:strRef>
          </c:tx>
          <c:invertIfNegative val="0"/>
          <c:cat>
            <c:strRef>
              <c:f>Indicadores!$D$98:$G$98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Indicadores!$D$99:$G$99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86272"/>
        <c:axId val="141593408"/>
      </c:barChart>
      <c:catAx>
        <c:axId val="141686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593408"/>
        <c:crosses val="autoZero"/>
        <c:auto val="1"/>
        <c:lblAlgn val="ctr"/>
        <c:lblOffset val="100"/>
        <c:noMultiLvlLbl val="0"/>
      </c:catAx>
      <c:valAx>
        <c:axId val="14159340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8627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invertIfNegative val="0"/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664960"/>
        <c:axId val="141595712"/>
      </c:barChart>
      <c:catAx>
        <c:axId val="13066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595712"/>
        <c:crosses val="autoZero"/>
        <c:auto val="1"/>
        <c:lblAlgn val="ctr"/>
        <c:lblOffset val="100"/>
        <c:noMultiLvlLbl val="0"/>
      </c:catAx>
      <c:valAx>
        <c:axId val="1415957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6649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idosos acamados ou com problemas de locomoção cadastrados</c:v>
                </c:pt>
              </c:strCache>
            </c:strRef>
          </c:tx>
          <c:invertIfNegative val="0"/>
          <c:cat>
            <c:strRef>
              <c:f>Indicadores!$D$8:$G$8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Indicadores!$D$9:$G$9</c:f>
              <c:numCache>
                <c:formatCode>0.0%</c:formatCode>
                <c:ptCount val="4"/>
                <c:pt idx="0">
                  <c:v>0.26085141903171949</c:v>
                </c:pt>
                <c:pt idx="1">
                  <c:v>0.38258208124652193</c:v>
                </c:pt>
                <c:pt idx="2">
                  <c:v>0.5564830272676683</c:v>
                </c:pt>
                <c:pt idx="3">
                  <c:v>0.64343350027824142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6366080"/>
        <c:axId val="92976192"/>
      </c:barChart>
      <c:catAx>
        <c:axId val="9636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976192"/>
        <c:crosses val="autoZero"/>
        <c:auto val="1"/>
        <c:lblAlgn val="ctr"/>
        <c:lblOffset val="100"/>
        <c:noMultiLvlLbl val="0"/>
      </c:catAx>
      <c:valAx>
        <c:axId val="9297619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636608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pt-BR" sz="1200" b="1" i="0" u="none" strike="noStrike" baseline="0">
                <a:effectLst/>
              </a:rPr>
              <a:t>Proporção de idosos com avaliação de risco em saúde bucal em dia</a:t>
            </a:r>
            <a:endParaRPr lang="pt-BR"/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Indicadores!$C$104</c:f>
              <c:strCache>
                <c:ptCount val="1"/>
                <c:pt idx="0">
                  <c:v>Proporção de idosos com avaliação de rede social em dia</c:v>
                </c:pt>
              </c:strCache>
            </c:strRef>
          </c:tx>
          <c:invertIfNegative val="0"/>
          <c:cat>
            <c:strRef>
              <c:f>Indicadores!$D$103:$G$103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Indicadores!$D$104:$G$104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68000"/>
        <c:axId val="141598016"/>
      </c:barChart>
      <c:catAx>
        <c:axId val="13196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598016"/>
        <c:crosses val="autoZero"/>
        <c:auto val="1"/>
        <c:lblAlgn val="ctr"/>
        <c:lblOffset val="100"/>
        <c:noMultiLvlLbl val="0"/>
      </c:catAx>
      <c:valAx>
        <c:axId val="1415980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96800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Indicadores!$C$118</c:f>
              <c:strCache>
                <c:ptCount val="1"/>
                <c:pt idx="0">
                  <c:v>Proporção de idosos que receberam orientação nutricional para hábitos saudáveis</c:v>
                </c:pt>
              </c:strCache>
            </c:strRef>
          </c:tx>
          <c:invertIfNegative val="0"/>
          <c:cat>
            <c:strRef>
              <c:f>Indicadores!$D$117:$G$117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Indicadores!$D$118:$G$118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967488"/>
        <c:axId val="141616832"/>
      </c:barChart>
      <c:catAx>
        <c:axId val="131967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16832"/>
        <c:crosses val="autoZero"/>
        <c:auto val="1"/>
        <c:lblAlgn val="ctr"/>
        <c:lblOffset val="100"/>
        <c:noMultiLvlLbl val="0"/>
      </c:catAx>
      <c:valAx>
        <c:axId val="141616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967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Indicadores!$C$123</c:f>
              <c:strCache>
                <c:ptCount val="1"/>
                <c:pt idx="0">
                  <c:v>Proporção de idosos que receberam orientação sobre prática de atividade física regular</c:v>
                </c:pt>
              </c:strCache>
            </c:strRef>
          </c:tx>
          <c:invertIfNegative val="0"/>
          <c:cat>
            <c:strRef>
              <c:f>Indicadores!$D$122:$G$122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Indicadores!$D$123:$G$123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2074496"/>
        <c:axId val="141619136"/>
      </c:barChart>
      <c:catAx>
        <c:axId val="13207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19136"/>
        <c:crosses val="autoZero"/>
        <c:auto val="1"/>
        <c:lblAlgn val="ctr"/>
        <c:lblOffset val="100"/>
        <c:noMultiLvlLbl val="0"/>
      </c:catAx>
      <c:valAx>
        <c:axId val="1416191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20744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Indicadores!$C$131</c:f>
              <c:strCache>
                <c:ptCount val="1"/>
                <c:pt idx="0">
                  <c:v>Proporção de idosos com orientação individual de cuidados de saúde bucal em dia</c:v>
                </c:pt>
              </c:strCache>
            </c:strRef>
          </c:tx>
          <c:invertIfNegative val="0"/>
          <c:cat>
            <c:strRef>
              <c:f>Indicadores!$D$130:$G$130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Indicadores!$D$131:$G$131</c:f>
              <c:numCache>
                <c:formatCode>0.0%</c:formatCode>
                <c:ptCount val="4"/>
                <c:pt idx="0">
                  <c:v>2.3508771929824563</c:v>
                </c:pt>
                <c:pt idx="1">
                  <c:v>1.5510204081632653</c:v>
                </c:pt>
                <c:pt idx="2">
                  <c:v>1.291814946619217</c:v>
                </c:pt>
                <c:pt idx="3">
                  <c:v>1.2417910447761193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688320"/>
        <c:axId val="141621440"/>
      </c:barChart>
      <c:catAx>
        <c:axId val="141688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21440"/>
        <c:crosses val="autoZero"/>
        <c:auto val="1"/>
        <c:lblAlgn val="ctr"/>
        <c:lblOffset val="100"/>
        <c:noMultiLvlLbl val="0"/>
      </c:catAx>
      <c:valAx>
        <c:axId val="1416214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416883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idosos acamados ou com problemas de locomoção com visita domiciliar</c:v>
                </c:pt>
              </c:strCache>
            </c:strRef>
          </c:tx>
          <c:invertIfNegative val="0"/>
          <c:cat>
            <c:strRef>
              <c:f>Indicadores!$D$14:$G$14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Indicadores!$D$15:$G$15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71488"/>
        <c:axId val="92978496"/>
      </c:barChart>
      <c:catAx>
        <c:axId val="1246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978496"/>
        <c:crosses val="autoZero"/>
        <c:auto val="1"/>
        <c:lblAlgn val="ctr"/>
        <c:lblOffset val="100"/>
        <c:noMultiLvlLbl val="0"/>
      </c:catAx>
      <c:valAx>
        <c:axId val="9297849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714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idosos com verificação da pressão arterial na última consulta</c:v>
                </c:pt>
              </c:strCache>
            </c:strRef>
          </c:tx>
          <c:invertIfNegative val="0"/>
          <c:cat>
            <c:strRef>
              <c:f>Indicadores!$D$19:$G$19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Indicadores!$D$20:$G$20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673536"/>
        <c:axId val="124741312"/>
      </c:barChart>
      <c:catAx>
        <c:axId val="124673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41312"/>
        <c:crosses val="autoZero"/>
        <c:auto val="1"/>
        <c:lblAlgn val="ctr"/>
        <c:lblOffset val="100"/>
        <c:noMultiLvlLbl val="0"/>
      </c:catAx>
      <c:valAx>
        <c:axId val="12474131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6735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Indicadores!$C$25</c:f>
              <c:strCache>
                <c:ptCount val="1"/>
                <c:pt idx="0">
                  <c:v>Proporção de idosos hipertensos rastreados para diabetes</c:v>
                </c:pt>
              </c:strCache>
            </c:strRef>
          </c:tx>
          <c:invertIfNegative val="0"/>
          <c:cat>
            <c:strRef>
              <c:f>Indicadores!$D$24:$G$24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Indicadores!$D$25:$G$25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04608"/>
        <c:axId val="124743616"/>
      </c:barChart>
      <c:catAx>
        <c:axId val="131204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43616"/>
        <c:crosses val="autoZero"/>
        <c:auto val="1"/>
        <c:lblAlgn val="ctr"/>
        <c:lblOffset val="100"/>
        <c:noMultiLvlLbl val="0"/>
      </c:catAx>
      <c:valAx>
        <c:axId val="12474361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2046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idosos com primeira consulta odontológica programática</c:v>
                </c:pt>
              </c:strCache>
            </c:strRef>
          </c:tx>
          <c:invertIfNegative val="0"/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0.42537313432835822</c:v>
                </c:pt>
                <c:pt idx="1">
                  <c:v>0.64473684210526316</c:v>
                </c:pt>
                <c:pt idx="2">
                  <c:v>0.77410468319559234</c:v>
                </c:pt>
                <c:pt idx="3">
                  <c:v>0.80528846153846156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206656"/>
        <c:axId val="124745920"/>
      </c:barChart>
      <c:catAx>
        <c:axId val="131206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45920"/>
        <c:crosses val="autoZero"/>
        <c:auto val="1"/>
        <c:lblAlgn val="ctr"/>
        <c:lblOffset val="100"/>
        <c:noMultiLvlLbl val="0"/>
      </c:catAx>
      <c:valAx>
        <c:axId val="12474592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20665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idosos faltosos às consultas que receberam busca ativa</c:v>
                </c:pt>
              </c:strCache>
            </c:strRef>
          </c:tx>
          <c:invertIfNegative val="0"/>
          <c:cat>
            <c:strRef>
              <c:f>Indicadores!$D$39:$G$39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Indicadores!$D$40:$G$40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17760"/>
        <c:axId val="124764736"/>
      </c:barChart>
      <c:catAx>
        <c:axId val="1313177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64736"/>
        <c:crosses val="autoZero"/>
        <c:auto val="1"/>
        <c:lblAlgn val="ctr"/>
        <c:lblOffset val="100"/>
        <c:noMultiLvlLbl val="0"/>
      </c:catAx>
      <c:valAx>
        <c:axId val="12476473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3177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200" b="1"/>
            </a:pPr>
            <a:r>
              <a:rPr lang="pt-BR"/>
              <a:t>Proporção de idosos cadastrados com exame clínico apropriado em dia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321344"/>
        <c:axId val="124767040"/>
      </c:barChart>
      <c:catAx>
        <c:axId val="13132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67040"/>
        <c:crosses val="autoZero"/>
        <c:auto val="1"/>
        <c:lblAlgn val="ctr"/>
        <c:lblOffset val="100"/>
        <c:noMultiLvlLbl val="0"/>
      </c:catAx>
      <c:valAx>
        <c:axId val="12476704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13213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sz="1200" b="1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Indicadores!$C$45</c:f>
              <c:strCache>
                <c:ptCount val="1"/>
                <c:pt idx="0">
                  <c:v>Proporção de idosos com Avaliação Multidimensional Rápida em dia</c:v>
                </c:pt>
              </c:strCache>
            </c:strRef>
          </c:tx>
          <c:invertIfNegative val="0"/>
          <c:cat>
            <c:strRef>
              <c:f>Indicadores!$D$44:$G$44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Indicadores!$D$45:$G$45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523136"/>
        <c:axId val="124769920"/>
      </c:barChart>
      <c:catAx>
        <c:axId val="130523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4769920"/>
        <c:crosses val="autoZero"/>
        <c:auto val="1"/>
        <c:lblAlgn val="ctr"/>
        <c:lblOffset val="100"/>
        <c:noMultiLvlLbl val="0"/>
      </c:catAx>
      <c:valAx>
        <c:axId val="12476992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305231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2" name="Subtítu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20" name="Espaço Reservado para Rodap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  <p:sp>
        <p:nvSpPr>
          <p:cNvPr id="6" name="Retângu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9" name="Fluxograma: Processo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uxograma: Processo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zz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sc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7EFF8E-2AC2-4781-B4FB-61BF81AEDD0B}" type="datetimeFigureOut">
              <a:rPr lang="pt-BR" smtClean="0"/>
              <a:t>04/05/2014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8B9A1E1-4991-4864-ADE2-68B1B257FEFB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Retângu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ud.org.br/atlas/ranking/Ranking-IDHM-Municipios-2010.aspx" TargetMode="External"/><Relationship Id="rId2" Type="http://schemas.openxmlformats.org/officeDocument/2006/relationships/hyperlink" Target="http://publicacoes.cardiol.br/consenso/2010/Diretriz_hipertensao_associados.pdf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5474" y="450912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pt-BR" sz="2800" b="1" dirty="0" smtClean="0">
                <a:effectLst/>
              </a:rPr>
              <a:t>Universidade Aberta do SUS - UNASUS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r>
              <a:rPr lang="pt-BR" sz="2800" b="1" dirty="0" smtClean="0">
                <a:effectLst/>
              </a:rPr>
              <a:t>Universidade Federal de Pelotas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r>
              <a:rPr lang="pt-BR" sz="2800" b="1" dirty="0" smtClean="0">
                <a:effectLst/>
              </a:rPr>
              <a:t>Especialização em Saúde da Família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r>
              <a:rPr lang="pt-BR" sz="2800" b="1" dirty="0" smtClean="0">
                <a:effectLst/>
              </a:rPr>
              <a:t>Modalidade a Distância</a:t>
            </a:r>
            <a:r>
              <a:rPr lang="pt-BR" sz="2800" dirty="0" smtClean="0">
                <a:effectLst/>
              </a:rPr>
              <a:t/>
            </a:r>
            <a:br>
              <a:rPr lang="pt-BR" sz="2800" dirty="0" smtClean="0">
                <a:effectLst/>
              </a:rPr>
            </a:br>
            <a:r>
              <a:rPr lang="pt-BR" sz="2800" b="1" dirty="0" smtClean="0">
                <a:effectLst/>
              </a:rPr>
              <a:t>Turma 4</a:t>
            </a:r>
            <a:br>
              <a:rPr lang="pt-BR" sz="2800" b="1" dirty="0" smtClean="0">
                <a:effectLst/>
              </a:rPr>
            </a:br>
            <a:r>
              <a:rPr lang="pt-BR" sz="6000" dirty="0" smtClean="0">
                <a:effectLst/>
              </a:rPr>
              <a:t/>
            </a:r>
            <a:br>
              <a:rPr lang="pt-BR" sz="6000" dirty="0" smtClean="0">
                <a:effectLst/>
              </a:rPr>
            </a:br>
            <a:r>
              <a:rPr lang="pt-BR" sz="3200" b="1" dirty="0" smtClean="0">
                <a:effectLst/>
              </a:rPr>
              <a:t>Melhoria </a:t>
            </a:r>
            <a:r>
              <a:rPr lang="pt-BR" sz="3200" b="1" dirty="0">
                <a:effectLst/>
              </a:rPr>
              <a:t>da </a:t>
            </a:r>
            <a:r>
              <a:rPr lang="pt-BR" sz="3200" b="1" dirty="0" smtClean="0">
                <a:effectLst/>
              </a:rPr>
              <a:t>Atenção </a:t>
            </a:r>
            <a:r>
              <a:rPr lang="pt-BR" sz="3200" b="1" dirty="0" smtClean="0">
                <a:effectLst/>
              </a:rPr>
              <a:t>à </a:t>
            </a:r>
            <a:r>
              <a:rPr lang="pt-BR" sz="3200" b="1" dirty="0" smtClean="0">
                <a:effectLst/>
              </a:rPr>
              <a:t>Saúde </a:t>
            </a:r>
            <a:r>
              <a:rPr lang="pt-BR" sz="3200" b="1" dirty="0">
                <a:effectLst/>
              </a:rPr>
              <a:t>do Idoso na Unidade Básica de Saúde Rivabem em Campo Largo - PR</a:t>
            </a:r>
            <a:r>
              <a:rPr lang="pt-BR" sz="6000" dirty="0">
                <a:effectLst/>
              </a:rPr>
              <a:t/>
            </a:r>
            <a:br>
              <a:rPr lang="pt-BR" sz="6000" dirty="0">
                <a:effectLst/>
              </a:rPr>
            </a:br>
            <a:endParaRPr lang="pt-BR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600" y="3933056"/>
            <a:ext cx="7406640" cy="2924944"/>
          </a:xfrm>
        </p:spPr>
        <p:txBody>
          <a:bodyPr>
            <a:normAutofit/>
          </a:bodyPr>
          <a:lstStyle/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Jaqueline Carpenedo</a:t>
            </a:r>
          </a:p>
          <a:p>
            <a:pPr algn="ctr"/>
            <a:r>
              <a:rPr lang="pt-BR" dirty="0" smtClean="0"/>
              <a:t>Orientadora: </a:t>
            </a:r>
            <a:r>
              <a:rPr lang="pt-BR" dirty="0"/>
              <a:t>Lenise Menezes Seerig</a:t>
            </a:r>
            <a:endParaRPr lang="pt-BR" dirty="0" smtClean="0"/>
          </a:p>
        </p:txBody>
      </p:sp>
      <p:pic>
        <p:nvPicPr>
          <p:cNvPr id="4" name="Imagem 3" descr="http://www.minhapos.com.br/data/artigos/images/ufpel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29" y="2708920"/>
            <a:ext cx="775335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 descr="http://dms.ufpel.edu.br/aquares/images/stories/logos/unasus-ufpe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674" y="2794645"/>
            <a:ext cx="807085" cy="695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6177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Melhorar a atenção a saúde do idoso.</a:t>
            </a:r>
          </a:p>
          <a:p>
            <a:endParaRPr lang="pt-BR" dirty="0"/>
          </a:p>
          <a:p>
            <a:pPr algn="just"/>
            <a:r>
              <a:rPr lang="pt-BR" dirty="0" smtClean="0"/>
              <a:t>Promover qualificação clínica para a equipe.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Ampliar a cobertura de idosos pela UBS.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33755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005536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Capacitação da equipe</a:t>
            </a:r>
          </a:p>
          <a:p>
            <a:endParaRPr lang="pt-BR" dirty="0"/>
          </a:p>
          <a:p>
            <a:pPr algn="just"/>
            <a:r>
              <a:rPr lang="pt-BR" dirty="0" smtClean="0"/>
              <a:t>Orientações para a comunidade sobre o programa de atenção a saúde do idoso.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Monitoramento do desenvolvimento da intervenção.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Gerenciamento das </a:t>
            </a:r>
            <a:r>
              <a:rPr lang="pt-BR" dirty="0"/>
              <a:t>ações </a:t>
            </a:r>
            <a:r>
              <a:rPr lang="pt-BR" dirty="0" smtClean="0"/>
              <a:t>e materiais necessários para que a intervenção flua.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88735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Objetivos/Metas/Resultados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Ampliar a cobertura de acompanhamento de idosos.</a:t>
            </a:r>
          </a:p>
          <a:p>
            <a:pPr lvl="1"/>
            <a:r>
              <a:rPr lang="pt-BR" dirty="0" smtClean="0"/>
              <a:t>Ampliar a cobertura para 70%.</a:t>
            </a:r>
          </a:p>
          <a:p>
            <a:pPr lvl="2"/>
            <a:r>
              <a:rPr lang="pt-BR" sz="2000" dirty="0" smtClean="0"/>
              <a:t>Mês 1: 134 (22,9%), Mês II: 228 (38,9%), Mês III: 363 (61,9%), Mês IV: 416 (71%)</a:t>
            </a:r>
          </a:p>
          <a:p>
            <a:pPr marL="658368" lvl="2" indent="0">
              <a:buNone/>
            </a:pPr>
            <a:endParaRPr lang="pt-BR" dirty="0" smtClean="0"/>
          </a:p>
          <a:p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55148257"/>
              </p:ext>
            </p:extLst>
          </p:nvPr>
        </p:nvGraphicFramePr>
        <p:xfrm>
          <a:off x="2843808" y="3789040"/>
          <a:ext cx="4724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419512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556792"/>
            <a:ext cx="7498080" cy="4800600"/>
          </a:xfrm>
        </p:spPr>
        <p:txBody>
          <a:bodyPr/>
          <a:lstStyle/>
          <a:p>
            <a:pPr lvl="1"/>
            <a:r>
              <a:rPr lang="pt-BR" dirty="0" smtClean="0"/>
              <a:t>Cadastrar 100% dos idosos acamado ou com problemas de locomoção.</a:t>
            </a:r>
          </a:p>
          <a:p>
            <a:pPr lvl="2"/>
            <a:r>
              <a:rPr lang="pt-BR" sz="2000" dirty="0"/>
              <a:t>M</a:t>
            </a:r>
            <a:r>
              <a:rPr lang="pt-BR" sz="2000" dirty="0" smtClean="0"/>
              <a:t>ês 1: 15 (26,1</a:t>
            </a:r>
            <a:r>
              <a:rPr lang="pt-BR" sz="2000" dirty="0"/>
              <a:t>%), </a:t>
            </a:r>
            <a:r>
              <a:rPr lang="pt-BR" sz="2000" dirty="0" smtClean="0"/>
              <a:t>Mês II: 22 (38,3%), </a:t>
            </a:r>
            <a:r>
              <a:rPr lang="pt-BR" sz="2000" dirty="0"/>
              <a:t>M</a:t>
            </a:r>
            <a:r>
              <a:rPr lang="pt-BR" sz="2000" dirty="0" smtClean="0"/>
              <a:t>ês III: 32 (55,6%), </a:t>
            </a:r>
            <a:r>
              <a:rPr lang="pt-BR" sz="2000" dirty="0"/>
              <a:t>M</a:t>
            </a:r>
            <a:r>
              <a:rPr lang="pt-BR" sz="2000" dirty="0" smtClean="0"/>
              <a:t>ês IV: 37 (64,3%).</a:t>
            </a:r>
          </a:p>
          <a:p>
            <a:pPr marL="658368" lvl="2" indent="0">
              <a:buNone/>
            </a:pPr>
            <a:endParaRPr lang="pt-BR" sz="20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812875039"/>
              </p:ext>
            </p:extLst>
          </p:nvPr>
        </p:nvGraphicFramePr>
        <p:xfrm>
          <a:off x="2699792" y="3501008"/>
          <a:ext cx="4724400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9731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dirty="0"/>
              <a:t>Realizar visita domiciliar a 100% dos idosos acamados ou com problemas de locomoção </a:t>
            </a:r>
            <a:r>
              <a:rPr lang="pt-BR" dirty="0" smtClean="0"/>
              <a:t>cadastrados.</a:t>
            </a:r>
          </a:p>
          <a:p>
            <a:pPr lvl="2" algn="just"/>
            <a:r>
              <a:rPr lang="pt-BR" dirty="0" smtClean="0"/>
              <a:t>Mês I (15), Mês II (22), Mês III (32), Mês IV (36)</a:t>
            </a:r>
          </a:p>
          <a:p>
            <a:pPr lvl="1" algn="just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18005729"/>
              </p:ext>
            </p:extLst>
          </p:nvPr>
        </p:nvGraphicFramePr>
        <p:xfrm>
          <a:off x="2915816" y="3645024"/>
          <a:ext cx="471487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6351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Rastrear 100% dos idosos cadastrados para Hipertensão Arterial </a:t>
            </a:r>
            <a:r>
              <a:rPr lang="pt-BR" dirty="0" smtClean="0"/>
              <a:t>Sistêmica.</a:t>
            </a:r>
          </a:p>
          <a:p>
            <a:pPr lvl="2"/>
            <a:r>
              <a:rPr lang="pt-BR" dirty="0"/>
              <a:t>Mês I (</a:t>
            </a:r>
            <a:r>
              <a:rPr lang="pt-BR" dirty="0" smtClean="0"/>
              <a:t>134), </a:t>
            </a:r>
            <a:r>
              <a:rPr lang="pt-BR" dirty="0"/>
              <a:t>Mês II (</a:t>
            </a:r>
            <a:r>
              <a:rPr lang="pt-BR" dirty="0" smtClean="0"/>
              <a:t>228), </a:t>
            </a:r>
            <a:r>
              <a:rPr lang="pt-BR" dirty="0"/>
              <a:t>Mês III (</a:t>
            </a:r>
            <a:r>
              <a:rPr lang="pt-BR" dirty="0" smtClean="0"/>
              <a:t>363), </a:t>
            </a:r>
            <a:r>
              <a:rPr lang="pt-BR" dirty="0"/>
              <a:t>Mês IV </a:t>
            </a:r>
            <a:r>
              <a:rPr lang="pt-BR" dirty="0" smtClean="0"/>
              <a:t>(416</a:t>
            </a:r>
            <a:r>
              <a:rPr lang="pt-BR" dirty="0"/>
              <a:t>)</a:t>
            </a:r>
          </a:p>
          <a:p>
            <a:pPr marL="658368" lvl="2" indent="0">
              <a:buNone/>
            </a:pPr>
            <a:endParaRPr lang="pt-BR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7888502"/>
              </p:ext>
            </p:extLst>
          </p:nvPr>
        </p:nvGraphicFramePr>
        <p:xfrm>
          <a:off x="3059832" y="3212976"/>
          <a:ext cx="4724400" cy="2733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96813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Rastrear 100% dos idosos cadastrados com pressão arterial sustentada maior que 135/80 mmHg para Diabetes Mellitus (DM</a:t>
            </a:r>
            <a:r>
              <a:rPr lang="pt-BR" dirty="0" smtClean="0"/>
              <a:t>).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2112551862"/>
              </p:ext>
            </p:extLst>
          </p:nvPr>
        </p:nvGraphicFramePr>
        <p:xfrm>
          <a:off x="2771800" y="3861048"/>
          <a:ext cx="4733925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5209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Ampliar a cobertura de primeira consulta odontológica para 100% dos </a:t>
            </a:r>
            <a:r>
              <a:rPr lang="pt-BR" dirty="0" smtClean="0"/>
              <a:t>idosos.</a:t>
            </a:r>
          </a:p>
          <a:p>
            <a:pPr lvl="2"/>
            <a:r>
              <a:rPr lang="pt-BR" dirty="0"/>
              <a:t>Mês </a:t>
            </a:r>
            <a:r>
              <a:rPr lang="pt-BR" dirty="0" smtClean="0"/>
              <a:t>I: 57</a:t>
            </a:r>
            <a:r>
              <a:rPr lang="pt-BR" dirty="0"/>
              <a:t> </a:t>
            </a:r>
            <a:r>
              <a:rPr lang="pt-BR" dirty="0" smtClean="0"/>
              <a:t>(42,5%), </a:t>
            </a:r>
            <a:r>
              <a:rPr lang="pt-BR" dirty="0"/>
              <a:t>Mês </a:t>
            </a:r>
            <a:r>
              <a:rPr lang="pt-BR" dirty="0" smtClean="0"/>
              <a:t>II: 147 (64,5%), </a:t>
            </a:r>
            <a:r>
              <a:rPr lang="pt-BR" dirty="0"/>
              <a:t>Mês </a:t>
            </a:r>
            <a:r>
              <a:rPr lang="pt-BR" dirty="0" smtClean="0"/>
              <a:t>III: 281(77,4%), </a:t>
            </a:r>
            <a:r>
              <a:rPr lang="pt-BR" dirty="0"/>
              <a:t>Mês </a:t>
            </a:r>
            <a:r>
              <a:rPr lang="pt-BR" dirty="0" smtClean="0"/>
              <a:t>IV: 335</a:t>
            </a:r>
            <a:r>
              <a:rPr lang="pt-BR" dirty="0"/>
              <a:t> </a:t>
            </a:r>
            <a:r>
              <a:rPr lang="pt-BR" dirty="0" smtClean="0"/>
              <a:t>(80,5%)</a:t>
            </a:r>
            <a:endParaRPr lang="pt-BR" dirty="0"/>
          </a:p>
          <a:p>
            <a:pPr lvl="2"/>
            <a:endParaRPr lang="pt-BR" dirty="0"/>
          </a:p>
        </p:txBody>
      </p:sp>
      <p:graphicFrame>
        <p:nvGraphicFramePr>
          <p:cNvPr id="4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2093249"/>
              </p:ext>
            </p:extLst>
          </p:nvPr>
        </p:nvGraphicFramePr>
        <p:xfrm>
          <a:off x="2843808" y="3501008"/>
          <a:ext cx="4724400" cy="2343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2645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pt-BR" dirty="0" smtClean="0"/>
          </a:p>
          <a:p>
            <a:pPr lvl="1"/>
            <a:endParaRPr lang="pt-BR" dirty="0"/>
          </a:p>
          <a:p>
            <a:pPr lvl="1"/>
            <a:r>
              <a:rPr lang="pt-BR" dirty="0" smtClean="0"/>
              <a:t>Fazer </a:t>
            </a:r>
            <a:r>
              <a:rPr lang="pt-BR" dirty="0"/>
              <a:t>visita domiciliar odontológica e garantir ações coletivas de educação em saúde bucal</a:t>
            </a:r>
            <a:r>
              <a:rPr lang="pt-BR" dirty="0" smtClean="0"/>
              <a:t>.</a:t>
            </a:r>
          </a:p>
          <a:p>
            <a:pPr lvl="2"/>
            <a:r>
              <a:rPr lang="pt-BR" dirty="0" smtClean="0"/>
              <a:t>Ação não realizada.</a:t>
            </a:r>
            <a:endParaRPr lang="pt-BR" dirty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1977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Melhorar a adesão dos idosos ao Programa de Saúde do Idoso.</a:t>
            </a:r>
          </a:p>
          <a:p>
            <a:pPr lvl="1"/>
            <a:r>
              <a:rPr lang="pt-BR" dirty="0"/>
              <a:t>Buscar </a:t>
            </a:r>
            <a:r>
              <a:rPr lang="pt-BR" dirty="0" smtClean="0"/>
              <a:t>100% </a:t>
            </a:r>
            <a:r>
              <a:rPr lang="pt-BR" dirty="0"/>
              <a:t>dos idosos faltosos  às consultas programadas</a:t>
            </a:r>
            <a:r>
              <a:rPr lang="pt-BR" dirty="0" smtClean="0"/>
              <a:t>.</a:t>
            </a:r>
          </a:p>
          <a:p>
            <a:pPr lvl="2"/>
            <a:r>
              <a:rPr lang="pt-BR" dirty="0"/>
              <a:t>Mês I </a:t>
            </a:r>
            <a:r>
              <a:rPr lang="pt-BR" dirty="0" smtClean="0"/>
              <a:t>(12), </a:t>
            </a:r>
            <a:r>
              <a:rPr lang="pt-BR" dirty="0"/>
              <a:t>Mês II (</a:t>
            </a:r>
            <a:r>
              <a:rPr lang="pt-BR" dirty="0" smtClean="0"/>
              <a:t>18), </a:t>
            </a:r>
            <a:r>
              <a:rPr lang="pt-BR" dirty="0"/>
              <a:t>Mês III </a:t>
            </a:r>
            <a:r>
              <a:rPr lang="pt-BR" dirty="0" smtClean="0"/>
              <a:t>(10), </a:t>
            </a:r>
            <a:r>
              <a:rPr lang="pt-BR" dirty="0"/>
              <a:t>Mês IV </a:t>
            </a:r>
            <a:r>
              <a:rPr lang="pt-BR" dirty="0" smtClean="0"/>
              <a:t>(17)</a:t>
            </a:r>
            <a:endParaRPr lang="pt-BR" dirty="0"/>
          </a:p>
          <a:p>
            <a:pPr lvl="2"/>
            <a:endParaRPr lang="pt-BR" dirty="0" smtClean="0"/>
          </a:p>
          <a:p>
            <a:pPr lvl="1"/>
            <a:endParaRPr lang="pt-BR" dirty="0"/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925367"/>
              </p:ext>
            </p:extLst>
          </p:nvPr>
        </p:nvGraphicFramePr>
        <p:xfrm>
          <a:off x="2771800" y="4077072"/>
          <a:ext cx="47244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94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Tendência global de envelhecimento populacional.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Brasil (ano 2.036) = País envelhecido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Brasil (ano 2.050) = proporção adulto/idoso - 3/1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10200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dirty="0"/>
              <a:t> Realizar exame clínico apropriado em 100% das consultas, incluindo exame físico dos pés, com palpação dos pulsos tibial posterior e pedioso e medida da sensibilidade a cada 03 meses para diabéticos</a:t>
            </a:r>
            <a:r>
              <a:rPr lang="pt-BR" dirty="0" smtClean="0"/>
              <a:t>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944370660"/>
              </p:ext>
            </p:extLst>
          </p:nvPr>
        </p:nvGraphicFramePr>
        <p:xfrm>
          <a:off x="2699792" y="4365104"/>
          <a:ext cx="4800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2199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475656" y="1052736"/>
            <a:ext cx="7498080" cy="4800600"/>
          </a:xfrm>
        </p:spPr>
        <p:txBody>
          <a:bodyPr/>
          <a:lstStyle/>
          <a:p>
            <a:r>
              <a:rPr lang="pt-BR" dirty="0" smtClean="0"/>
              <a:t>Melhorar a qualidade de atenção ao idoso na Unidade de Saúde.</a:t>
            </a:r>
          </a:p>
          <a:p>
            <a:pPr lvl="1" algn="just"/>
            <a:r>
              <a:rPr lang="pt-BR" dirty="0"/>
              <a:t>Realizar Avaliação Multidimensional Rápida de </a:t>
            </a:r>
            <a:r>
              <a:rPr lang="pt-BR" dirty="0" smtClean="0"/>
              <a:t>100% </a:t>
            </a:r>
            <a:r>
              <a:rPr lang="pt-BR" dirty="0"/>
              <a:t>dos idosos da área de abrangência utilizando como modelo a proposta de avaliação do Ministério da Saúde</a:t>
            </a:r>
            <a:r>
              <a:rPr lang="pt-BR" dirty="0" smtClean="0"/>
              <a:t>.</a:t>
            </a:r>
          </a:p>
          <a:p>
            <a:pPr lvl="2" algn="just"/>
            <a:r>
              <a:rPr lang="pt-BR" dirty="0"/>
              <a:t>Mês I (134), Mês II (228), Mês III (363), Mês IV (416)</a:t>
            </a:r>
          </a:p>
          <a:p>
            <a:pPr lvl="2" algn="just"/>
            <a:endParaRPr lang="pt-BR" dirty="0"/>
          </a:p>
        </p:txBody>
      </p:sp>
      <p:graphicFrame>
        <p:nvGraphicFramePr>
          <p:cNvPr id="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771177"/>
              </p:ext>
            </p:extLst>
          </p:nvPr>
        </p:nvGraphicFramePr>
        <p:xfrm>
          <a:off x="2555776" y="4547179"/>
          <a:ext cx="48006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16221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259632" y="188640"/>
            <a:ext cx="7498080" cy="6624736"/>
          </a:xfrm>
        </p:spPr>
        <p:txBody>
          <a:bodyPr>
            <a:normAutofit/>
          </a:bodyPr>
          <a:lstStyle/>
          <a:p>
            <a:r>
              <a:rPr lang="pt-BR" dirty="0" smtClean="0"/>
              <a:t>Nutrição</a:t>
            </a:r>
          </a:p>
          <a:p>
            <a:r>
              <a:rPr lang="pt-BR" dirty="0" smtClean="0"/>
              <a:t>Visão</a:t>
            </a:r>
          </a:p>
          <a:p>
            <a:r>
              <a:rPr lang="pt-BR" dirty="0" smtClean="0"/>
              <a:t>Audição</a:t>
            </a:r>
          </a:p>
          <a:p>
            <a:r>
              <a:rPr lang="pt-BR" dirty="0" smtClean="0"/>
              <a:t>Incontinência</a:t>
            </a:r>
          </a:p>
          <a:p>
            <a:r>
              <a:rPr lang="pt-BR" dirty="0" smtClean="0"/>
              <a:t>Atividade Sexual</a:t>
            </a:r>
          </a:p>
          <a:p>
            <a:r>
              <a:rPr lang="pt-BR" dirty="0" smtClean="0"/>
              <a:t>Atividades Diárias</a:t>
            </a:r>
          </a:p>
          <a:p>
            <a:r>
              <a:rPr lang="pt-BR" dirty="0" smtClean="0"/>
              <a:t>Domicílio</a:t>
            </a:r>
          </a:p>
          <a:p>
            <a:r>
              <a:rPr lang="pt-BR" dirty="0" smtClean="0"/>
              <a:t>Queda</a:t>
            </a:r>
          </a:p>
          <a:p>
            <a:r>
              <a:rPr lang="pt-BR" dirty="0" smtClean="0"/>
              <a:t>Cognição/Memória</a:t>
            </a:r>
          </a:p>
          <a:p>
            <a:r>
              <a:rPr lang="pt-BR" dirty="0" smtClean="0"/>
              <a:t>Humor/Depressão</a:t>
            </a:r>
          </a:p>
          <a:p>
            <a:r>
              <a:rPr lang="pt-BR" dirty="0" smtClean="0"/>
              <a:t>Suporte Social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609078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pt-BR" dirty="0" smtClean="0"/>
              <a:t>Realizar </a:t>
            </a:r>
            <a:r>
              <a:rPr lang="pt-BR" dirty="0"/>
              <a:t>a solicitação de exames complementares periódicos em </a:t>
            </a:r>
            <a:r>
              <a:rPr lang="pt-BR" dirty="0" smtClean="0"/>
              <a:t>100% </a:t>
            </a:r>
            <a:r>
              <a:rPr lang="pt-BR" dirty="0"/>
              <a:t>dos idosos hipertensos e/ou diabéticos</a:t>
            </a:r>
            <a:r>
              <a:rPr lang="pt-BR" dirty="0" smtClean="0"/>
              <a:t>.</a:t>
            </a:r>
          </a:p>
          <a:p>
            <a:pPr lvl="2" algn="just"/>
            <a:r>
              <a:rPr lang="pt-BR" dirty="0"/>
              <a:t>Mês I (134), Mês II (228), Mês III (363), Mês IV (416)</a:t>
            </a:r>
          </a:p>
          <a:p>
            <a:pPr lvl="2" algn="just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413144386"/>
              </p:ext>
            </p:extLst>
          </p:nvPr>
        </p:nvGraphicFramePr>
        <p:xfrm>
          <a:off x="2699792" y="3861048"/>
          <a:ext cx="47244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20553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Avaliar acesso aos medicamentos prescritos em 100% dos idosos.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  <p:graphicFrame>
        <p:nvGraphicFramePr>
          <p:cNvPr id="4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903942"/>
              </p:ext>
            </p:extLst>
          </p:nvPr>
        </p:nvGraphicFramePr>
        <p:xfrm>
          <a:off x="2771800" y="3717032"/>
          <a:ext cx="4724400" cy="235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4942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Concluir o tratamento odontológico em 100% dos idosos com primeira consulta odontológica programática.</a:t>
            </a:r>
          </a:p>
          <a:p>
            <a:pPr lvl="2"/>
            <a:r>
              <a:rPr lang="pt-BR" dirty="0"/>
              <a:t>Mês </a:t>
            </a:r>
            <a:r>
              <a:rPr lang="pt-BR" dirty="0" smtClean="0"/>
              <a:t>I: 35 (61,4%), </a:t>
            </a:r>
            <a:r>
              <a:rPr lang="pt-BR" dirty="0"/>
              <a:t>Mês </a:t>
            </a:r>
            <a:r>
              <a:rPr lang="pt-BR" dirty="0" smtClean="0"/>
              <a:t>II: 50 (34%), </a:t>
            </a:r>
            <a:r>
              <a:rPr lang="pt-BR" dirty="0"/>
              <a:t>Mês </a:t>
            </a:r>
            <a:r>
              <a:rPr lang="pt-BR" dirty="0" smtClean="0"/>
              <a:t>III: 57 (20,3%), </a:t>
            </a:r>
            <a:r>
              <a:rPr lang="pt-BR" dirty="0"/>
              <a:t>Mês </a:t>
            </a:r>
            <a:r>
              <a:rPr lang="pt-BR" dirty="0" smtClean="0"/>
              <a:t>IV: 62 (18,5%)</a:t>
            </a:r>
            <a:endParaRPr lang="pt-BR" dirty="0"/>
          </a:p>
          <a:p>
            <a:pPr lvl="2"/>
            <a:endParaRPr lang="pt-BR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657287106"/>
              </p:ext>
            </p:extLst>
          </p:nvPr>
        </p:nvGraphicFramePr>
        <p:xfrm>
          <a:off x="2699792" y="4077072"/>
          <a:ext cx="4638675" cy="2105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644351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Avaliar alterações de mucosa bucal em 100% dos idosos cadastrados.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</p:txBody>
      </p:sp>
      <p:graphicFrame>
        <p:nvGraphicFramePr>
          <p:cNvPr id="4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282988"/>
              </p:ext>
            </p:extLst>
          </p:nvPr>
        </p:nvGraphicFramePr>
        <p:xfrm>
          <a:off x="2771800" y="3429000"/>
          <a:ext cx="466725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998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Avaliar necessidade de prótese dentária em 100% dos idosos com primeira consulta odontológica</a:t>
            </a:r>
            <a:r>
              <a:rPr lang="pt-BR" dirty="0" smtClean="0"/>
              <a:t>.</a:t>
            </a:r>
          </a:p>
          <a:p>
            <a:pPr lvl="2"/>
            <a:r>
              <a:rPr lang="pt-BR" dirty="0"/>
              <a:t>Mês I </a:t>
            </a:r>
            <a:r>
              <a:rPr lang="pt-BR" dirty="0" smtClean="0"/>
              <a:t>(57), </a:t>
            </a:r>
            <a:r>
              <a:rPr lang="pt-BR" dirty="0"/>
              <a:t>Mês II </a:t>
            </a:r>
            <a:r>
              <a:rPr lang="pt-BR" dirty="0" smtClean="0"/>
              <a:t>(147), </a:t>
            </a:r>
            <a:r>
              <a:rPr lang="pt-BR" dirty="0"/>
              <a:t>Mês III </a:t>
            </a:r>
            <a:r>
              <a:rPr lang="pt-BR" dirty="0" smtClean="0"/>
              <a:t>(281), </a:t>
            </a:r>
            <a:r>
              <a:rPr lang="pt-BR" dirty="0"/>
              <a:t>Mês IV </a:t>
            </a:r>
            <a:r>
              <a:rPr lang="pt-BR" dirty="0" smtClean="0"/>
              <a:t>(335)</a:t>
            </a:r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211966745"/>
              </p:ext>
            </p:extLst>
          </p:nvPr>
        </p:nvGraphicFramePr>
        <p:xfrm>
          <a:off x="2987824" y="3861048"/>
          <a:ext cx="4667250" cy="240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189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Melhorar registros das informações.</a:t>
            </a:r>
          </a:p>
          <a:p>
            <a:pPr lvl="1"/>
            <a:r>
              <a:rPr lang="pt-BR" dirty="0"/>
              <a:t>Manter registro específico de 100% das pessoas idosas cadastradas.</a:t>
            </a:r>
          </a:p>
          <a:p>
            <a:pPr lvl="2" algn="just"/>
            <a:r>
              <a:rPr lang="pt-BR" dirty="0"/>
              <a:t>Mês I (134), Mês II (228), Mês III (363), Mês IV (416)</a:t>
            </a:r>
          </a:p>
          <a:p>
            <a:pPr lvl="2" algn="just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435313167"/>
              </p:ext>
            </p:extLst>
          </p:nvPr>
        </p:nvGraphicFramePr>
        <p:xfrm>
          <a:off x="2771800" y="4005064"/>
          <a:ext cx="4572000" cy="233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178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Distribuir a Caderneta de Saúde da Pessoa Idosa a 100% dos idosos cadastrados.</a:t>
            </a:r>
          </a:p>
          <a:p>
            <a:pPr lvl="2"/>
            <a:r>
              <a:rPr lang="pt-BR" dirty="0"/>
              <a:t>Mês </a:t>
            </a:r>
            <a:r>
              <a:rPr lang="pt-BR" dirty="0" smtClean="0"/>
              <a:t>I: 70 (52,2%), </a:t>
            </a:r>
            <a:r>
              <a:rPr lang="pt-BR" dirty="0"/>
              <a:t>Mês </a:t>
            </a:r>
            <a:r>
              <a:rPr lang="pt-BR" dirty="0" smtClean="0"/>
              <a:t>II: 164 (71,9%), </a:t>
            </a:r>
            <a:r>
              <a:rPr lang="pt-BR" dirty="0"/>
              <a:t>Mês </a:t>
            </a:r>
            <a:r>
              <a:rPr lang="pt-BR" dirty="0" smtClean="0"/>
              <a:t>III: 298 (82,1%), </a:t>
            </a:r>
            <a:r>
              <a:rPr lang="pt-BR" dirty="0"/>
              <a:t>Mês </a:t>
            </a:r>
            <a:r>
              <a:rPr lang="pt-BR" dirty="0" smtClean="0"/>
              <a:t>IV: 352 (84,6%)</a:t>
            </a:r>
            <a:endParaRPr lang="pt-BR" dirty="0"/>
          </a:p>
          <a:p>
            <a:pPr lvl="2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12182357"/>
              </p:ext>
            </p:extLst>
          </p:nvPr>
        </p:nvGraphicFramePr>
        <p:xfrm>
          <a:off x="2843808" y="3717032"/>
          <a:ext cx="4714875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2288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Campo Largo - PR: </a:t>
            </a:r>
          </a:p>
          <a:p>
            <a:pPr marL="402336" lvl="1" indent="0">
              <a:buNone/>
            </a:pPr>
            <a:endParaRPr lang="pt-BR" dirty="0" smtClean="0"/>
          </a:p>
          <a:p>
            <a:pPr lvl="1"/>
            <a:r>
              <a:rPr lang="pt-BR" dirty="0" smtClean="0"/>
              <a:t>112.486 habitantes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10.574 pessoas acima de 60 anos (9,4%)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Renda </a:t>
            </a:r>
            <a:r>
              <a:rPr lang="pt-BR" dirty="0"/>
              <a:t>domiciliar per capta de </a:t>
            </a:r>
            <a:r>
              <a:rPr lang="pt-BR" dirty="0" smtClean="0"/>
              <a:t>R$732,46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Região metropolitana de Curitiba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3105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mapear os idosos de risco da área de abrangência</a:t>
            </a:r>
            <a:r>
              <a:rPr lang="pt-BR" dirty="0" smtClean="0"/>
              <a:t>.</a:t>
            </a:r>
          </a:p>
          <a:p>
            <a:pPr lvl="1"/>
            <a:r>
              <a:rPr lang="pt-BR" dirty="0"/>
              <a:t>Rastrear 100% das pessoas idosas cadastradas para risco de morbimortalidade.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791556802"/>
              </p:ext>
            </p:extLst>
          </p:nvPr>
        </p:nvGraphicFramePr>
        <p:xfrm>
          <a:off x="2987824" y="4077072"/>
          <a:ext cx="4638675" cy="2524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299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Investigar a presença de indicadores de fragilização na velhice  em 100% das pessoas idosas.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  <a:p>
            <a:pPr lvl="2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860407865"/>
              </p:ext>
            </p:extLst>
          </p:nvPr>
        </p:nvGraphicFramePr>
        <p:xfrm>
          <a:off x="2915816" y="3645024"/>
          <a:ext cx="4657725" cy="2476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3467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59632" y="548680"/>
            <a:ext cx="7498080" cy="5400600"/>
          </a:xfrm>
        </p:spPr>
        <p:txBody>
          <a:bodyPr>
            <a:normAutofit/>
          </a:bodyPr>
          <a:lstStyle/>
          <a:p>
            <a:pPr lvl="0"/>
            <a:r>
              <a:rPr lang="pt-BR" dirty="0"/>
              <a:t>↓ peso (4,5kg ou 5% do peso no último ano)</a:t>
            </a:r>
          </a:p>
          <a:p>
            <a:pPr lvl="0"/>
            <a:r>
              <a:rPr lang="pt-BR" dirty="0"/>
              <a:t>Fadiga</a:t>
            </a:r>
          </a:p>
          <a:p>
            <a:pPr lvl="0"/>
            <a:r>
              <a:rPr lang="pt-BR" dirty="0"/>
              <a:t>Sedentarismo</a:t>
            </a:r>
          </a:p>
          <a:p>
            <a:pPr lvl="0"/>
            <a:r>
              <a:rPr lang="pt-BR" dirty="0"/>
              <a:t>↓ força</a:t>
            </a:r>
          </a:p>
          <a:p>
            <a:pPr lvl="0"/>
            <a:r>
              <a:rPr lang="pt-BR" dirty="0"/>
              <a:t>↓ velocidade da </a:t>
            </a:r>
            <a:r>
              <a:rPr lang="pt-BR" dirty="0" smtClean="0"/>
              <a:t>marcha</a:t>
            </a:r>
          </a:p>
          <a:p>
            <a:pPr lvl="0"/>
            <a:endParaRPr lang="pt-BR" dirty="0" smtClean="0"/>
          </a:p>
          <a:p>
            <a:pPr marL="82296" lvl="0" indent="0">
              <a:buNone/>
            </a:pPr>
            <a:r>
              <a:rPr lang="pt-BR" dirty="0" smtClean="0"/>
              <a:t>1-2 </a:t>
            </a:r>
            <a:r>
              <a:rPr lang="pt-BR" dirty="0"/>
              <a:t>= alto risco fragilização</a:t>
            </a:r>
          </a:p>
          <a:p>
            <a:pPr marL="82296" indent="0">
              <a:buNone/>
            </a:pPr>
            <a:r>
              <a:rPr lang="pt-BR" dirty="0"/>
              <a:t>Mais de 3 = frágil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8860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Avaliar a rede social de 100% dos idosos.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181588349"/>
              </p:ext>
            </p:extLst>
          </p:nvPr>
        </p:nvGraphicFramePr>
        <p:xfrm>
          <a:off x="2915816" y="3429000"/>
          <a:ext cx="4648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4168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Realizar avaliação de risco em saúde bucal em 100% dos idosos.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532954325"/>
              </p:ext>
            </p:extLst>
          </p:nvPr>
        </p:nvGraphicFramePr>
        <p:xfrm>
          <a:off x="2915816" y="3429000"/>
          <a:ext cx="46482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54677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Para promover a saúde</a:t>
            </a:r>
            <a:r>
              <a:rPr lang="pt-BR" dirty="0" smtClean="0"/>
              <a:t>.</a:t>
            </a:r>
          </a:p>
          <a:p>
            <a:pPr lvl="1"/>
            <a:r>
              <a:rPr lang="pt-BR" dirty="0"/>
              <a:t>Garantir orientação nutricional para hábitos alimentares saudáveis a 100% das pessoas idosas cadastradas.</a:t>
            </a:r>
          </a:p>
          <a:p>
            <a:pPr lvl="2"/>
            <a:r>
              <a:rPr lang="pt-BR" dirty="0"/>
              <a:t>Mês I (134), Mês II (228), Mês III (363), Mês IV (416</a:t>
            </a:r>
            <a:r>
              <a:rPr lang="pt-BR" dirty="0" smtClean="0"/>
              <a:t>)</a:t>
            </a:r>
          </a:p>
          <a:p>
            <a:pPr lvl="2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001484928"/>
              </p:ext>
            </p:extLst>
          </p:nvPr>
        </p:nvGraphicFramePr>
        <p:xfrm>
          <a:off x="2771800" y="4005064"/>
          <a:ext cx="4667250" cy="260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19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Garantir orientação para a prática de atividade física regular a 100% idosos.</a:t>
            </a:r>
          </a:p>
          <a:p>
            <a:pPr lvl="2"/>
            <a:r>
              <a:rPr lang="pt-BR" dirty="0"/>
              <a:t>Mês I (134), Mês II (228), Mês III (363), Mês IV (416)</a:t>
            </a:r>
          </a:p>
          <a:p>
            <a:pPr lvl="2"/>
            <a:endParaRPr lang="pt-BR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441763787"/>
              </p:ext>
            </p:extLst>
          </p:nvPr>
        </p:nvGraphicFramePr>
        <p:xfrm>
          <a:off x="2915816" y="3212976"/>
          <a:ext cx="4724400" cy="27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7543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pt-BR" dirty="0"/>
              <a:t>Garantir orientações individuais sobre higiene bucal (incluindo higiene de próteses dentárias) para 100% dos idosos cadastrados com primeira consulta odontológica programática</a:t>
            </a:r>
            <a:r>
              <a:rPr lang="pt-BR" dirty="0" smtClean="0"/>
              <a:t>.</a:t>
            </a:r>
          </a:p>
          <a:p>
            <a:pPr lvl="2"/>
            <a:r>
              <a:rPr lang="pt-BR" dirty="0"/>
              <a:t>Mês I (57), Mês II (147), Mês III (281), Mês IV (335)</a:t>
            </a:r>
          </a:p>
          <a:p>
            <a:pPr lvl="2"/>
            <a:endParaRPr lang="pt-BR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4239341543"/>
              </p:ext>
            </p:extLst>
          </p:nvPr>
        </p:nvGraphicFramePr>
        <p:xfrm>
          <a:off x="2771800" y="3861048"/>
          <a:ext cx="47244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48867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Pontos Fortes: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Reciclagem técnica profissional</a:t>
            </a:r>
          </a:p>
          <a:p>
            <a:pPr lvl="1"/>
            <a:r>
              <a:rPr lang="pt-BR" dirty="0" smtClean="0"/>
              <a:t>Aumento na qualidade do serviço</a:t>
            </a:r>
          </a:p>
          <a:p>
            <a:pPr lvl="1"/>
            <a:r>
              <a:rPr lang="pt-BR" dirty="0" smtClean="0"/>
              <a:t>Promoção da saúde</a:t>
            </a:r>
          </a:p>
          <a:p>
            <a:pPr lvl="1"/>
            <a:r>
              <a:rPr lang="pt-BR" dirty="0" smtClean="0"/>
              <a:t>Conscientização populacional</a:t>
            </a:r>
          </a:p>
        </p:txBody>
      </p:sp>
    </p:spTree>
    <p:extLst>
      <p:ext uri="{BB962C8B-B14F-4D97-AF65-F5344CB8AC3E}">
        <p14:creationId xmlns:p14="http://schemas.microsoft.com/office/powerpoint/2010/main" val="36184659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Ponto Fraco:</a:t>
            </a:r>
          </a:p>
          <a:p>
            <a:pPr lvl="1"/>
            <a:r>
              <a:rPr lang="pt-BR" dirty="0" smtClean="0"/>
              <a:t>Ficha-espelho</a:t>
            </a:r>
          </a:p>
          <a:p>
            <a:pPr lvl="1"/>
            <a:endParaRPr lang="pt-BR" dirty="0"/>
          </a:p>
          <a:p>
            <a:pPr lvl="2"/>
            <a:r>
              <a:rPr lang="pt-BR" dirty="0" smtClean="0"/>
              <a:t>Intervenção de possível continuidade, porém com algumas mudanças.</a:t>
            </a:r>
          </a:p>
        </p:txBody>
      </p:sp>
    </p:spTree>
    <p:extLst>
      <p:ext uri="{BB962C8B-B14F-4D97-AF65-F5344CB8AC3E}">
        <p14:creationId xmlns:p14="http://schemas.microsoft.com/office/powerpoint/2010/main" val="421834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UBS Rivabem – Campo Largo - PR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12776"/>
            <a:ext cx="5757391" cy="4318043"/>
          </a:xfrm>
        </p:spPr>
      </p:pic>
      <p:sp>
        <p:nvSpPr>
          <p:cNvPr id="3" name="CaixaDeTexto 2"/>
          <p:cNvSpPr txBox="1"/>
          <p:nvPr/>
        </p:nvSpPr>
        <p:spPr>
          <a:xfrm>
            <a:off x="2051720" y="5805264"/>
            <a:ext cx="59766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SIAB 3013:</a:t>
            </a:r>
          </a:p>
          <a:p>
            <a:pPr lvl="1" algn="ctr"/>
            <a:r>
              <a:rPr lang="pt-BR" sz="2400" dirty="0" smtClean="0"/>
              <a:t>Idosos área: </a:t>
            </a:r>
            <a:r>
              <a:rPr lang="pt-BR" sz="2400" dirty="0"/>
              <a:t>586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27666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pt-BR" dirty="0">
                <a:effectLst/>
              </a:rPr>
              <a:t>Reflexão crítica sobre seu processo pessoal de aprendizagem</a:t>
            </a:r>
            <a:r>
              <a:rPr lang="pt-BR" b="1" dirty="0">
                <a:effectLst/>
              </a:rPr>
              <a:t/>
            </a:r>
            <a:br>
              <a:rPr lang="pt-BR" b="1" dirty="0">
                <a:effectLst/>
              </a:rPr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Contribuições:</a:t>
            </a:r>
          </a:p>
          <a:p>
            <a:endParaRPr lang="pt-BR" dirty="0" smtClean="0"/>
          </a:p>
          <a:p>
            <a:pPr lvl="2"/>
            <a:r>
              <a:rPr lang="pt-BR" dirty="0" smtClean="0"/>
              <a:t>Qualificação prática clínica;</a:t>
            </a:r>
          </a:p>
          <a:p>
            <a:pPr lvl="2"/>
            <a:r>
              <a:rPr lang="pt-BR" dirty="0" smtClean="0"/>
              <a:t>Melhora no relacionamento da equipe;</a:t>
            </a:r>
          </a:p>
          <a:p>
            <a:pPr lvl="2"/>
            <a:r>
              <a:rPr lang="pt-BR" dirty="0" smtClean="0"/>
              <a:t>Melhora no relacionamento com paciente;</a:t>
            </a:r>
          </a:p>
          <a:p>
            <a:pPr lvl="2"/>
            <a:r>
              <a:rPr lang="pt-BR" dirty="0" smtClean="0"/>
              <a:t>Aumento no comprometimento da equipe com a população;</a:t>
            </a:r>
          </a:p>
          <a:p>
            <a:pPr lvl="2"/>
            <a:endParaRPr lang="pt-BR" dirty="0" smtClean="0"/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793996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t-BR" dirty="0" smtClean="0"/>
              <a:t>Referências: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ANDRADE, </a:t>
            </a:r>
            <a:r>
              <a:rPr lang="en-US" dirty="0" err="1"/>
              <a:t>Jadelson</a:t>
            </a:r>
            <a:r>
              <a:rPr lang="en-US" dirty="0"/>
              <a:t> P. et al. </a:t>
            </a:r>
            <a:r>
              <a:rPr lang="pt-BR" b="1" dirty="0"/>
              <a:t>IV Diretrizes Brasileiras de Hipertensão</a:t>
            </a:r>
            <a:r>
              <a:rPr lang="pt-BR" dirty="0"/>
              <a:t>. Sociedade Brasileira de Cardiologia, 2010. Disponível em: &lt;</a:t>
            </a:r>
            <a:r>
              <a:rPr lang="pt-BR" u="sng" dirty="0">
                <a:hlinkClick r:id="rId2"/>
              </a:rPr>
              <a:t>http://publicacoes.cardiol.br/consenso/2010/Diretriz_hipertensao_associados.pdf</a:t>
            </a:r>
            <a:r>
              <a:rPr lang="pt-BR" dirty="0"/>
              <a:t>&gt; Acesso em 15 Jan. 2013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r>
              <a:rPr lang="pt-BR" dirty="0"/>
              <a:t>BITTENCOURT. Sibele M. </a:t>
            </a:r>
            <a:r>
              <a:rPr lang="pt-BR" b="1" dirty="0"/>
              <a:t>Protocolo de Atenção à Saúde do Idoso. </a:t>
            </a:r>
            <a:r>
              <a:rPr lang="pt-BR" dirty="0"/>
              <a:t>1 ed. Tubarão: </a:t>
            </a:r>
            <a:r>
              <a:rPr lang="pt-BR" dirty="0" err="1"/>
              <a:t>Copiart</a:t>
            </a:r>
            <a:r>
              <a:rPr lang="pt-BR" dirty="0"/>
              <a:t>, 2010. 127p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r>
              <a:rPr lang="pt-BR" dirty="0"/>
              <a:t>CHAIMOWICZ, F. et al. Universidade Federal de Minas Gerais, </a:t>
            </a:r>
            <a:r>
              <a:rPr lang="pt-BR" b="1" dirty="0"/>
              <a:t>Saúde do Idoso. </a:t>
            </a:r>
            <a:r>
              <a:rPr lang="pt-BR" dirty="0"/>
              <a:t>2 ed. Belo Horizonte: UFMG, 2013, 21 p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r>
              <a:rPr lang="pt-BR" dirty="0"/>
              <a:t>IPARDES, Instituto </a:t>
            </a:r>
            <a:r>
              <a:rPr lang="pt-BR" dirty="0" err="1"/>
              <a:t>Paranaence</a:t>
            </a:r>
            <a:r>
              <a:rPr lang="pt-BR" dirty="0"/>
              <a:t> de Desenvolvimento Econômico e Social. </a:t>
            </a:r>
            <a:r>
              <a:rPr lang="pt-BR" b="1" dirty="0"/>
              <a:t>Caderno Estatístico Município de Campo Largo</a:t>
            </a:r>
            <a:r>
              <a:rPr lang="pt-BR" dirty="0"/>
              <a:t>, 2013, 11p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MINISTÉRIO DA SAÚDE. </a:t>
            </a:r>
            <a:r>
              <a:rPr lang="pt-BR" b="1" dirty="0"/>
              <a:t>Cadernos de Atenção Básica: </a:t>
            </a:r>
            <a:r>
              <a:rPr lang="pt-BR" dirty="0"/>
              <a:t>Diabetes Mellitus. N° 36. Brasília: MS, 2013. 160p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MINISTÉRIO DA SAÚDE. </a:t>
            </a:r>
            <a:r>
              <a:rPr lang="pt-BR" b="1" dirty="0"/>
              <a:t>Cadernos de Atenção Básica: </a:t>
            </a:r>
            <a:r>
              <a:rPr lang="pt-BR" dirty="0"/>
              <a:t>Obesidade. 1.ed. Brasília: MS, 2006. 110p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MINISTÉRIO DA SAÚDE. </a:t>
            </a:r>
            <a:r>
              <a:rPr lang="pt-BR" b="1" dirty="0"/>
              <a:t>Envelhecimento e Saúde da Pessoa Idosa</a:t>
            </a:r>
            <a:r>
              <a:rPr lang="pt-BR" dirty="0"/>
              <a:t>. 1.ed. Brasília: MS, 2007. 192p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MINISTÉRIO DA SAÚDE. </a:t>
            </a:r>
            <a:r>
              <a:rPr lang="pt-BR" b="1" dirty="0"/>
              <a:t>Política Nacional de Atenção Básica</a:t>
            </a:r>
            <a:r>
              <a:rPr lang="pt-BR" dirty="0"/>
              <a:t>. 4 ed. Brasília: MS, 2007, 26p</a:t>
            </a:r>
            <a:r>
              <a:rPr lang="pt-BR" dirty="0" smtClean="0"/>
              <a:t>.</a:t>
            </a:r>
            <a:endParaRPr lang="pt-BR" dirty="0"/>
          </a:p>
          <a:p>
            <a:r>
              <a:rPr lang="pt-BR" dirty="0"/>
              <a:t>PNUD, Programa das Nações Unidas para o Desenvolvimento, Disponível em: &lt;</a:t>
            </a:r>
            <a:r>
              <a:rPr lang="pt-BR" u="sng" dirty="0">
                <a:hlinkClick r:id="rId3"/>
              </a:rPr>
              <a:t>http://www.pnud.org.br/atlas/ranking/Ranking-IDHM-Municipios-2010.aspx</a:t>
            </a:r>
            <a:r>
              <a:rPr lang="pt-BR" u="sng" dirty="0"/>
              <a:t> </a:t>
            </a:r>
            <a:r>
              <a:rPr lang="pt-BR" dirty="0"/>
              <a:t>&gt; Acesso em 26 Mar. 2014.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06239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7344816" cy="6161325"/>
          </a:xfrm>
        </p:spPr>
      </p:pic>
    </p:spTree>
    <p:extLst>
      <p:ext uri="{BB962C8B-B14F-4D97-AF65-F5344CB8AC3E}">
        <p14:creationId xmlns:p14="http://schemas.microsoft.com/office/powerpoint/2010/main" val="74400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335264" cy="325144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260648"/>
            <a:ext cx="4416491" cy="331236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456384"/>
            <a:ext cx="4416491" cy="328498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270" y="3456384"/>
            <a:ext cx="4398236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69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14" y="4027"/>
            <a:ext cx="4374610" cy="3280957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027"/>
            <a:ext cx="4379979" cy="328498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91" y="3289011"/>
            <a:ext cx="4303618" cy="33083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9011"/>
            <a:ext cx="4379979" cy="3308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10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Estrutura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consultório médico</a:t>
            </a:r>
          </a:p>
          <a:p>
            <a:r>
              <a:rPr lang="pt-BR" dirty="0" smtClean="0"/>
              <a:t>1 consultório de enfermagem</a:t>
            </a:r>
          </a:p>
          <a:p>
            <a:r>
              <a:rPr lang="pt-BR" dirty="0" smtClean="0"/>
              <a:t>1 recepção</a:t>
            </a:r>
          </a:p>
          <a:p>
            <a:r>
              <a:rPr lang="pt-BR" dirty="0" smtClean="0"/>
              <a:t>1 cozinha</a:t>
            </a:r>
          </a:p>
          <a:p>
            <a:r>
              <a:rPr lang="pt-BR" dirty="0" smtClean="0"/>
              <a:t>1 sala de reunião</a:t>
            </a:r>
          </a:p>
          <a:p>
            <a:r>
              <a:rPr lang="pt-BR" dirty="0" smtClean="0"/>
              <a:t>1 sala de vacina</a:t>
            </a:r>
          </a:p>
        </p:txBody>
      </p:sp>
    </p:spTree>
    <p:extLst>
      <p:ext uri="{BB962C8B-B14F-4D97-AF65-F5344CB8AC3E}">
        <p14:creationId xmlns:p14="http://schemas.microsoft.com/office/powerpoint/2010/main" val="33193587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1 sala de triagem</a:t>
            </a:r>
          </a:p>
          <a:p>
            <a:r>
              <a:rPr lang="pt-BR" dirty="0" smtClean="0"/>
              <a:t>1 consultório odontológico</a:t>
            </a:r>
          </a:p>
          <a:p>
            <a:r>
              <a:rPr lang="pt-BR" dirty="0" smtClean="0"/>
              <a:t>1 expurgo</a:t>
            </a:r>
          </a:p>
          <a:p>
            <a:r>
              <a:rPr lang="pt-BR" dirty="0" smtClean="0"/>
              <a:t>1 banheiro de funcionários</a:t>
            </a:r>
          </a:p>
          <a:p>
            <a:r>
              <a:rPr lang="pt-BR" dirty="0" smtClean="0"/>
              <a:t>2 banheiros para pacientes </a:t>
            </a:r>
          </a:p>
          <a:p>
            <a:pPr algn="just"/>
            <a:r>
              <a:rPr lang="pt-BR" dirty="0" smtClean="0"/>
              <a:t>1 banheiro para portadores de deficiência física.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1963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Deficiências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Ausência da Caderneta de Saúde do Idoso;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Ausência de agendamentos reservados especificamente para idosos;</a:t>
            </a:r>
          </a:p>
          <a:p>
            <a:endParaRPr lang="pt-BR" dirty="0" smtClean="0"/>
          </a:p>
          <a:p>
            <a:pPr algn="just"/>
            <a:r>
              <a:rPr lang="pt-BR" dirty="0" smtClean="0"/>
              <a:t>Ausência de protocolo de atendimento.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54672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ício">
  <a:themeElements>
    <a:clrScheme name="Solstí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í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í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643</TotalTime>
  <Words>1379</Words>
  <Application>Microsoft Office PowerPoint</Application>
  <PresentationFormat>Apresentação na tela (4:3)</PresentationFormat>
  <Paragraphs>186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42</vt:i4>
      </vt:variant>
    </vt:vector>
  </HeadingPairs>
  <TitlesOfParts>
    <vt:vector size="43" baseType="lpstr">
      <vt:lpstr>Solstício</vt:lpstr>
      <vt:lpstr>Universidade Aberta do SUS - UNASUS Universidade Federal de Pelotas Especialização em Saúde da Família Modalidade a Distância Turma 4  Melhoria da Atenção à Saúde do Idoso na Unidade Básica de Saúde Rivabem em Campo Largo - PR </vt:lpstr>
      <vt:lpstr>Introdução</vt:lpstr>
      <vt:lpstr> </vt:lpstr>
      <vt:lpstr>UBS Rivabem – Campo Largo - PR</vt:lpstr>
      <vt:lpstr>Apresentação do PowerPoint</vt:lpstr>
      <vt:lpstr>Apresentação do PowerPoint</vt:lpstr>
      <vt:lpstr>Estrutura</vt:lpstr>
      <vt:lpstr>Apresentação do PowerPoint</vt:lpstr>
      <vt:lpstr>Deficiências</vt:lpstr>
      <vt:lpstr>Objetivo </vt:lpstr>
      <vt:lpstr>Metodologia</vt:lpstr>
      <vt:lpstr>Objetivos/Metas/Resultados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Apresentação do PowerPoint</vt:lpstr>
      <vt:lpstr>Reflexão crítica sobre seu processo pessoal de aprendizagem </vt:lpstr>
      <vt:lpstr>Referências: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Saúde do Idoso na UBS Rivabem</dc:title>
  <dc:creator>Jaqueline</dc:creator>
  <cp:lastModifiedBy>Jaqueline</cp:lastModifiedBy>
  <cp:revision>39</cp:revision>
  <dcterms:created xsi:type="dcterms:W3CDTF">2014-03-28T21:51:46Z</dcterms:created>
  <dcterms:modified xsi:type="dcterms:W3CDTF">2014-05-05T01:57:07Z</dcterms:modified>
</cp:coreProperties>
</file>