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84" r:id="rId8"/>
    <p:sldId id="264" r:id="rId9"/>
    <p:sldId id="265" r:id="rId10"/>
    <p:sldId id="285" r:id="rId11"/>
    <p:sldId id="266" r:id="rId12"/>
    <p:sldId id="286" r:id="rId13"/>
    <p:sldId id="267" r:id="rId14"/>
    <p:sldId id="287" r:id="rId15"/>
    <p:sldId id="268" r:id="rId16"/>
    <p:sldId id="288" r:id="rId17"/>
    <p:sldId id="269" r:id="rId18"/>
    <p:sldId id="289" r:id="rId19"/>
    <p:sldId id="270" r:id="rId20"/>
    <p:sldId id="271" r:id="rId21"/>
    <p:sldId id="290" r:id="rId22"/>
    <p:sldId id="272" r:id="rId23"/>
    <p:sldId id="291" r:id="rId24"/>
    <p:sldId id="275" r:id="rId25"/>
    <p:sldId id="292" r:id="rId26"/>
    <p:sldId id="273" r:id="rId27"/>
    <p:sldId id="293" r:id="rId28"/>
    <p:sldId id="274" r:id="rId29"/>
    <p:sldId id="297" r:id="rId30"/>
    <p:sldId id="276" r:id="rId31"/>
    <p:sldId id="277" r:id="rId32"/>
    <p:sldId id="298" r:id="rId33"/>
    <p:sldId id="278" r:id="rId34"/>
    <p:sldId id="279" r:id="rId35"/>
    <p:sldId id="295" r:id="rId36"/>
    <p:sldId id="280" r:id="rId37"/>
    <p:sldId id="296" r:id="rId38"/>
    <p:sldId id="281" r:id="rId39"/>
    <p:sldId id="299" r:id="rId40"/>
    <p:sldId id="282" r:id="rId41"/>
    <p:sldId id="283" r:id="rId42"/>
    <p:sldId id="301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B8E-94BA-4F31-A834-2DA9309ACCFE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F9-062F-4B03-B71B-601C7398B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4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B8E-94BA-4F31-A834-2DA9309ACCFE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F9-062F-4B03-B71B-601C7398B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83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B8E-94BA-4F31-A834-2DA9309ACCFE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F9-062F-4B03-B71B-601C7398B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32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B8E-94BA-4F31-A834-2DA9309ACCFE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F9-062F-4B03-B71B-601C7398B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74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B8E-94BA-4F31-A834-2DA9309ACCFE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F9-062F-4B03-B71B-601C7398B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6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B8E-94BA-4F31-A834-2DA9309ACCFE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F9-062F-4B03-B71B-601C7398B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13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B8E-94BA-4F31-A834-2DA9309ACCFE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F9-062F-4B03-B71B-601C7398B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7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B8E-94BA-4F31-A834-2DA9309ACCFE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F9-062F-4B03-B71B-601C7398B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45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B8E-94BA-4F31-A834-2DA9309ACCFE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F9-062F-4B03-B71B-601C7398B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25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B8E-94BA-4F31-A834-2DA9309ACCFE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F9-062F-4B03-B71B-601C7398B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02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B8E-94BA-4F31-A834-2DA9309ACCFE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0F9-062F-4B03-B71B-601C7398B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59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4B8E-94BA-4F31-A834-2DA9309ACCFE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00F9-062F-4B03-B71B-601C7398BD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95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16632"/>
            <a:ext cx="777686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UNIVERSIDADE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FEDERAL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PELOTAS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dirty="0">
                <a:latin typeface="Arial" pitchFamily="34" charset="0"/>
                <a:cs typeface="Arial" pitchFamily="34" charset="0"/>
              </a:rPr>
              <a:t>UNIVERSIDADE ABERTA DO SUS – UNASUS</a:t>
            </a:r>
          </a:p>
          <a:p>
            <a:pPr algn="ctr"/>
            <a:r>
              <a:rPr lang="pt-BR" sz="1600" dirty="0">
                <a:latin typeface="Arial" pitchFamily="34" charset="0"/>
                <a:cs typeface="Arial" pitchFamily="34" charset="0"/>
              </a:rPr>
              <a:t>DEPARTAMENTO DE MEDICINA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SOCIAL</a:t>
            </a:r>
          </a:p>
          <a:p>
            <a:pPr algn="ctr"/>
            <a:endParaRPr lang="pt-BR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dirty="0">
                <a:latin typeface="Arial" pitchFamily="34" charset="0"/>
                <a:cs typeface="Arial" pitchFamily="34" charset="0"/>
              </a:rPr>
              <a:t>Trabalho de Conclusão de Curso</a:t>
            </a: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Qualificação da Atenção à Saúde da Criança na Unidade Básica de Saúde do município de Garibaldi – RS.</a:t>
            </a: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dirty="0">
                <a:latin typeface="Arial" pitchFamily="34" charset="0"/>
                <a:cs typeface="Arial" pitchFamily="34" charset="0"/>
              </a:rPr>
              <a:t>Jaqueline Guerra</a:t>
            </a: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Orientadora: Ingrid Freire</a:t>
            </a:r>
          </a:p>
          <a:p>
            <a:pPr algn="ctr"/>
            <a:endParaRPr lang="pt-BR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dirty="0">
                <a:latin typeface="Arial" pitchFamily="34" charset="0"/>
                <a:cs typeface="Arial" pitchFamily="34" charset="0"/>
              </a:rPr>
              <a:t>Pelotas, 2014.</a:t>
            </a:r>
          </a:p>
          <a:p>
            <a:pPr algn="ctr"/>
            <a:endParaRPr lang="pt-BR" dirty="0"/>
          </a:p>
          <a:p>
            <a:endParaRPr lang="pt-BR" dirty="0"/>
          </a:p>
        </p:txBody>
      </p:sp>
      <p:pic>
        <p:nvPicPr>
          <p:cNvPr id="1026" name="Imagem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9462"/>
            <a:ext cx="1378502" cy="13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368152" cy="105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8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</a:t>
            </a:r>
            <a:r>
              <a:rPr lang="pt-BR" sz="3600" dirty="0" smtClean="0">
                <a:solidFill>
                  <a:srgbClr val="0070C0"/>
                </a:solidFill>
              </a:rPr>
              <a:t>METAS    </a:t>
            </a:r>
            <a:endParaRPr lang="pt-B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47" y="1628800"/>
            <a:ext cx="4609001" cy="247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584" y="4437112"/>
            <a:ext cx="77768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ym typeface="Wingdings" pitchFamily="2" charset="2"/>
              </a:rPr>
              <a:t>Resultado: </a:t>
            </a:r>
            <a:r>
              <a:rPr lang="pt-BR" sz="2000" dirty="0">
                <a:sym typeface="Wingdings" pitchFamily="2" charset="2"/>
              </a:rPr>
              <a:t>40% da meta 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10 crianças nascidas </a:t>
            </a:r>
            <a:r>
              <a:rPr lang="pt-BR" dirty="0" smtClean="0">
                <a:sym typeface="Wingdings" pitchFamily="2" charset="2"/>
              </a:rPr>
              <a:t> 4 realizaram a consulta na primeira semana de vida </a:t>
            </a:r>
          </a:p>
          <a:p>
            <a:pPr marL="342900" indent="-342900" algn="just">
              <a:buFontTx/>
              <a:buChar char="-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788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70C0"/>
                </a:solidFill>
              </a:rPr>
              <a:t>AÇÕES, OBJETIVOS E METAS  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endParaRPr lang="pt-BR" sz="2400" i="1" dirty="0" smtClean="0"/>
          </a:p>
          <a:p>
            <a:pPr marL="457200" indent="-457200" algn="just">
              <a:buAutoNum type="arabicPeriod"/>
            </a:pPr>
            <a:r>
              <a:rPr lang="pt-BR" sz="2400" i="1" dirty="0" smtClean="0"/>
              <a:t>Relativas ao objetivo específico de ampliar a cobertura da atenção à saúde da criança: </a:t>
            </a:r>
          </a:p>
          <a:p>
            <a:pPr marL="457200" indent="-457200" algn="just">
              <a:buAutoNum type="arabicPeriod"/>
            </a:pPr>
            <a:endParaRPr lang="pt-BR" sz="2400" i="1" dirty="0" smtClean="0"/>
          </a:p>
          <a:p>
            <a:pPr marL="400050" lvl="1" indent="0" algn="just">
              <a:buNone/>
            </a:pPr>
            <a:r>
              <a:rPr lang="pt-BR" sz="2000" i="1" dirty="0" smtClean="0">
                <a:solidFill>
                  <a:srgbClr val="00B0F0"/>
                </a:solidFill>
              </a:rPr>
              <a:t>Meta 1.4: </a:t>
            </a:r>
            <a:r>
              <a:rPr lang="pt-BR" sz="2000" dirty="0"/>
              <a:t>Ampliar a cobertura de primeira consulta odontológica para 100% das crianças moradoras da área de abrangência, de 6 a 72 meses de idade</a:t>
            </a:r>
            <a:r>
              <a:rPr lang="pt-BR" sz="2000" dirty="0" smtClean="0"/>
              <a:t>.</a:t>
            </a:r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i="1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</a:t>
            </a:r>
            <a:r>
              <a:rPr lang="pt-BR" sz="3600" dirty="0" smtClean="0">
                <a:solidFill>
                  <a:srgbClr val="0070C0"/>
                </a:solidFill>
              </a:rPr>
              <a:t>METAS  </a:t>
            </a:r>
            <a:endParaRPr lang="pt-B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36" y="1484784"/>
            <a:ext cx="4435687" cy="250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03648" y="429309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Resultado: </a:t>
            </a:r>
          </a:p>
          <a:p>
            <a:pPr marL="1200150" lvl="2" indent="-285750">
              <a:buFontTx/>
              <a:buChar char="-"/>
            </a:pPr>
            <a:r>
              <a:rPr lang="pt-BR" dirty="0" smtClean="0"/>
              <a:t>1º mês: 22 crianças </a:t>
            </a:r>
            <a:r>
              <a:rPr lang="pt-BR" dirty="0" smtClean="0">
                <a:sym typeface="Wingdings" pitchFamily="2" charset="2"/>
              </a:rPr>
              <a:t> 12 (54,5%)</a:t>
            </a:r>
          </a:p>
          <a:p>
            <a:pPr marL="1200150" lvl="2" indent="-285750">
              <a:buFontTx/>
              <a:buChar char="-"/>
            </a:pPr>
            <a:r>
              <a:rPr lang="pt-BR" dirty="0" smtClean="0">
                <a:sym typeface="Wingdings" pitchFamily="2" charset="2"/>
              </a:rPr>
              <a:t>2º mês: 37 crianças  20 (54,1%)</a:t>
            </a:r>
          </a:p>
          <a:p>
            <a:pPr marL="1200150" lvl="2" indent="-285750">
              <a:buFontTx/>
              <a:buChar char="-"/>
            </a:pPr>
            <a:r>
              <a:rPr lang="pt-BR" dirty="0" smtClean="0">
                <a:sym typeface="Wingdings" pitchFamily="2" charset="2"/>
              </a:rPr>
              <a:t>3º mês: 67 crianças  39  (58,2%)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428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70C0"/>
                </a:solidFill>
              </a:rPr>
              <a:t>AÇÕES, OBJETIVOS E METAS 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2400" i="1" dirty="0" smtClean="0"/>
          </a:p>
          <a:p>
            <a:pPr marL="0" indent="0" algn="just">
              <a:buNone/>
            </a:pPr>
            <a:r>
              <a:rPr lang="pt-BR" sz="2400" i="1" dirty="0" smtClean="0"/>
              <a:t>2.Resultados </a:t>
            </a:r>
            <a:r>
              <a:rPr lang="pt-BR" sz="2400" i="1" dirty="0"/>
              <a:t>referentes ao objetivo de melhorar a adesão ao programa de Saúde da Criança </a:t>
            </a:r>
            <a:endParaRPr lang="pt-BR" sz="2400" i="1" dirty="0" smtClean="0"/>
          </a:p>
          <a:p>
            <a:pPr marL="0" indent="0" algn="just">
              <a:buNone/>
            </a:pPr>
            <a:endParaRPr lang="pt-BR" sz="2400" i="1" dirty="0"/>
          </a:p>
          <a:p>
            <a:pPr marL="400050" lvl="1" indent="0">
              <a:buNone/>
            </a:pPr>
            <a:r>
              <a:rPr lang="pt-BR" sz="2000" i="1" dirty="0" smtClean="0">
                <a:solidFill>
                  <a:srgbClr val="00B0F0"/>
                </a:solidFill>
              </a:rPr>
              <a:t>Meta 2.1: </a:t>
            </a:r>
            <a:r>
              <a:rPr lang="pt-BR" sz="2000" dirty="0"/>
              <a:t>Fazer busca ativa de 100% das crianças faltosas às consultas</a:t>
            </a:r>
            <a:r>
              <a:rPr lang="pt-BR" sz="2000" dirty="0" smtClean="0"/>
              <a:t>.</a:t>
            </a:r>
          </a:p>
          <a:p>
            <a:pPr marL="400050" lvl="1" indent="0">
              <a:buNone/>
            </a:pPr>
            <a:endParaRPr lang="pt-BR" sz="1600" dirty="0"/>
          </a:p>
          <a:p>
            <a:pPr marL="400050" lvl="1" indent="0">
              <a:buNone/>
            </a:pPr>
            <a:endParaRPr lang="pt-BR" sz="1600" dirty="0" smtClean="0"/>
          </a:p>
          <a:p>
            <a:pPr marL="400050" lvl="1" indent="0">
              <a:buNone/>
            </a:pPr>
            <a:endParaRPr lang="pt-BR" sz="1600" dirty="0"/>
          </a:p>
          <a:p>
            <a:pPr marL="400050" lvl="1" indent="0">
              <a:buNone/>
            </a:pPr>
            <a:endParaRPr lang="pt-BR" sz="1600" dirty="0" smtClean="0"/>
          </a:p>
          <a:p>
            <a:pPr marL="400050" lvl="1" indent="0">
              <a:buNone/>
            </a:pPr>
            <a:endParaRPr lang="pt-BR" sz="1600" dirty="0"/>
          </a:p>
          <a:p>
            <a:pPr marL="400050" lvl="1" indent="0">
              <a:buNone/>
            </a:pPr>
            <a:endParaRPr lang="pt-BR" sz="1600" dirty="0" smtClean="0"/>
          </a:p>
          <a:p>
            <a:pPr marL="400050" lvl="1" indent="0">
              <a:buNone/>
            </a:pPr>
            <a:endParaRPr lang="pt-BR" sz="1600" dirty="0"/>
          </a:p>
          <a:p>
            <a:pPr marL="400050" lvl="1" indent="0">
              <a:buNone/>
            </a:pPr>
            <a:endParaRPr lang="pt-BR" sz="1600" dirty="0" smtClean="0"/>
          </a:p>
          <a:p>
            <a:pPr marL="400050" lvl="1" indent="0">
              <a:buNone/>
            </a:pPr>
            <a:endParaRPr lang="pt-BR" sz="1600" dirty="0"/>
          </a:p>
          <a:p>
            <a:pPr marL="400050" lvl="1" indent="0">
              <a:buNone/>
            </a:pPr>
            <a:endParaRPr lang="pt-BR" sz="1600" i="1" dirty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  <a:endParaRPr lang="pt-BR" sz="3600" dirty="0"/>
          </a:p>
        </p:txBody>
      </p:sp>
      <p:pic>
        <p:nvPicPr>
          <p:cNvPr id="4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37" y="1484784"/>
            <a:ext cx="445631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91680" y="458112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Resultado: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1º mês: 2 faltosas </a:t>
            </a:r>
            <a:r>
              <a:rPr lang="pt-BR" dirty="0" smtClean="0">
                <a:sym typeface="Wingdings" pitchFamily="2" charset="2"/>
              </a:rPr>
              <a:t> 0 buscas ativas</a:t>
            </a:r>
          </a:p>
          <a:p>
            <a:pPr marL="742950" lvl="1" indent="-285750">
              <a:buFontTx/>
              <a:buChar char="-"/>
            </a:pPr>
            <a:r>
              <a:rPr lang="pt-BR" dirty="0" smtClean="0">
                <a:sym typeface="Wingdings" pitchFamily="2" charset="2"/>
              </a:rPr>
              <a:t>2º mês: </a:t>
            </a:r>
            <a:r>
              <a:rPr lang="pt-BR" dirty="0"/>
              <a:t>6 faltosas </a:t>
            </a:r>
            <a:r>
              <a:rPr lang="pt-BR" dirty="0">
                <a:sym typeface="Wingdings" pitchFamily="2" charset="2"/>
              </a:rPr>
              <a:t> 2 buscas ativas (33,3%)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3º mês: 13 faltosas </a:t>
            </a:r>
            <a:r>
              <a:rPr lang="pt-BR" dirty="0" smtClean="0">
                <a:sym typeface="Wingdings" pitchFamily="2" charset="2"/>
              </a:rPr>
              <a:t> 8 buscas ativas (61,5%)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35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2400" i="1" dirty="0" smtClean="0"/>
          </a:p>
          <a:p>
            <a:pPr marL="0" indent="0">
              <a:buNone/>
            </a:pPr>
            <a:r>
              <a:rPr lang="pt-BR" sz="2400" i="1" dirty="0" smtClean="0"/>
              <a:t>3. Resultados </a:t>
            </a:r>
            <a:r>
              <a:rPr lang="pt-BR" sz="2400" i="1" dirty="0"/>
              <a:t>referentes ao objetivo de melhorar a qualidade do atendimento à criança</a:t>
            </a:r>
            <a:r>
              <a:rPr lang="pt-BR" sz="2400" i="1" dirty="0" smtClean="0"/>
              <a:t>.</a:t>
            </a:r>
          </a:p>
          <a:p>
            <a:pPr marL="0" indent="0">
              <a:buNone/>
            </a:pPr>
            <a:endParaRPr lang="pt-BR" sz="2400" i="1" dirty="0"/>
          </a:p>
          <a:p>
            <a:pPr marL="400050" lvl="1" indent="0">
              <a:buNone/>
            </a:pPr>
            <a:r>
              <a:rPr lang="pt-BR" sz="2000" dirty="0" smtClean="0">
                <a:solidFill>
                  <a:srgbClr val="00B0F0"/>
                </a:solidFill>
              </a:rPr>
              <a:t>Meta 3.1: </a:t>
            </a:r>
            <a:r>
              <a:rPr lang="pt-BR" sz="2000" dirty="0"/>
              <a:t>Monitorar </a:t>
            </a:r>
            <a:r>
              <a:rPr lang="pt-BR" sz="2000" dirty="0" smtClean="0"/>
              <a:t>o </a:t>
            </a:r>
            <a:r>
              <a:rPr lang="pt-BR" sz="2000" dirty="0"/>
              <a:t>crescimento em 100% das </a:t>
            </a:r>
            <a:r>
              <a:rPr lang="pt-BR" sz="2000" dirty="0" smtClean="0"/>
              <a:t>crianças</a:t>
            </a:r>
          </a:p>
          <a:p>
            <a:pPr marL="400050" lvl="1" indent="0">
              <a:buNone/>
            </a:pPr>
            <a:endParaRPr lang="pt-BR" sz="2000" dirty="0"/>
          </a:p>
          <a:p>
            <a:pPr marL="400050" lvl="1" indent="0">
              <a:buNone/>
            </a:pPr>
            <a:endParaRPr lang="pt-BR" sz="2000" dirty="0" smtClean="0"/>
          </a:p>
          <a:p>
            <a:pPr marL="400050" lvl="1" indent="0">
              <a:buNone/>
            </a:pPr>
            <a:endParaRPr lang="pt-BR" sz="2000" dirty="0"/>
          </a:p>
          <a:p>
            <a:pPr marL="400050" lvl="1" indent="0">
              <a:buNone/>
            </a:pPr>
            <a:endParaRPr lang="pt-BR" sz="2000" dirty="0" smtClean="0"/>
          </a:p>
          <a:p>
            <a:pPr marL="400050" lvl="1" indent="0">
              <a:buNone/>
            </a:pPr>
            <a:endParaRPr lang="pt-BR" sz="2000" dirty="0"/>
          </a:p>
          <a:p>
            <a:pPr marL="400050" lvl="1" indent="0">
              <a:buNone/>
            </a:pPr>
            <a:endParaRPr lang="pt-BR" sz="2000" dirty="0" smtClean="0"/>
          </a:p>
          <a:p>
            <a:pPr marL="400050" lvl="1" indent="0">
              <a:buNone/>
            </a:pPr>
            <a:endParaRPr lang="pt-BR" sz="2000" dirty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4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</a:t>
            </a:r>
            <a:r>
              <a:rPr lang="pt-BR" sz="3600" dirty="0" smtClean="0">
                <a:solidFill>
                  <a:srgbClr val="0070C0"/>
                </a:solidFill>
              </a:rPr>
              <a:t>METAS  </a:t>
            </a:r>
            <a:endParaRPr lang="pt-B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87" y="1484784"/>
            <a:ext cx="4895685" cy="254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03648" y="450912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Resultado: 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1º mês: 34 crianças </a:t>
            </a:r>
            <a:r>
              <a:rPr lang="pt-BR" dirty="0" smtClean="0">
                <a:sym typeface="Wingdings" pitchFamily="2" charset="2"/>
              </a:rPr>
              <a:t> 31 (91,2%)</a:t>
            </a:r>
          </a:p>
          <a:p>
            <a:pPr marL="742950" lvl="1" indent="-285750">
              <a:buFontTx/>
              <a:buChar char="-"/>
            </a:pPr>
            <a:r>
              <a:rPr lang="pt-BR" dirty="0" smtClean="0">
                <a:sym typeface="Wingdings" pitchFamily="2" charset="2"/>
              </a:rPr>
              <a:t>2º mês: 49 crianças  46 (93,9%)</a:t>
            </a:r>
          </a:p>
          <a:p>
            <a:pPr marL="742950" lvl="1" indent="-285750">
              <a:buFontTx/>
              <a:buChar char="-"/>
            </a:pPr>
            <a:r>
              <a:rPr lang="pt-BR" dirty="0" smtClean="0">
                <a:sym typeface="Wingdings" pitchFamily="2" charset="2"/>
              </a:rPr>
              <a:t>3º mês: 82 crianças  75 (91,5%)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34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2400" i="1" dirty="0" smtClean="0"/>
          </a:p>
          <a:p>
            <a:pPr marL="0" indent="0" algn="just">
              <a:buNone/>
            </a:pPr>
            <a:r>
              <a:rPr lang="pt-BR" sz="2400" i="1" dirty="0" smtClean="0"/>
              <a:t>3</a:t>
            </a:r>
            <a:r>
              <a:rPr lang="pt-BR" sz="2400" i="1" dirty="0"/>
              <a:t>. Resultados referentes ao objetivo de melhorar a qualidade do atendimento à criança</a:t>
            </a:r>
            <a:r>
              <a:rPr lang="pt-BR" sz="2400" i="1" dirty="0" smtClean="0"/>
              <a:t>.</a:t>
            </a:r>
          </a:p>
          <a:p>
            <a:pPr marL="0" indent="0" algn="just">
              <a:buNone/>
            </a:pPr>
            <a:endParaRPr lang="pt-BR" sz="2400" i="1" dirty="0"/>
          </a:p>
          <a:p>
            <a:pPr marL="400050" lvl="1" indent="0" algn="just">
              <a:buNone/>
            </a:pPr>
            <a:r>
              <a:rPr lang="pt-BR" sz="1800" dirty="0" smtClean="0">
                <a:solidFill>
                  <a:srgbClr val="00B0F0"/>
                </a:solidFill>
              </a:rPr>
              <a:t>Meta 3.2: </a:t>
            </a:r>
            <a:r>
              <a:rPr lang="pt-BR" sz="1800" dirty="0"/>
              <a:t>Monitorar 100% das crianças com déficit de peso</a:t>
            </a:r>
            <a:r>
              <a:rPr lang="pt-BR" sz="1800" dirty="0" smtClean="0"/>
              <a:t>.</a:t>
            </a:r>
          </a:p>
          <a:p>
            <a:pPr marL="400050" lvl="1" indent="0" algn="just">
              <a:buNone/>
            </a:pPr>
            <a:endParaRPr lang="pt-BR" sz="1800" dirty="0"/>
          </a:p>
          <a:p>
            <a:pPr marL="400050" lvl="1" indent="0" algn="just">
              <a:buNone/>
            </a:pPr>
            <a:endParaRPr lang="pt-BR" sz="1800" dirty="0" smtClean="0"/>
          </a:p>
          <a:p>
            <a:pPr marL="400050" lvl="1" indent="0" algn="just">
              <a:buNone/>
            </a:pPr>
            <a:endParaRPr lang="pt-BR" sz="1800" dirty="0"/>
          </a:p>
          <a:p>
            <a:pPr marL="400050" lvl="1" indent="0" algn="just">
              <a:buNone/>
            </a:pPr>
            <a:endParaRPr lang="pt-BR" sz="1800" dirty="0" smtClean="0"/>
          </a:p>
          <a:p>
            <a:pPr marL="400050" lvl="1" indent="0" algn="just">
              <a:buNone/>
            </a:pPr>
            <a:endParaRPr lang="pt-BR" sz="1800" dirty="0"/>
          </a:p>
          <a:p>
            <a:pPr marL="400050" lvl="1" indent="0" algn="just">
              <a:buNone/>
            </a:pPr>
            <a:endParaRPr lang="pt-BR" sz="1800" dirty="0" smtClean="0"/>
          </a:p>
          <a:p>
            <a:pPr marL="400050" lvl="1" indent="0" algn="just">
              <a:buNone/>
            </a:pPr>
            <a:endParaRPr lang="pt-BR" sz="18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8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</a:t>
            </a:r>
            <a:r>
              <a:rPr lang="pt-BR" sz="3600" dirty="0" smtClean="0">
                <a:solidFill>
                  <a:srgbClr val="0070C0"/>
                </a:solidFill>
              </a:rPr>
              <a:t>METAS  </a:t>
            </a:r>
            <a:endParaRPr lang="pt-B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34" y="1412776"/>
            <a:ext cx="4981438" cy="274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19672" y="458112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Resultado: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1º mês: 0 </a:t>
            </a:r>
            <a:r>
              <a:rPr lang="pt-BR" dirty="0" smtClean="0">
                <a:sym typeface="Wingdings" pitchFamily="2" charset="2"/>
              </a:rPr>
              <a:t> 0</a:t>
            </a:r>
            <a:r>
              <a:rPr lang="pt-BR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2º mês: 1 </a:t>
            </a:r>
            <a:r>
              <a:rPr lang="pt-BR" dirty="0" smtClean="0">
                <a:sym typeface="Wingdings" pitchFamily="2" charset="2"/>
              </a:rPr>
              <a:t> 1 (100%)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3º mês: 2 </a:t>
            </a:r>
            <a:r>
              <a:rPr lang="pt-BR" dirty="0" smtClean="0">
                <a:sym typeface="Wingdings" pitchFamily="2" charset="2"/>
              </a:rPr>
              <a:t> 2 (100%)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954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i="1" dirty="0"/>
              <a:t>3. Resultados referentes ao objetivo de melhorar a qualidade do atendimento à criança</a:t>
            </a:r>
            <a:r>
              <a:rPr lang="pt-BR" sz="2400" i="1" dirty="0" smtClean="0"/>
              <a:t>.</a:t>
            </a:r>
          </a:p>
          <a:p>
            <a:pPr marL="0" indent="0" algn="just">
              <a:buNone/>
            </a:pPr>
            <a:endParaRPr lang="pt-BR" sz="2400" i="1" dirty="0"/>
          </a:p>
          <a:p>
            <a:pPr marL="400050" lvl="1" indent="0" algn="just">
              <a:buNone/>
            </a:pPr>
            <a:r>
              <a:rPr lang="pt-BR" sz="1800" dirty="0" smtClean="0">
                <a:solidFill>
                  <a:srgbClr val="00B0F0"/>
                </a:solidFill>
              </a:rPr>
              <a:t>Meta 3.3: </a:t>
            </a:r>
            <a:r>
              <a:rPr lang="pt-BR" sz="1800" dirty="0"/>
              <a:t>Monitorar 100% das crianças com excesso de peso</a:t>
            </a:r>
            <a:r>
              <a:rPr lang="pt-BR" sz="1800" dirty="0" smtClean="0"/>
              <a:t>.</a:t>
            </a:r>
          </a:p>
          <a:p>
            <a:pPr marL="400050" lvl="1" indent="0" algn="just">
              <a:buNone/>
            </a:pPr>
            <a:endParaRPr lang="pt-BR" sz="1800" dirty="0"/>
          </a:p>
          <a:p>
            <a:pPr marL="400050" lvl="1" indent="0" algn="just">
              <a:buNone/>
            </a:pPr>
            <a:endParaRPr lang="pt-BR" sz="1800" dirty="0" smtClean="0"/>
          </a:p>
          <a:p>
            <a:pPr marL="400050" lvl="1" indent="0" algn="just">
              <a:buNone/>
            </a:pPr>
            <a:r>
              <a:rPr lang="pt-BR" sz="1800" dirty="0" smtClean="0"/>
              <a:t>Resultado: nenhuma criança cadastrada estava acima do peso.</a:t>
            </a:r>
            <a:endParaRPr lang="pt-BR" sz="1800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pt-BR" sz="3600" dirty="0" smtClean="0">
                <a:solidFill>
                  <a:srgbClr val="0070C0"/>
                </a:solidFill>
              </a:rPr>
              <a:t>INTRODUÇÃO</a:t>
            </a:r>
            <a:r>
              <a:rPr lang="pt-BR" sz="3600" dirty="0" smtClean="0"/>
              <a:t> </a:t>
            </a:r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94315"/>
            <a:ext cx="8424936" cy="581906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t-BR" sz="2200" dirty="0" smtClean="0"/>
              <a:t>Área </a:t>
            </a:r>
            <a:r>
              <a:rPr lang="pt-BR" sz="2200" dirty="0" smtClean="0"/>
              <a:t>da ação programática: Saúde da Criança</a:t>
            </a:r>
            <a:r>
              <a:rPr lang="pt-BR" sz="2200" dirty="0" smtClean="0"/>
              <a:t>; </a:t>
            </a:r>
          </a:p>
          <a:p>
            <a:pPr>
              <a:buFontTx/>
              <a:buChar char="-"/>
            </a:pPr>
            <a:endParaRPr lang="pt-BR" sz="2200" dirty="0"/>
          </a:p>
          <a:p>
            <a:pPr>
              <a:buFontTx/>
              <a:buChar char="-"/>
            </a:pPr>
            <a:r>
              <a:rPr lang="pt-BR" sz="2200" dirty="0" smtClean="0"/>
              <a:t>Município: Garibaldi – RS</a:t>
            </a:r>
          </a:p>
          <a:p>
            <a:pPr lvl="2">
              <a:buFontTx/>
              <a:buChar char="-"/>
            </a:pPr>
            <a:r>
              <a:rPr lang="pt-BR" sz="1400" dirty="0" smtClean="0"/>
              <a:t>30.000 habitantes;</a:t>
            </a:r>
          </a:p>
          <a:p>
            <a:pPr lvl="2">
              <a:buFontTx/>
              <a:buChar char="-"/>
            </a:pPr>
            <a:r>
              <a:rPr lang="pt-BR" sz="1400" dirty="0" smtClean="0"/>
              <a:t>Colonização alemã e italiana;</a:t>
            </a:r>
          </a:p>
          <a:p>
            <a:pPr lvl="2">
              <a:buFontTx/>
              <a:buChar char="-"/>
            </a:pPr>
            <a:r>
              <a:rPr lang="pt-BR" sz="1400" dirty="0" smtClean="0"/>
              <a:t>Setor industrial e setor de vinícolas</a:t>
            </a:r>
            <a:r>
              <a:rPr lang="pt-BR" sz="1400" dirty="0" smtClean="0"/>
              <a:t>.</a:t>
            </a:r>
          </a:p>
          <a:p>
            <a:pPr lvl="2">
              <a:buFontTx/>
              <a:buChar char="-"/>
            </a:pPr>
            <a:endParaRPr lang="pt-BR" sz="1400" dirty="0"/>
          </a:p>
          <a:p>
            <a:pPr>
              <a:buFontTx/>
              <a:buChar char="-"/>
            </a:pPr>
            <a:r>
              <a:rPr lang="pt-BR" sz="2200" dirty="0" smtClean="0"/>
              <a:t>Unidade Básica de Saúde: Centro de Saúde São Francisco</a:t>
            </a:r>
          </a:p>
          <a:p>
            <a:pPr lvl="2" indent="-342900">
              <a:buFontTx/>
              <a:buChar char="-"/>
            </a:pPr>
            <a:r>
              <a:rPr lang="pt-BR" sz="1400" dirty="0" smtClean="0"/>
              <a:t>Estratégia de Saúde da Família </a:t>
            </a:r>
          </a:p>
          <a:p>
            <a:pPr lvl="2" indent="-342900">
              <a:buFontTx/>
              <a:buChar char="-"/>
            </a:pPr>
            <a:r>
              <a:rPr lang="pt-BR" sz="1400" dirty="0" smtClean="0"/>
              <a:t> </a:t>
            </a:r>
            <a:r>
              <a:rPr lang="pt-BR" sz="1400" dirty="0"/>
              <a:t> </a:t>
            </a:r>
            <a:r>
              <a:rPr lang="pt-BR" sz="1400" dirty="0" smtClean="0"/>
              <a:t>3451 Usuários</a:t>
            </a:r>
          </a:p>
          <a:p>
            <a:pPr lvl="2" indent="-342900">
              <a:buFontTx/>
              <a:buChar char="-"/>
            </a:pPr>
            <a:r>
              <a:rPr lang="pt-BR" sz="1400" dirty="0" smtClean="0"/>
              <a:t>Adultos: 20 a 39 </a:t>
            </a:r>
            <a:r>
              <a:rPr lang="pt-BR" sz="1400" dirty="0" smtClean="0"/>
              <a:t>anos</a:t>
            </a:r>
            <a:r>
              <a:rPr lang="pt-BR" sz="1100" dirty="0" smtClean="0"/>
              <a:t>. </a:t>
            </a:r>
          </a:p>
          <a:p>
            <a:pPr lvl="2" indent="-342900">
              <a:buFontTx/>
              <a:buChar char="-"/>
            </a:pPr>
            <a:endParaRPr lang="pt-BR" sz="1100" dirty="0" smtClean="0"/>
          </a:p>
          <a:p>
            <a:pPr lvl="2" indent="-342900">
              <a:buFontTx/>
              <a:buChar char="-"/>
            </a:pPr>
            <a:endParaRPr lang="pt-BR" sz="1100" dirty="0"/>
          </a:p>
          <a:p>
            <a:pPr marL="800100" lvl="2" indent="0">
              <a:buNone/>
            </a:pPr>
            <a:endParaRPr lang="pt-BR" sz="11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SITUAÇÃO DA AÇÃO PROGRAMÁTICA</a:t>
            </a:r>
            <a:r>
              <a:rPr lang="pt-BR" sz="2200" i="1" dirty="0" smtClean="0">
                <a:solidFill>
                  <a:srgbClr val="0070C0"/>
                </a:solidFill>
              </a:rPr>
              <a:t>:</a:t>
            </a:r>
            <a:endParaRPr lang="pt-BR" sz="2800" i="1" dirty="0">
              <a:solidFill>
                <a:srgbClr val="0070C0"/>
              </a:solidFill>
            </a:endParaRPr>
          </a:p>
          <a:p>
            <a:pPr marL="1085850" lvl="2" indent="-285750">
              <a:buFontTx/>
              <a:buChar char="-"/>
            </a:pPr>
            <a:r>
              <a:rPr lang="pt-BR" sz="2000" i="1" dirty="0"/>
              <a:t>Saúde da Criança: desamparada</a:t>
            </a:r>
            <a:r>
              <a:rPr lang="pt-BR" sz="2000" i="1" dirty="0" smtClean="0"/>
              <a:t>;</a:t>
            </a:r>
            <a:endParaRPr lang="pt-BR" sz="2000" i="1" dirty="0"/>
          </a:p>
          <a:p>
            <a:pPr marL="1085850" lvl="2" indent="-285750">
              <a:buFontTx/>
              <a:buChar char="-"/>
            </a:pPr>
            <a:r>
              <a:rPr lang="pt-BR" sz="2000" i="1" dirty="0"/>
              <a:t>Registros </a:t>
            </a:r>
            <a:r>
              <a:rPr lang="pt-BR" sz="2000" i="1" dirty="0" smtClean="0"/>
              <a:t>;</a:t>
            </a:r>
            <a:endParaRPr lang="pt-BR" sz="2000" i="1" dirty="0"/>
          </a:p>
          <a:p>
            <a:pPr marL="1085850" lvl="2" indent="-285750">
              <a:buFontTx/>
              <a:buChar char="-"/>
            </a:pPr>
            <a:r>
              <a:rPr lang="pt-BR" sz="2000" i="1" dirty="0"/>
              <a:t>Poucas consultas de puericultura</a:t>
            </a:r>
            <a:r>
              <a:rPr lang="pt-BR" sz="2000" i="1" dirty="0" smtClean="0"/>
              <a:t>;</a:t>
            </a:r>
            <a:endParaRPr lang="pt-BR" sz="2000" i="1" dirty="0"/>
          </a:p>
          <a:p>
            <a:pPr marL="1085850" lvl="2" indent="-285750">
              <a:buFontTx/>
              <a:buChar char="-"/>
            </a:pPr>
            <a:r>
              <a:rPr lang="pt-BR" sz="2000" i="1" dirty="0"/>
              <a:t>Ausência de ações </a:t>
            </a:r>
            <a:r>
              <a:rPr lang="pt-BR" sz="2000" i="1" dirty="0" smtClean="0"/>
              <a:t>específicas.</a:t>
            </a:r>
            <a:endParaRPr lang="pt-BR" sz="1900" dirty="0" smtClean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2400" i="1" dirty="0" smtClean="0"/>
          </a:p>
          <a:p>
            <a:pPr marL="0" indent="0" algn="just">
              <a:buNone/>
            </a:pPr>
            <a:r>
              <a:rPr lang="pt-BR" sz="2400" i="1" dirty="0" smtClean="0"/>
              <a:t>3. Resultados </a:t>
            </a:r>
            <a:r>
              <a:rPr lang="pt-BR" sz="2400" i="1" dirty="0"/>
              <a:t>referentes ao objetivo de melhorar a qualidade do atendimento à criança</a:t>
            </a:r>
            <a:r>
              <a:rPr lang="pt-BR" sz="2400" i="1" dirty="0" smtClean="0"/>
              <a:t>.</a:t>
            </a:r>
          </a:p>
          <a:p>
            <a:pPr marL="0" indent="0" algn="just">
              <a:buNone/>
            </a:pPr>
            <a:endParaRPr lang="pt-BR" sz="2400" i="1" dirty="0" smtClean="0"/>
          </a:p>
          <a:p>
            <a:pPr marL="400050" lvl="1" indent="0" algn="just">
              <a:buNone/>
            </a:pPr>
            <a:r>
              <a:rPr lang="pt-BR" sz="2000" i="1" dirty="0" smtClean="0">
                <a:solidFill>
                  <a:srgbClr val="00B0F0"/>
                </a:solidFill>
              </a:rPr>
              <a:t>Meta 3.4: </a:t>
            </a:r>
            <a:r>
              <a:rPr lang="pt-BR" sz="2000" dirty="0"/>
              <a:t>Monitorar o desenvolvimento em 100% das crianças</a:t>
            </a:r>
            <a:r>
              <a:rPr lang="pt-BR" sz="2000" dirty="0" smtClean="0"/>
              <a:t>.</a:t>
            </a:r>
          </a:p>
          <a:p>
            <a:pPr marL="400050" lvl="1" indent="0" algn="just">
              <a:buNone/>
            </a:pPr>
            <a:endParaRPr lang="pt-BR" sz="2000" i="1" dirty="0"/>
          </a:p>
          <a:p>
            <a:pPr marL="400050" lvl="1" indent="0" algn="just">
              <a:buNone/>
            </a:pPr>
            <a:endParaRPr lang="pt-BR" sz="2000" i="1" dirty="0" smtClean="0"/>
          </a:p>
          <a:p>
            <a:pPr marL="400050" lvl="1" indent="0" algn="just">
              <a:buNone/>
            </a:pPr>
            <a:endParaRPr lang="pt-BR" sz="2000" i="1" dirty="0"/>
          </a:p>
          <a:p>
            <a:pPr marL="400050" lvl="1" indent="0" algn="just">
              <a:buNone/>
            </a:pPr>
            <a:endParaRPr lang="pt-BR" sz="2000" i="1" dirty="0" smtClean="0"/>
          </a:p>
          <a:p>
            <a:pPr marL="400050" lvl="1" indent="0" algn="just">
              <a:buNone/>
            </a:pPr>
            <a:endParaRPr lang="pt-BR" sz="2000" i="1" dirty="0"/>
          </a:p>
          <a:p>
            <a:pPr marL="400050" lvl="1" indent="0" algn="just">
              <a:buNone/>
            </a:pPr>
            <a:endParaRPr lang="pt-BR" sz="2000" i="1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4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</a:t>
            </a:r>
            <a:r>
              <a:rPr lang="pt-BR" sz="3600" dirty="0" smtClean="0">
                <a:solidFill>
                  <a:srgbClr val="0070C0"/>
                </a:solidFill>
              </a:rPr>
              <a:t>METAS  </a:t>
            </a:r>
            <a:endParaRPr lang="pt-B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72" y="1484784"/>
            <a:ext cx="4784592" cy="240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87624" y="443711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Resultado: </a:t>
            </a:r>
          </a:p>
          <a:p>
            <a:pPr marL="742950" lvl="1" indent="-285750">
              <a:buFontTx/>
              <a:buChar char="-"/>
            </a:pPr>
            <a:r>
              <a:rPr lang="pt-BR" dirty="0"/>
              <a:t>1º mês: 34 crianças </a:t>
            </a:r>
            <a:r>
              <a:rPr lang="pt-BR" dirty="0">
                <a:sym typeface="Wingdings" pitchFamily="2" charset="2"/>
              </a:rPr>
              <a:t> 31 (91,2%)</a:t>
            </a:r>
          </a:p>
          <a:p>
            <a:pPr marL="742950" lvl="1" indent="-285750">
              <a:buFontTx/>
              <a:buChar char="-"/>
            </a:pPr>
            <a:r>
              <a:rPr lang="pt-BR" dirty="0">
                <a:sym typeface="Wingdings" pitchFamily="2" charset="2"/>
              </a:rPr>
              <a:t>2º mês: 49 crianças  46 (93,9%)</a:t>
            </a:r>
          </a:p>
          <a:p>
            <a:pPr marL="742950" lvl="1" indent="-285750">
              <a:buFontTx/>
              <a:buChar char="-"/>
            </a:pPr>
            <a:r>
              <a:rPr lang="pt-BR" dirty="0">
                <a:sym typeface="Wingdings" pitchFamily="2" charset="2"/>
              </a:rPr>
              <a:t>3º mês: 82 crianças  75 (91,5%)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0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2400" i="1" dirty="0" smtClean="0"/>
          </a:p>
          <a:p>
            <a:pPr marL="0" indent="0">
              <a:buNone/>
            </a:pPr>
            <a:r>
              <a:rPr lang="pt-BR" sz="2400" i="1" dirty="0" smtClean="0"/>
              <a:t>3</a:t>
            </a:r>
            <a:r>
              <a:rPr lang="pt-BR" sz="2400" i="1" dirty="0"/>
              <a:t>. Resultados referentes ao objetivo de melhorar a qualidade do atendimento à criança</a:t>
            </a:r>
            <a:r>
              <a:rPr lang="pt-BR" sz="2400" i="1" dirty="0" smtClean="0"/>
              <a:t>.</a:t>
            </a:r>
          </a:p>
          <a:p>
            <a:pPr marL="0" indent="0">
              <a:buNone/>
            </a:pPr>
            <a:endParaRPr lang="pt-BR" sz="2400" i="1" dirty="0"/>
          </a:p>
          <a:p>
            <a:pPr marL="400050" lvl="1" indent="0" algn="just">
              <a:buNone/>
            </a:pPr>
            <a:r>
              <a:rPr lang="pt-BR" sz="2000" dirty="0" smtClean="0">
                <a:solidFill>
                  <a:srgbClr val="00B0F0"/>
                </a:solidFill>
              </a:rPr>
              <a:t>Meta 3.5: </a:t>
            </a:r>
            <a:r>
              <a:rPr lang="pt-BR" sz="2000" dirty="0"/>
              <a:t>Vacinar 100% </a:t>
            </a:r>
            <a:r>
              <a:rPr lang="pt-BR" sz="2000" dirty="0" smtClean="0"/>
              <a:t>das </a:t>
            </a:r>
            <a:r>
              <a:rPr lang="pt-BR" sz="2000" dirty="0"/>
              <a:t>crianças de acordo com a </a:t>
            </a:r>
            <a:r>
              <a:rPr lang="pt-BR" sz="2000" dirty="0" smtClean="0"/>
              <a:t>idade. </a:t>
            </a:r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</a:t>
            </a:r>
            <a:r>
              <a:rPr lang="pt-BR" sz="3600" dirty="0" smtClean="0">
                <a:solidFill>
                  <a:srgbClr val="0070C0"/>
                </a:solidFill>
              </a:rPr>
              <a:t>METAS  </a:t>
            </a:r>
            <a:endParaRPr lang="pt-B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11" y="1412776"/>
            <a:ext cx="498406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03501" y="4481799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Resultado: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1º mês: 34 crianças </a:t>
            </a:r>
            <a:r>
              <a:rPr lang="pt-BR" dirty="0" smtClean="0">
                <a:sym typeface="Wingdings" pitchFamily="2" charset="2"/>
              </a:rPr>
              <a:t> 34 (100%)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2º mês: 49 crianças </a:t>
            </a:r>
            <a:r>
              <a:rPr lang="pt-BR" dirty="0" smtClean="0">
                <a:sym typeface="Wingdings" pitchFamily="2" charset="2"/>
              </a:rPr>
              <a:t> 49 (100%)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3º mês:  82 crianças </a:t>
            </a:r>
            <a:r>
              <a:rPr lang="pt-BR" dirty="0" smtClean="0">
                <a:sym typeface="Wingdings" pitchFamily="2" charset="2"/>
              </a:rPr>
              <a:t> 82 crianças (100%)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4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2400" i="1" dirty="0" smtClean="0"/>
          </a:p>
          <a:p>
            <a:pPr marL="0" indent="0">
              <a:buNone/>
            </a:pPr>
            <a:r>
              <a:rPr lang="pt-BR" sz="2400" i="1" dirty="0" smtClean="0"/>
              <a:t>3</a:t>
            </a:r>
            <a:r>
              <a:rPr lang="pt-BR" sz="2400" i="1" dirty="0"/>
              <a:t>. Resultados referentes ao objetivo de melhorar a qualidade do atendimento à criança</a:t>
            </a:r>
            <a:r>
              <a:rPr lang="pt-BR" sz="2400" i="1" dirty="0" smtClean="0"/>
              <a:t>.</a:t>
            </a:r>
          </a:p>
          <a:p>
            <a:pPr marL="0" indent="0">
              <a:buNone/>
            </a:pPr>
            <a:endParaRPr lang="pt-BR" sz="2400" i="1" dirty="0"/>
          </a:p>
          <a:p>
            <a:pPr marL="400050" lvl="1" indent="0">
              <a:buNone/>
            </a:pPr>
            <a:r>
              <a:rPr lang="pt-BR" sz="2000" dirty="0" smtClean="0">
                <a:solidFill>
                  <a:srgbClr val="00B0F0"/>
                </a:solidFill>
              </a:rPr>
              <a:t>Meta 3.6: </a:t>
            </a:r>
            <a:r>
              <a:rPr lang="pt-BR" sz="2000" dirty="0"/>
              <a:t>Realizar suplementação de ferro em 100% das crianças</a:t>
            </a:r>
            <a:r>
              <a:rPr lang="pt-BR" sz="2000" dirty="0" smtClean="0"/>
              <a:t>.</a:t>
            </a:r>
          </a:p>
          <a:p>
            <a:pPr marL="400050" lvl="1" indent="0">
              <a:buNone/>
            </a:pPr>
            <a:endParaRPr lang="pt-BR" sz="2000" dirty="0"/>
          </a:p>
          <a:p>
            <a:pPr marL="400050" lvl="1" indent="0">
              <a:buNone/>
            </a:pPr>
            <a:endParaRPr lang="pt-BR" sz="2000" dirty="0" smtClean="0"/>
          </a:p>
          <a:p>
            <a:pPr marL="400050" lvl="1" indent="0">
              <a:buNone/>
            </a:pPr>
            <a:endParaRPr lang="pt-BR" sz="2000" dirty="0"/>
          </a:p>
          <a:p>
            <a:pPr marL="400050" lvl="1" indent="0">
              <a:buNone/>
            </a:pPr>
            <a:endParaRPr lang="pt-BR" sz="2000" dirty="0" smtClean="0"/>
          </a:p>
          <a:p>
            <a:pPr marL="400050" lvl="1" indent="0">
              <a:buNone/>
            </a:pPr>
            <a:endParaRPr lang="pt-BR" sz="2000" dirty="0"/>
          </a:p>
          <a:p>
            <a:pPr marL="400050" lvl="1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0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</a:t>
            </a:r>
            <a:r>
              <a:rPr lang="pt-BR" sz="3600" dirty="0" smtClean="0">
                <a:solidFill>
                  <a:srgbClr val="0070C0"/>
                </a:solidFill>
              </a:rPr>
              <a:t>METAS  </a:t>
            </a:r>
            <a:endParaRPr lang="pt-B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44" y="1340768"/>
            <a:ext cx="462451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59632" y="436510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Resultado: 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1º mês:  7 crianças </a:t>
            </a:r>
            <a:r>
              <a:rPr lang="pt-BR" dirty="0" smtClean="0">
                <a:sym typeface="Wingdings" pitchFamily="2" charset="2"/>
              </a:rPr>
              <a:t> 3 (42,9%)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2º mês: 13 crianças </a:t>
            </a:r>
            <a:r>
              <a:rPr lang="pt-BR" dirty="0" smtClean="0">
                <a:sym typeface="Wingdings" pitchFamily="2" charset="2"/>
              </a:rPr>
              <a:t> 9 (69,2%)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3º mês: 17 crianças </a:t>
            </a:r>
            <a:r>
              <a:rPr lang="pt-BR" dirty="0" smtClean="0">
                <a:sym typeface="Wingdings" pitchFamily="2" charset="2"/>
              </a:rPr>
              <a:t> 13 ( 76,5%)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5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2400" i="1" dirty="0" smtClean="0"/>
          </a:p>
          <a:p>
            <a:pPr marL="0" indent="0" algn="just">
              <a:buNone/>
            </a:pPr>
            <a:r>
              <a:rPr lang="pt-BR" sz="2400" i="1" dirty="0" smtClean="0"/>
              <a:t>3</a:t>
            </a:r>
            <a:r>
              <a:rPr lang="pt-BR" sz="2400" i="1" dirty="0"/>
              <a:t>. Resultados referentes ao objetivo de melhorar a qualidade do atendimento à criança</a:t>
            </a:r>
            <a:r>
              <a:rPr lang="pt-BR" sz="2400" i="1" dirty="0" smtClean="0"/>
              <a:t>.</a:t>
            </a:r>
          </a:p>
          <a:p>
            <a:pPr marL="0" indent="0" algn="just">
              <a:buNone/>
            </a:pPr>
            <a:endParaRPr lang="pt-BR" sz="2400" i="1" dirty="0"/>
          </a:p>
          <a:p>
            <a:pPr marL="400050" lvl="1" indent="0" algn="just">
              <a:buNone/>
            </a:pPr>
            <a:r>
              <a:rPr lang="pt-BR" sz="2000" dirty="0" smtClean="0">
                <a:solidFill>
                  <a:srgbClr val="00B0F0"/>
                </a:solidFill>
              </a:rPr>
              <a:t>Meta 3.7: </a:t>
            </a:r>
            <a:r>
              <a:rPr lang="pt-BR" sz="2000" dirty="0"/>
              <a:t>Realizar triagem auditiva em 100% das crianças</a:t>
            </a:r>
            <a:r>
              <a:rPr lang="pt-BR" sz="2000" dirty="0" smtClean="0"/>
              <a:t>.</a:t>
            </a:r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0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AÇÕES, OBJETIVOS E </a:t>
            </a:r>
            <a:r>
              <a:rPr lang="pt-BR" sz="3200" dirty="0" smtClean="0">
                <a:solidFill>
                  <a:srgbClr val="0070C0"/>
                </a:solidFill>
              </a:rPr>
              <a:t>METAS  </a:t>
            </a:r>
            <a:endParaRPr lang="pt-B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06" y="1412776"/>
            <a:ext cx="5307906" cy="247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91680" y="443711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Resultado: 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1 º mês: 34 crianças </a:t>
            </a:r>
            <a:r>
              <a:rPr lang="pt-BR" dirty="0" smtClean="0">
                <a:sym typeface="Wingdings" pitchFamily="2" charset="2"/>
              </a:rPr>
              <a:t> 32 (94,1%)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2º mês: 49 crianças </a:t>
            </a:r>
            <a:r>
              <a:rPr lang="pt-BR" dirty="0" smtClean="0">
                <a:sym typeface="Wingdings" pitchFamily="2" charset="2"/>
              </a:rPr>
              <a:t> 47 (95,9%)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3º mês: 82 crianças </a:t>
            </a:r>
            <a:r>
              <a:rPr lang="pt-BR" dirty="0" smtClean="0">
                <a:sym typeface="Wingdings" pitchFamily="2" charset="2"/>
              </a:rPr>
              <a:t> 80 (97,6%)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06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AÇÕES, OBJETIVOS E METAS </a:t>
            </a:r>
            <a:r>
              <a:rPr lang="pt-BR" sz="3200" dirty="0" smtClean="0">
                <a:solidFill>
                  <a:srgbClr val="0070C0"/>
                </a:solidFill>
              </a:rPr>
              <a:t> 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2400" i="1" dirty="0" smtClean="0"/>
          </a:p>
          <a:p>
            <a:pPr marL="0" indent="0" algn="just">
              <a:buNone/>
            </a:pPr>
            <a:r>
              <a:rPr lang="pt-BR" sz="2400" i="1" dirty="0" smtClean="0"/>
              <a:t>3</a:t>
            </a:r>
            <a:r>
              <a:rPr lang="pt-BR" sz="2400" i="1" dirty="0"/>
              <a:t>. Resultados referentes ao objetivo de melhorar a qualidade do atendimento à criança</a:t>
            </a:r>
            <a:r>
              <a:rPr lang="pt-BR" sz="2400" i="1" dirty="0" smtClean="0"/>
              <a:t>.</a:t>
            </a:r>
          </a:p>
          <a:p>
            <a:pPr marL="0" indent="0" algn="just">
              <a:buNone/>
            </a:pPr>
            <a:endParaRPr lang="pt-BR" sz="2400" i="1" dirty="0"/>
          </a:p>
          <a:p>
            <a:pPr marL="400050" lvl="1" indent="0">
              <a:buNone/>
            </a:pPr>
            <a:r>
              <a:rPr lang="pt-BR" sz="2000" dirty="0" smtClean="0">
                <a:solidFill>
                  <a:srgbClr val="00B0F0"/>
                </a:solidFill>
              </a:rPr>
              <a:t>Meta 3.8: </a:t>
            </a:r>
            <a:r>
              <a:rPr lang="pt-BR" sz="2000" dirty="0"/>
              <a:t>Realizar teste do pezinho em 100% das crianças até 7 dias de </a:t>
            </a:r>
            <a:r>
              <a:rPr lang="pt-BR" sz="2000" dirty="0" smtClean="0"/>
              <a:t>vida</a:t>
            </a:r>
          </a:p>
          <a:p>
            <a:pPr marL="400050" lvl="1" indent="0">
              <a:buNone/>
            </a:pPr>
            <a:endParaRPr lang="pt-BR" sz="2000" dirty="0"/>
          </a:p>
          <a:p>
            <a:pPr marL="400050" lvl="1" indent="0">
              <a:buNone/>
            </a:pPr>
            <a:endParaRPr lang="pt-BR" sz="2000" dirty="0" smtClean="0"/>
          </a:p>
          <a:p>
            <a:pPr marL="400050" lvl="1" indent="0">
              <a:buNone/>
            </a:pPr>
            <a:endParaRPr lang="pt-BR" sz="2000" dirty="0"/>
          </a:p>
          <a:p>
            <a:pPr marL="400050" lvl="1" indent="0">
              <a:buNone/>
            </a:pPr>
            <a:endParaRPr lang="pt-BR" sz="2000" dirty="0" smtClean="0"/>
          </a:p>
          <a:p>
            <a:pPr marL="400050" lvl="1" indent="0">
              <a:buNone/>
            </a:pPr>
            <a:endParaRPr lang="pt-BR" sz="2000" dirty="0"/>
          </a:p>
          <a:p>
            <a:pPr marL="400050" lvl="1" indent="0">
              <a:buNone/>
            </a:pPr>
            <a:endParaRPr lang="pt-BR" sz="2000" dirty="0" smtClean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3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AÇÕES, OBJETIVOS E </a:t>
            </a:r>
            <a:r>
              <a:rPr lang="pt-BR" sz="3200" dirty="0" smtClean="0">
                <a:solidFill>
                  <a:srgbClr val="0070C0"/>
                </a:solidFill>
              </a:rPr>
              <a:t>METAS  </a:t>
            </a:r>
            <a:endParaRPr lang="pt-B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59" y="1340768"/>
            <a:ext cx="5265945" cy="269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91680" y="4365104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Resultado:</a:t>
            </a:r>
          </a:p>
          <a:p>
            <a:pPr marL="742950" lvl="1" indent="-285750">
              <a:buFontTx/>
              <a:buChar char="-"/>
            </a:pPr>
            <a:r>
              <a:rPr lang="pt-BR" dirty="0"/>
              <a:t>1º mês: 34 crianças </a:t>
            </a:r>
            <a:r>
              <a:rPr lang="pt-BR" dirty="0">
                <a:sym typeface="Wingdings" pitchFamily="2" charset="2"/>
              </a:rPr>
              <a:t> 34 (100%)</a:t>
            </a:r>
            <a:endParaRPr lang="pt-BR" dirty="0"/>
          </a:p>
          <a:p>
            <a:pPr marL="742950" lvl="1" indent="-285750">
              <a:buFontTx/>
              <a:buChar char="-"/>
            </a:pPr>
            <a:r>
              <a:rPr lang="pt-BR" dirty="0"/>
              <a:t>2º mês: 49 crianças </a:t>
            </a:r>
            <a:r>
              <a:rPr lang="pt-BR" dirty="0">
                <a:sym typeface="Wingdings" pitchFamily="2" charset="2"/>
              </a:rPr>
              <a:t> 49 (100%)</a:t>
            </a:r>
            <a:endParaRPr lang="pt-BR" dirty="0"/>
          </a:p>
          <a:p>
            <a:pPr marL="742950" lvl="1" indent="-285750">
              <a:buFontTx/>
              <a:buChar char="-"/>
            </a:pPr>
            <a:r>
              <a:rPr lang="pt-BR" dirty="0"/>
              <a:t>3º mês:  82 crianças </a:t>
            </a:r>
            <a:r>
              <a:rPr lang="pt-BR" dirty="0">
                <a:sym typeface="Wingdings" pitchFamily="2" charset="2"/>
              </a:rPr>
              <a:t> 82 crianças (100%)</a:t>
            </a:r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21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70C0"/>
                </a:solidFill>
              </a:rPr>
              <a:t>OBJETIVO      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208" y="1960240"/>
            <a:ext cx="8291264" cy="2260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- </a:t>
            </a:r>
            <a:r>
              <a:rPr lang="pt-BR" sz="2800" dirty="0"/>
              <a:t>Melhorar a atenção à saúde das crianças da área de abrangência da UBS São Francisco do município de Garibaldi/RS. </a:t>
            </a:r>
          </a:p>
          <a:p>
            <a:pPr marL="0" indent="0" algn="just">
              <a:buNone/>
            </a:pPr>
            <a:endParaRPr lang="pt-BR" sz="2800" dirty="0"/>
          </a:p>
        </p:txBody>
      </p:sp>
      <p:pic>
        <p:nvPicPr>
          <p:cNvPr id="4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5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</a:t>
            </a:r>
            <a:r>
              <a:rPr lang="pt-BR" sz="3200" dirty="0">
                <a:solidFill>
                  <a:srgbClr val="0070C0"/>
                </a:solidFill>
              </a:rPr>
              <a:t>, OBJETIVOS E METAS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i="1" dirty="0"/>
              <a:t>3. Resultados referentes ao objetivo de melhorar a qualidade do atendimento à criança</a:t>
            </a:r>
            <a:r>
              <a:rPr lang="pt-BR" sz="2400" i="1" dirty="0" smtClean="0"/>
              <a:t>.</a:t>
            </a:r>
          </a:p>
          <a:p>
            <a:pPr marL="0" indent="0" algn="just">
              <a:buNone/>
            </a:pPr>
            <a:endParaRPr lang="pt-BR" sz="2400" i="1" dirty="0"/>
          </a:p>
          <a:p>
            <a:pPr marL="400050" lvl="1" indent="0" algn="just">
              <a:buNone/>
            </a:pPr>
            <a:r>
              <a:rPr lang="pt-BR" sz="2000" dirty="0" smtClean="0">
                <a:solidFill>
                  <a:srgbClr val="00B0F0"/>
                </a:solidFill>
              </a:rPr>
              <a:t>Meta 3.9: </a:t>
            </a:r>
            <a:r>
              <a:rPr lang="pt-BR" sz="2000" dirty="0"/>
              <a:t>Realizar a escovação supervisionada com creme dental em 100% das crianças com idade entre 36 a 72 meses frequentadores da creche </a:t>
            </a:r>
            <a:r>
              <a:rPr lang="pt-BR" sz="2000" dirty="0" smtClean="0"/>
              <a:t>foco </a:t>
            </a:r>
            <a:r>
              <a:rPr lang="pt-BR" sz="2000" dirty="0"/>
              <a:t>da intervenção da área de abrangência da unidade de saúde</a:t>
            </a:r>
            <a:r>
              <a:rPr lang="pt-BR" sz="2000" dirty="0" smtClean="0"/>
              <a:t>.</a:t>
            </a:r>
          </a:p>
          <a:p>
            <a:pPr marL="400050" lvl="1" indent="0" algn="just">
              <a:buNone/>
            </a:pPr>
            <a:endParaRPr lang="pt-BR" sz="2000" b="1" dirty="0"/>
          </a:p>
          <a:p>
            <a:pPr marL="400050" lvl="1" indent="0" algn="just">
              <a:buNone/>
            </a:pPr>
            <a:r>
              <a:rPr lang="pt-BR" sz="2000" b="1" dirty="0" smtClean="0"/>
              <a:t>Resultado: </a:t>
            </a:r>
            <a:r>
              <a:rPr lang="pt-BR" sz="2000" dirty="0" smtClean="0"/>
              <a:t>ação não realizada</a:t>
            </a:r>
            <a:endParaRPr lang="pt-BR" sz="2000" dirty="0"/>
          </a:p>
        </p:txBody>
      </p:sp>
      <p:pic>
        <p:nvPicPr>
          <p:cNvPr id="4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AÇÕES, OBJETIVOS E </a:t>
            </a:r>
            <a:r>
              <a:rPr lang="pt-BR" sz="3200" dirty="0" smtClean="0">
                <a:solidFill>
                  <a:srgbClr val="0070C0"/>
                </a:solidFill>
              </a:rPr>
              <a:t>METAS  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i="1" dirty="0" smtClean="0"/>
          </a:p>
          <a:p>
            <a:pPr marL="0" indent="0" algn="just">
              <a:buNone/>
            </a:pPr>
            <a:r>
              <a:rPr lang="pt-BR" sz="2400" i="1" dirty="0" smtClean="0"/>
              <a:t>4.Resultados </a:t>
            </a:r>
            <a:r>
              <a:rPr lang="pt-BR" sz="2400" i="1" dirty="0"/>
              <a:t>referentes ao objetivo de melhorar os registros das informações. </a:t>
            </a:r>
            <a:endParaRPr lang="pt-BR" sz="2400" i="1" dirty="0" smtClean="0"/>
          </a:p>
          <a:p>
            <a:pPr marL="0" indent="0" algn="just">
              <a:buNone/>
            </a:pPr>
            <a:endParaRPr lang="pt-BR" sz="2400" i="1" dirty="0" smtClean="0"/>
          </a:p>
          <a:p>
            <a:pPr marL="400050" lvl="1" indent="0" algn="just">
              <a:buNone/>
            </a:pPr>
            <a:r>
              <a:rPr lang="pt-BR" sz="2000" i="1" dirty="0" smtClean="0">
                <a:solidFill>
                  <a:srgbClr val="00B0F0"/>
                </a:solidFill>
              </a:rPr>
              <a:t>Meta 4.1: </a:t>
            </a:r>
            <a:r>
              <a:rPr lang="pt-BR" sz="2000" dirty="0"/>
              <a:t>Manter registro adequado na ficha espelho de saúde da criança de 100% das crianças que consultam no serviço</a:t>
            </a:r>
            <a:r>
              <a:rPr lang="pt-BR" sz="2000" dirty="0" smtClean="0"/>
              <a:t>.</a:t>
            </a:r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400" i="1" dirty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80679"/>
            <a:ext cx="4824536" cy="232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15616" y="429309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Resultado: 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1º mês: 34 crianças </a:t>
            </a:r>
            <a:r>
              <a:rPr lang="pt-BR" dirty="0" smtClean="0">
                <a:sym typeface="Wingdings" pitchFamily="2" charset="2"/>
              </a:rPr>
              <a:t> 32 (94,1%)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2º mês: 49 crianças </a:t>
            </a:r>
            <a:r>
              <a:rPr lang="pt-BR" dirty="0" smtClean="0">
                <a:sym typeface="Wingdings" pitchFamily="2" charset="2"/>
              </a:rPr>
              <a:t> 44  (89,4%)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3º mês: 82 crianças </a:t>
            </a:r>
            <a:r>
              <a:rPr lang="pt-BR" dirty="0" smtClean="0">
                <a:sym typeface="Wingdings" pitchFamily="2" charset="2"/>
              </a:rPr>
              <a:t> 77 (93,9%)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85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i="1" dirty="0"/>
              <a:t>4.Resultados referentes ao objetivo de melhorar os registros das informações. </a:t>
            </a:r>
            <a:endParaRPr lang="pt-BR" sz="2400" i="1" dirty="0" smtClean="0"/>
          </a:p>
          <a:p>
            <a:pPr marL="0" indent="0" algn="just">
              <a:buNone/>
            </a:pPr>
            <a:endParaRPr lang="pt-BR" sz="2400" i="1" dirty="0"/>
          </a:p>
          <a:p>
            <a:pPr marL="400050" lvl="1" indent="0" algn="just">
              <a:buNone/>
            </a:pPr>
            <a:r>
              <a:rPr lang="pt-BR" sz="2000" dirty="0" smtClean="0">
                <a:solidFill>
                  <a:srgbClr val="00B0F0"/>
                </a:solidFill>
              </a:rPr>
              <a:t>Meta 4.2: </a:t>
            </a:r>
            <a:r>
              <a:rPr lang="pt-BR" sz="2000" dirty="0"/>
              <a:t>Estabelecer um prontuário específico para os registros das consultas </a:t>
            </a:r>
            <a:r>
              <a:rPr lang="pt-BR" sz="2000" dirty="0" smtClean="0"/>
              <a:t>das </a:t>
            </a:r>
            <a:r>
              <a:rPr lang="pt-BR" sz="2000" dirty="0"/>
              <a:t>crianças entre zero a 72 meses</a:t>
            </a:r>
            <a:r>
              <a:rPr lang="pt-BR" sz="2000" dirty="0" smtClean="0"/>
              <a:t>.</a:t>
            </a:r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r>
              <a:rPr lang="pt-BR" sz="2000" dirty="0" smtClean="0"/>
              <a:t>Resultado: 82 crianças </a:t>
            </a:r>
            <a:r>
              <a:rPr lang="pt-BR" sz="2000" dirty="0" smtClean="0">
                <a:sym typeface="Wingdings" pitchFamily="2" charset="2"/>
              </a:rPr>
              <a:t> 82 (100%)</a:t>
            </a:r>
            <a:endParaRPr lang="pt-BR" sz="2000" dirty="0"/>
          </a:p>
        </p:txBody>
      </p:sp>
      <p:pic>
        <p:nvPicPr>
          <p:cNvPr id="4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  <a:r>
              <a:rPr lang="pt-BR" sz="3600" dirty="0" smtClean="0">
                <a:solidFill>
                  <a:srgbClr val="0070C0"/>
                </a:solidFill>
              </a:rPr>
              <a:t>  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i="1" dirty="0" smtClean="0"/>
          </a:p>
          <a:p>
            <a:pPr marL="0" indent="0" algn="just">
              <a:buNone/>
            </a:pPr>
            <a:r>
              <a:rPr lang="pt-BR" sz="2400" i="1" dirty="0" smtClean="0"/>
              <a:t>5. Resultados </a:t>
            </a:r>
            <a:r>
              <a:rPr lang="pt-BR" sz="2400" i="1" dirty="0"/>
              <a:t>referentes ao objetivo de mapear as crianças de risco pertencentes à área de abrangência da UBS. </a:t>
            </a:r>
            <a:endParaRPr lang="pt-BR" sz="2400" i="1" dirty="0" smtClean="0"/>
          </a:p>
          <a:p>
            <a:pPr marL="0" indent="0" algn="just">
              <a:buNone/>
            </a:pPr>
            <a:endParaRPr lang="pt-BR" sz="2400" i="1" dirty="0"/>
          </a:p>
          <a:p>
            <a:pPr marL="400050" lvl="1" indent="0" algn="just">
              <a:buNone/>
            </a:pPr>
            <a:r>
              <a:rPr lang="pt-BR" sz="2000" dirty="0" smtClean="0">
                <a:solidFill>
                  <a:srgbClr val="00B0F0"/>
                </a:solidFill>
              </a:rPr>
              <a:t>Meta 5.1: </a:t>
            </a:r>
            <a:r>
              <a:rPr lang="pt-BR" sz="2000" dirty="0"/>
              <a:t>Realizar avaliação de risco em 100% das crianças cadastradas no programa.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8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  <a:endParaRPr lang="pt-B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66" y="1340768"/>
            <a:ext cx="4882922" cy="25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63688" y="4437112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Resultado: 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1º mês: 34 crianças </a:t>
            </a:r>
            <a:r>
              <a:rPr lang="pt-BR" dirty="0" smtClean="0">
                <a:sym typeface="Wingdings" pitchFamily="2" charset="2"/>
              </a:rPr>
              <a:t> 15 (44,1%)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2º mês: 49 crianças </a:t>
            </a:r>
            <a:r>
              <a:rPr lang="pt-BR" dirty="0" smtClean="0">
                <a:sym typeface="Wingdings" pitchFamily="2" charset="2"/>
              </a:rPr>
              <a:t> 18 (36,7%)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3º mês: 82 crianças </a:t>
            </a:r>
            <a:r>
              <a:rPr lang="pt-BR" dirty="0" smtClean="0">
                <a:sym typeface="Wingdings" pitchFamily="2" charset="2"/>
              </a:rPr>
              <a:t> 22 (26,8%) </a:t>
            </a:r>
            <a:endParaRPr lang="pt-BR" dirty="0" smtClean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725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2400" i="1" dirty="0" smtClean="0"/>
          </a:p>
          <a:p>
            <a:pPr marL="0" indent="0" algn="just">
              <a:buNone/>
            </a:pPr>
            <a:r>
              <a:rPr lang="pt-BR" sz="2400" i="1" dirty="0" smtClean="0"/>
              <a:t>6. Resultados </a:t>
            </a:r>
            <a:r>
              <a:rPr lang="pt-BR" sz="2400" i="1" dirty="0"/>
              <a:t>referentes ao objetivo de promover a saúde. </a:t>
            </a:r>
            <a:endParaRPr lang="pt-BR" sz="2400" i="1" dirty="0" smtClean="0"/>
          </a:p>
          <a:p>
            <a:pPr marL="0" indent="0" algn="just">
              <a:buNone/>
            </a:pPr>
            <a:endParaRPr lang="pt-BR" sz="2400" i="1" dirty="0"/>
          </a:p>
          <a:p>
            <a:pPr marL="400050" lvl="1" indent="0" algn="just">
              <a:buNone/>
            </a:pPr>
            <a:r>
              <a:rPr lang="pt-BR" sz="2000" dirty="0" smtClean="0">
                <a:solidFill>
                  <a:srgbClr val="00B0F0"/>
                </a:solidFill>
              </a:rPr>
              <a:t>Meta 6.1: </a:t>
            </a:r>
            <a:r>
              <a:rPr lang="pt-BR" sz="2000" dirty="0"/>
              <a:t>Fornecer orientações nutricionais de acordo com a faixa etária para 100% das crianças</a:t>
            </a:r>
            <a:r>
              <a:rPr lang="pt-BR" sz="2000" dirty="0" smtClean="0"/>
              <a:t>.</a:t>
            </a:r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  <a:endParaRPr lang="pt-B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30" y="1340768"/>
            <a:ext cx="5194974" cy="26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31640" y="458112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Resultado: 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1º mês: 34 crianças </a:t>
            </a:r>
            <a:r>
              <a:rPr lang="pt-BR" dirty="0" smtClean="0">
                <a:sym typeface="Wingdings" pitchFamily="2" charset="2"/>
              </a:rPr>
              <a:t> 23  (67,6%)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2º mês: 49 crianças </a:t>
            </a:r>
            <a:r>
              <a:rPr lang="pt-BR" dirty="0" smtClean="0">
                <a:sym typeface="Wingdings" pitchFamily="2" charset="2"/>
              </a:rPr>
              <a:t> 36 (73,5%)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3º mês: 82 crianças </a:t>
            </a:r>
            <a:r>
              <a:rPr lang="pt-BR" dirty="0" smtClean="0">
                <a:sym typeface="Wingdings" pitchFamily="2" charset="2"/>
              </a:rPr>
              <a:t> 69  (84,1%)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983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METAS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2400" i="1" dirty="0" smtClean="0"/>
          </a:p>
          <a:p>
            <a:pPr marL="0" indent="0" algn="just">
              <a:buNone/>
            </a:pPr>
            <a:r>
              <a:rPr lang="pt-BR" sz="2400" i="1" dirty="0" smtClean="0"/>
              <a:t>6</a:t>
            </a:r>
            <a:r>
              <a:rPr lang="pt-BR" sz="2400" i="1" dirty="0"/>
              <a:t>. Resultados referentes ao objetivo de promover a saúde. </a:t>
            </a:r>
          </a:p>
          <a:p>
            <a:pPr marL="400050" lvl="1" indent="0" algn="just">
              <a:buNone/>
            </a:pPr>
            <a:endParaRPr lang="pt-BR" sz="2000" b="1" dirty="0" smtClean="0"/>
          </a:p>
          <a:p>
            <a:pPr marL="400050" lvl="1" indent="0" algn="just">
              <a:buNone/>
            </a:pPr>
            <a:r>
              <a:rPr lang="pt-BR" sz="2000" dirty="0" smtClean="0">
                <a:solidFill>
                  <a:srgbClr val="00B0F0"/>
                </a:solidFill>
              </a:rPr>
              <a:t>Meta 6.2: </a:t>
            </a:r>
            <a:r>
              <a:rPr lang="pt-BR" sz="2000" dirty="0" smtClean="0"/>
              <a:t>Orientar </a:t>
            </a:r>
            <a:r>
              <a:rPr lang="pt-BR" sz="2000" dirty="0"/>
              <a:t>sobre higiene bucal, etiologia e prevenção da cárie para 100% responsáveis das crianças de 0 a 72 meses cadastradas no programa de puericultura da unidade de </a:t>
            </a:r>
            <a:r>
              <a:rPr lang="pt-BR" sz="2000" dirty="0" smtClean="0"/>
              <a:t>saúde.</a:t>
            </a:r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4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AÇÕES, OBJETIVOS E </a:t>
            </a:r>
            <a:r>
              <a:rPr lang="pt-BR" sz="3600" dirty="0" smtClean="0">
                <a:solidFill>
                  <a:srgbClr val="0070C0"/>
                </a:solidFill>
              </a:rPr>
              <a:t>METAS  </a:t>
            </a:r>
            <a:endParaRPr lang="pt-B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50" y="1340768"/>
            <a:ext cx="4759314" cy="251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59632" y="414908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Resultado: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1º mês: 34 crianças </a:t>
            </a:r>
            <a:r>
              <a:rPr lang="pt-BR" dirty="0" smtClean="0">
                <a:sym typeface="Wingdings" pitchFamily="2" charset="2"/>
              </a:rPr>
              <a:t> 10 (29,4%)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2º mês: 49 crianças </a:t>
            </a:r>
            <a:r>
              <a:rPr lang="pt-BR" dirty="0" smtClean="0">
                <a:sym typeface="Wingdings" pitchFamily="2" charset="2"/>
              </a:rPr>
              <a:t> 23 (46,9%)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r>
              <a:rPr lang="pt-BR" dirty="0" smtClean="0"/>
              <a:t>3º mês: 82 crianças </a:t>
            </a:r>
            <a:r>
              <a:rPr lang="pt-BR" dirty="0" smtClean="0">
                <a:sym typeface="Wingdings" pitchFamily="2" charset="2"/>
              </a:rPr>
              <a:t> 49 (59,8%)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7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70C0"/>
                </a:solidFill>
              </a:rPr>
              <a:t>METODOLOGIA 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2000" dirty="0" smtClean="0"/>
              <a:t>Cadernos de Atenção Básica em Saúde da Criança: crescimento e desenvolvimento; Ministério da Saúde, 2012;</a:t>
            </a:r>
          </a:p>
          <a:p>
            <a:pPr algn="just">
              <a:buFontTx/>
              <a:buChar char="-"/>
            </a:pPr>
            <a:endParaRPr lang="pt-BR" sz="2000" dirty="0" smtClean="0"/>
          </a:p>
          <a:p>
            <a:pPr algn="just">
              <a:buFontTx/>
              <a:buChar char="-"/>
            </a:pPr>
            <a:r>
              <a:rPr lang="pt-BR" sz="2000" dirty="0" smtClean="0"/>
              <a:t>Período: 12 semanas;</a:t>
            </a:r>
          </a:p>
          <a:p>
            <a:pPr algn="just">
              <a:buFontTx/>
              <a:buChar char="-"/>
            </a:pPr>
            <a:endParaRPr lang="pt-BR" sz="2000" dirty="0" smtClean="0"/>
          </a:p>
          <a:p>
            <a:pPr algn="just">
              <a:buFontTx/>
              <a:buChar char="-"/>
            </a:pPr>
            <a:r>
              <a:rPr lang="pt-BR" sz="2000" dirty="0" smtClean="0"/>
              <a:t>Ficha- espelho; </a:t>
            </a:r>
          </a:p>
          <a:p>
            <a:pPr algn="just">
              <a:buFontTx/>
              <a:buChar char="-"/>
            </a:pPr>
            <a:endParaRPr lang="pt-BR" sz="2000" dirty="0" smtClean="0"/>
          </a:p>
          <a:p>
            <a:pPr algn="just">
              <a:buFontTx/>
              <a:buChar char="-"/>
            </a:pPr>
            <a:r>
              <a:rPr lang="pt-BR" sz="2000" dirty="0" smtClean="0"/>
              <a:t>Material informativo;</a:t>
            </a:r>
          </a:p>
          <a:p>
            <a:pPr algn="just">
              <a:buFontTx/>
              <a:buChar char="-"/>
            </a:pPr>
            <a:endParaRPr lang="pt-BR" sz="2000" dirty="0" smtClean="0"/>
          </a:p>
          <a:p>
            <a:pPr algn="just">
              <a:buFontTx/>
              <a:buChar char="-"/>
            </a:pPr>
            <a:r>
              <a:rPr lang="pt-BR" sz="2000" dirty="0" smtClean="0"/>
              <a:t>Capacitação da equipe;</a:t>
            </a:r>
          </a:p>
          <a:p>
            <a:pPr algn="just">
              <a:buFontTx/>
              <a:buChar char="-"/>
            </a:pPr>
            <a:endParaRPr lang="pt-BR" sz="2000" dirty="0" smtClean="0"/>
          </a:p>
          <a:p>
            <a:pPr algn="just">
              <a:buFontTx/>
              <a:buChar char="-"/>
            </a:pPr>
            <a:r>
              <a:rPr lang="pt-BR" sz="2000" dirty="0" smtClean="0"/>
              <a:t>Grupo de gestantes. </a:t>
            </a:r>
          </a:p>
          <a:p>
            <a:pPr algn="just">
              <a:buFontTx/>
              <a:buChar char="-"/>
            </a:pPr>
            <a:endParaRPr lang="pt-BR" sz="2000" dirty="0" smtClean="0"/>
          </a:p>
          <a:p>
            <a:pPr algn="just">
              <a:buFontTx/>
              <a:buChar char="-"/>
            </a:pPr>
            <a:endParaRPr lang="pt-BR" sz="2000" dirty="0"/>
          </a:p>
        </p:txBody>
      </p:sp>
      <p:pic>
        <p:nvPicPr>
          <p:cNvPr id="4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4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70C0"/>
                </a:solidFill>
              </a:rPr>
              <a:t>Discussão </a:t>
            </a:r>
            <a:endParaRPr lang="pt-BR" sz="4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18457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2000" dirty="0" smtClean="0"/>
              <a:t>Melhora qualitativa das ações voltadas à Saúde da Criança</a:t>
            </a:r>
            <a:r>
              <a:rPr lang="pt-BR" sz="2000" dirty="0" smtClean="0"/>
              <a:t>;</a:t>
            </a:r>
            <a:endParaRPr lang="pt-BR" sz="2000" dirty="0" smtClean="0"/>
          </a:p>
          <a:p>
            <a:pPr algn="just">
              <a:buFontTx/>
              <a:buChar char="-"/>
            </a:pPr>
            <a:r>
              <a:rPr lang="pt-BR" sz="2000" dirty="0" smtClean="0"/>
              <a:t>Qualificação e integração da equipe</a:t>
            </a:r>
            <a:r>
              <a:rPr lang="pt-BR" sz="2000" dirty="0" smtClean="0"/>
              <a:t>;</a:t>
            </a:r>
            <a:endParaRPr lang="pt-BR" sz="2000" dirty="0" smtClean="0"/>
          </a:p>
          <a:p>
            <a:pPr algn="just">
              <a:buFontTx/>
              <a:buChar char="-"/>
            </a:pPr>
            <a:r>
              <a:rPr lang="pt-BR" sz="2000" dirty="0" smtClean="0"/>
              <a:t>Aumento do número de consultas de puericultura</a:t>
            </a:r>
            <a:r>
              <a:rPr lang="pt-BR" sz="2000" dirty="0" smtClean="0"/>
              <a:t>;</a:t>
            </a:r>
            <a:endParaRPr lang="pt-BR" sz="2000" dirty="0" smtClean="0"/>
          </a:p>
          <a:p>
            <a:pPr algn="just">
              <a:buFontTx/>
              <a:buChar char="-"/>
            </a:pPr>
            <a:r>
              <a:rPr lang="pt-BR" sz="2000" dirty="0" smtClean="0"/>
              <a:t>Melhor registro dos pacientes</a:t>
            </a:r>
            <a:r>
              <a:rPr lang="pt-BR" sz="2000" dirty="0" smtClean="0"/>
              <a:t>;</a:t>
            </a:r>
            <a:endParaRPr lang="pt-BR" sz="2000" dirty="0" smtClean="0"/>
          </a:p>
          <a:p>
            <a:pPr algn="just">
              <a:buFontTx/>
              <a:buChar char="-"/>
            </a:pPr>
            <a:r>
              <a:rPr lang="pt-BR" sz="2000" dirty="0" smtClean="0"/>
              <a:t>Educação em </a:t>
            </a:r>
            <a:r>
              <a:rPr lang="pt-BR" sz="2000" dirty="0" smtClean="0"/>
              <a:t>Saúde;</a:t>
            </a:r>
          </a:p>
          <a:p>
            <a:pPr algn="just">
              <a:buFontTx/>
              <a:buChar char="-"/>
            </a:pPr>
            <a:endParaRPr lang="pt-BR" sz="2000" dirty="0" smtClean="0"/>
          </a:p>
          <a:p>
            <a:pPr algn="just">
              <a:buFontTx/>
              <a:buChar char="-"/>
            </a:pPr>
            <a:r>
              <a:rPr lang="pt-BR" sz="2000" dirty="0"/>
              <a:t>Impacto: pouco percebido</a:t>
            </a:r>
            <a:r>
              <a:rPr lang="pt-BR" sz="2000" dirty="0" smtClean="0"/>
              <a:t>;</a:t>
            </a:r>
            <a:endParaRPr lang="pt-BR" sz="2000" dirty="0"/>
          </a:p>
          <a:p>
            <a:pPr algn="just">
              <a:buFontTx/>
              <a:buChar char="-"/>
            </a:pPr>
            <a:r>
              <a:rPr lang="pt-BR" sz="2000" dirty="0"/>
              <a:t>Melhorar:</a:t>
            </a:r>
          </a:p>
          <a:p>
            <a:pPr lvl="1" algn="just">
              <a:buFontTx/>
              <a:buChar char="-"/>
            </a:pPr>
            <a:r>
              <a:rPr lang="pt-BR" sz="1800" dirty="0"/>
              <a:t>Ações em Saúde Bucal;</a:t>
            </a:r>
          </a:p>
          <a:p>
            <a:pPr lvl="1" algn="just">
              <a:buFontTx/>
              <a:buChar char="-"/>
            </a:pPr>
            <a:r>
              <a:rPr lang="pt-BR" sz="1800" dirty="0"/>
              <a:t>Integração entre profissionais x ACS</a:t>
            </a:r>
            <a:r>
              <a:rPr lang="pt-BR" sz="1800" dirty="0" smtClean="0"/>
              <a:t>;</a:t>
            </a:r>
            <a:endParaRPr lang="pt-BR" sz="1800" dirty="0"/>
          </a:p>
          <a:p>
            <a:pPr algn="just">
              <a:buFontTx/>
              <a:buChar char="-"/>
            </a:pPr>
            <a:r>
              <a:rPr lang="pt-BR" sz="2000" dirty="0"/>
              <a:t>Incorporação: viável, mas depende de um maior engajamento de todos os profissionais, principalmente o novo médico da UBS. </a:t>
            </a:r>
          </a:p>
          <a:p>
            <a:pPr algn="just"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4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3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70C0"/>
                </a:solidFill>
              </a:rPr>
              <a:t>Reflexão sobre o Processo de Aprendizagem e Implementação da Intervenção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Curso estruturado;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Aprimoramento do funcionamento do SUS;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Qualificação clínica insuficiente;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Excelente experiência profissional e pessoal. </a:t>
            </a:r>
            <a:endParaRPr lang="pt-BR" sz="2400" dirty="0"/>
          </a:p>
        </p:txBody>
      </p:sp>
      <p:pic>
        <p:nvPicPr>
          <p:cNvPr id="4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04664"/>
            <a:ext cx="936104" cy="72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6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Obrigada!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912768" cy="5178005"/>
          </a:xfrm>
        </p:spPr>
      </p:pic>
      <p:sp>
        <p:nvSpPr>
          <p:cNvPr id="6" name="CaixaDeTexto 5"/>
          <p:cNvSpPr txBox="1"/>
          <p:nvPr/>
        </p:nvSpPr>
        <p:spPr>
          <a:xfrm>
            <a:off x="2051720" y="6082829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70C0"/>
                </a:solidFill>
              </a:rPr>
              <a:t>Equipe ESF Posto de Saúde São Francisco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70C0"/>
                </a:solidFill>
              </a:rPr>
              <a:t>METODOLOGIA    </a:t>
            </a:r>
            <a:endParaRPr lang="pt-BR" sz="3600" dirty="0">
              <a:solidFill>
                <a:srgbClr val="0070C0"/>
              </a:solidFill>
            </a:endParaRPr>
          </a:p>
        </p:txBody>
      </p:sp>
      <p:pic>
        <p:nvPicPr>
          <p:cNvPr id="4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rc_mi" descr="http://t3.gstatic.com/images?q=tbn:ANd9GcSYM-m6eofLWZkO1zk_klCTjc34P3fVpXOlwMkqMTeHCvL72t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5952"/>
            <a:ext cx="2781300" cy="298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4340"/>
            <a:ext cx="2853308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/>
          <p:cNvSpPr/>
          <p:nvPr/>
        </p:nvSpPr>
        <p:spPr>
          <a:xfrm>
            <a:off x="3203848" y="1305952"/>
            <a:ext cx="59584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/>
              <a:t>GUIA ALIMENTAR PARA CRIANÇAS MENORES DE 2 ANOS</a:t>
            </a:r>
            <a:endParaRPr lang="pt-BR" sz="1100" dirty="0"/>
          </a:p>
          <a:p>
            <a:pPr algn="ctr"/>
            <a:r>
              <a:rPr lang="pt-BR" sz="1100" dirty="0"/>
              <a:t>Organização Mundial da Saúde - 2002</a:t>
            </a:r>
          </a:p>
          <a:p>
            <a:r>
              <a:rPr lang="pt-BR" sz="1100" dirty="0"/>
              <a:t> </a:t>
            </a:r>
          </a:p>
          <a:p>
            <a:r>
              <a:rPr lang="pt-BR" sz="1100" b="1" i="1" dirty="0" smtClean="0"/>
              <a:t>Passo </a:t>
            </a:r>
            <a:r>
              <a:rPr lang="pt-BR" sz="1100" b="1" i="1" dirty="0"/>
              <a:t>1</a:t>
            </a:r>
            <a:r>
              <a:rPr lang="pt-BR" sz="1100" b="1" dirty="0"/>
              <a:t>:</a:t>
            </a:r>
            <a:r>
              <a:rPr lang="pt-BR" sz="1100" dirty="0"/>
              <a:t> dar somente leite materno até os 6 meses, sem oferecer água, chás ou quaisquer outros alimentos.</a:t>
            </a:r>
          </a:p>
          <a:p>
            <a:r>
              <a:rPr lang="pt-BR" sz="1100" b="1" i="1" dirty="0"/>
              <a:t>Passo 2</a:t>
            </a:r>
            <a:r>
              <a:rPr lang="pt-BR" sz="1100" dirty="0"/>
              <a:t>: a partir dos 6 meses, oferecer de forma lenta e gradual, outros alimentos, mantendo o leite materno até os 2 anos de idade ou mais.</a:t>
            </a:r>
          </a:p>
          <a:p>
            <a:r>
              <a:rPr lang="pt-BR" sz="1100" b="1" i="1" dirty="0"/>
              <a:t>Passo 3</a:t>
            </a:r>
            <a:r>
              <a:rPr lang="pt-BR" sz="1100" b="1" dirty="0"/>
              <a:t>:</a:t>
            </a:r>
            <a:r>
              <a:rPr lang="pt-BR" sz="1100" dirty="0"/>
              <a:t> a partir dos 6 meses, dar alimentos complementares (cereais, tubérculos, carnes, leguminosas, frutas e legumes) 3 x ao dia se a criança receber leite materno e 5x ao dia se já tiver desmamado.</a:t>
            </a:r>
          </a:p>
          <a:p>
            <a:r>
              <a:rPr lang="pt-BR" sz="1100" b="1" i="1" dirty="0"/>
              <a:t>Passo 4</a:t>
            </a:r>
            <a:r>
              <a:rPr lang="pt-BR" sz="1100" b="1" dirty="0"/>
              <a:t>:</a:t>
            </a:r>
            <a:r>
              <a:rPr lang="pt-BR" sz="1100" dirty="0"/>
              <a:t> a alimentação complementar deve ser oferecida sem rigidez de horários, respeitando-se sempre a vontade da criança.</a:t>
            </a:r>
          </a:p>
          <a:p>
            <a:r>
              <a:rPr lang="pt-BR" sz="1100" b="1" i="1" dirty="0"/>
              <a:t>Passo 5</a:t>
            </a:r>
            <a:r>
              <a:rPr lang="pt-BR" sz="1100" b="1" dirty="0"/>
              <a:t>:</a:t>
            </a:r>
            <a:r>
              <a:rPr lang="pt-BR" sz="1100" dirty="0"/>
              <a:t> a alimentação complementar deve ser espessa desde o início e oferecida de colher; deve começar com consistência pastosa (papas, purês) e, gradativamente, deve ter sua consistência aumentada, até chegar à alimentação da família.</a:t>
            </a:r>
          </a:p>
          <a:p>
            <a:r>
              <a:rPr lang="pt-BR" sz="1100" b="1" i="1" dirty="0"/>
              <a:t>Passo 6</a:t>
            </a:r>
            <a:r>
              <a:rPr lang="pt-BR" sz="1100" b="1" dirty="0"/>
              <a:t>:</a:t>
            </a:r>
            <a:r>
              <a:rPr lang="pt-BR" sz="1100" dirty="0"/>
              <a:t> oferecer à criança diferentes alimentos ao dia. Uma alimentação variada é uma alimentação colorida. </a:t>
            </a:r>
          </a:p>
          <a:p>
            <a:r>
              <a:rPr lang="pt-BR" sz="1100" b="1" i="1" dirty="0"/>
              <a:t>Passo 7</a:t>
            </a:r>
            <a:r>
              <a:rPr lang="pt-BR" sz="1100" b="1" dirty="0"/>
              <a:t>:</a:t>
            </a:r>
            <a:r>
              <a:rPr lang="pt-BR" sz="1100" dirty="0"/>
              <a:t> estimular o consumo diário de frutas, verduras e legumes nas refeições.</a:t>
            </a:r>
          </a:p>
          <a:p>
            <a:r>
              <a:rPr lang="pt-BR" sz="1100" b="1" i="1" dirty="0"/>
              <a:t>Passo 8</a:t>
            </a:r>
            <a:r>
              <a:rPr lang="pt-BR" sz="1100" b="1" dirty="0"/>
              <a:t>:</a:t>
            </a:r>
            <a:r>
              <a:rPr lang="pt-BR" sz="1100" dirty="0"/>
              <a:t> evitar açúcar, café, enlatados, frituras, refrigerantes, balas, salgadinhos e outras guloseimas nos primeiros anos de vida. Usar sal com moderação.</a:t>
            </a:r>
          </a:p>
          <a:p>
            <a:r>
              <a:rPr lang="pt-BR" sz="1100" b="1" i="1" dirty="0"/>
              <a:t>Passo 9</a:t>
            </a:r>
            <a:r>
              <a:rPr lang="pt-BR" sz="1100" dirty="0"/>
              <a:t>: cuidar da higiene no preparo e manuseio dos alimentos; garantir o seu armazenamento e conservação adequados. </a:t>
            </a:r>
          </a:p>
          <a:p>
            <a:r>
              <a:rPr lang="pt-BR" sz="1100" b="1" i="1" dirty="0"/>
              <a:t>Passo 10</a:t>
            </a:r>
            <a:r>
              <a:rPr lang="pt-BR" sz="1100" b="1" dirty="0"/>
              <a:t>:</a:t>
            </a:r>
            <a:r>
              <a:rPr lang="pt-BR" sz="1100" dirty="0"/>
              <a:t> estimular a criança doente e convalescente a se alimentar, oferecendo sua alimentação habitual e seus alimentos preferidos, respeitando a sua aceitação. </a:t>
            </a:r>
          </a:p>
          <a:p>
            <a:pPr algn="ctr"/>
            <a:r>
              <a:rPr lang="pt-BR" sz="1100" dirty="0"/>
              <a:t> </a:t>
            </a:r>
          </a:p>
          <a:p>
            <a:pPr lvl="0" algn="ctr"/>
            <a:r>
              <a:rPr lang="pt-BR" sz="1100" dirty="0"/>
              <a:t>QUANDO REALIZAR AS CONSULTAS DE REVISÃO DE SEU FILHO ??</a:t>
            </a:r>
          </a:p>
          <a:p>
            <a:r>
              <a:rPr lang="pt-BR" sz="1100" dirty="0"/>
              <a:t>- Recém-nascido: 15 dias de vida </a:t>
            </a:r>
          </a:p>
          <a:p>
            <a:r>
              <a:rPr lang="pt-BR" sz="1100" dirty="0"/>
              <a:t>- Lactente: 2 meses, 4 meses, 6 meses, 9 meses , 12 meses, 15 meses, 18 meses </a:t>
            </a:r>
          </a:p>
          <a:p>
            <a:r>
              <a:rPr lang="pt-BR" sz="1100" dirty="0"/>
              <a:t>- Pré-escolar: 2 anos, 2a6m, 3 anos, 3a6m, 4 anos, 5 anos</a:t>
            </a:r>
          </a:p>
          <a:p>
            <a:r>
              <a:rPr lang="pt-BR" sz="1100" dirty="0"/>
              <a:t>- Escolar: anuais </a:t>
            </a:r>
          </a:p>
        </p:txBody>
      </p:sp>
    </p:spTree>
    <p:extLst>
      <p:ext uri="{BB962C8B-B14F-4D97-AF65-F5344CB8AC3E}">
        <p14:creationId xmlns:p14="http://schemas.microsoft.com/office/powerpoint/2010/main" val="21656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70C0"/>
                </a:solidFill>
              </a:rPr>
              <a:t>AÇÕES, OBJETIVOS E METAS 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endParaRPr lang="pt-BR" sz="2400" i="1" dirty="0" smtClean="0"/>
          </a:p>
          <a:p>
            <a:pPr marL="457200" indent="-457200" algn="just">
              <a:buAutoNum type="arabicPeriod"/>
            </a:pPr>
            <a:r>
              <a:rPr lang="pt-BR" sz="2400" i="1" dirty="0" smtClean="0"/>
              <a:t>Relativas </a:t>
            </a:r>
            <a:r>
              <a:rPr lang="pt-BR" sz="2400" i="1" dirty="0"/>
              <a:t>ao objetivo específico de ampliar a cobertura da atenção à saúde da </a:t>
            </a:r>
            <a:r>
              <a:rPr lang="pt-BR" sz="2400" i="1" dirty="0" smtClean="0"/>
              <a:t>criança: </a:t>
            </a:r>
          </a:p>
          <a:p>
            <a:pPr marL="0" indent="0" algn="just">
              <a:buNone/>
            </a:pPr>
            <a:endParaRPr lang="pt-BR" sz="2400" i="1" dirty="0" smtClean="0"/>
          </a:p>
          <a:p>
            <a:pPr marL="400050" lvl="1" indent="0" algn="just">
              <a:buNone/>
            </a:pPr>
            <a:r>
              <a:rPr lang="pt-BR" sz="2000" i="1" dirty="0" smtClean="0">
                <a:solidFill>
                  <a:srgbClr val="00B0F0"/>
                </a:solidFill>
              </a:rPr>
              <a:t>Meta 1.1: </a:t>
            </a:r>
            <a:r>
              <a:rPr lang="pt-BR" sz="2000" dirty="0"/>
              <a:t>Ampliar a cobertura da atenção à saúde de crianças entre zero e 72 meses da unidade saúde para 60</a:t>
            </a:r>
            <a:r>
              <a:rPr lang="pt-BR" sz="2000" dirty="0" smtClean="0"/>
              <a:t>%.</a:t>
            </a:r>
          </a:p>
          <a:p>
            <a:pPr marL="400050" lvl="1" indent="0" algn="just">
              <a:buNone/>
            </a:pPr>
            <a:endParaRPr lang="pt-BR" sz="2000" i="1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3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solidFill>
                  <a:srgbClr val="0070C0"/>
                </a:solidFill>
              </a:rPr>
              <a:t>AÇÕES, OBJETIVOS E METAS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2" indent="0">
              <a:buNone/>
            </a:pPr>
            <a:endParaRPr lang="pt-BR" sz="2000" b="1" i="1" dirty="0" smtClean="0"/>
          </a:p>
          <a:p>
            <a:pPr marL="400050" lvl="2" indent="0">
              <a:buNone/>
            </a:pPr>
            <a:endParaRPr lang="pt-BR" sz="2000" b="1" i="1" dirty="0"/>
          </a:p>
          <a:p>
            <a:pPr marL="400050" lvl="2" indent="0">
              <a:buNone/>
            </a:pPr>
            <a:endParaRPr lang="pt-BR" sz="2000" b="1" i="1" dirty="0" smtClean="0"/>
          </a:p>
          <a:p>
            <a:pPr marL="400050" lvl="2" indent="0">
              <a:buNone/>
            </a:pPr>
            <a:endParaRPr lang="pt-BR" sz="2000" b="1" i="1" dirty="0"/>
          </a:p>
          <a:p>
            <a:pPr marL="400050" lvl="2" indent="0">
              <a:buNone/>
            </a:pPr>
            <a:endParaRPr lang="pt-BR" sz="2000" b="1" i="1" dirty="0" smtClean="0"/>
          </a:p>
          <a:p>
            <a:pPr marL="400050" lvl="2" indent="0">
              <a:buNone/>
            </a:pPr>
            <a:endParaRPr lang="pt-BR" sz="2000" b="1" i="1" dirty="0" smtClean="0"/>
          </a:p>
          <a:p>
            <a:pPr marL="400050" lvl="2" indent="0">
              <a:buNone/>
            </a:pPr>
            <a:endParaRPr lang="pt-BR" sz="2000" b="1" i="1" dirty="0"/>
          </a:p>
          <a:p>
            <a:pPr marL="400050" lvl="2" indent="0">
              <a:buNone/>
            </a:pPr>
            <a:endParaRPr lang="pt-BR" sz="2000" b="1" i="1" dirty="0" smtClean="0"/>
          </a:p>
          <a:p>
            <a:pPr marL="400050" lvl="2" indent="0">
              <a:buNone/>
            </a:pPr>
            <a:r>
              <a:rPr lang="pt-BR" sz="2000" b="1" i="1" dirty="0" smtClean="0"/>
              <a:t>Resultado</a:t>
            </a:r>
            <a:r>
              <a:rPr lang="pt-BR" sz="2000" b="1" i="1" dirty="0"/>
              <a:t>: </a:t>
            </a:r>
            <a:r>
              <a:rPr lang="pt-BR" sz="2000" b="1" dirty="0"/>
              <a:t> </a:t>
            </a:r>
            <a:r>
              <a:rPr lang="pt-BR" sz="2000" dirty="0"/>
              <a:t>256 crianças </a:t>
            </a:r>
            <a:r>
              <a:rPr lang="pt-BR" sz="2000" dirty="0">
                <a:sym typeface="Wingdings" pitchFamily="2" charset="2"/>
              </a:rPr>
              <a:t> 82 crianças cadastradas (32</a:t>
            </a:r>
            <a:r>
              <a:rPr lang="pt-BR" sz="2000" dirty="0" smtClean="0">
                <a:sym typeface="Wingdings" pitchFamily="2" charset="2"/>
              </a:rPr>
              <a:t>%)</a:t>
            </a:r>
          </a:p>
          <a:p>
            <a:pPr marL="1143000" lvl="3" indent="-285750">
              <a:buFontTx/>
              <a:buChar char="-"/>
            </a:pPr>
            <a:r>
              <a:rPr lang="pt-BR" sz="1600" dirty="0" smtClean="0">
                <a:sym typeface="Wingdings" pitchFamily="2" charset="2"/>
              </a:rPr>
              <a:t>1º mês: 34</a:t>
            </a:r>
          </a:p>
          <a:p>
            <a:pPr marL="1143000" lvl="3" indent="-285750">
              <a:buFontTx/>
              <a:buChar char="-"/>
            </a:pPr>
            <a:r>
              <a:rPr lang="pt-BR" sz="1600" dirty="0" smtClean="0">
                <a:sym typeface="Wingdings" pitchFamily="2" charset="2"/>
              </a:rPr>
              <a:t>2º mês: 49 </a:t>
            </a:r>
          </a:p>
          <a:p>
            <a:pPr marL="1143000" lvl="3" indent="-285750">
              <a:buFontTx/>
              <a:buChar char="-"/>
            </a:pPr>
            <a:r>
              <a:rPr lang="pt-BR" sz="1600" dirty="0" smtClean="0">
                <a:sym typeface="Wingdings" pitchFamily="2" charset="2"/>
              </a:rPr>
              <a:t>3º mês: 82 </a:t>
            </a:r>
          </a:p>
          <a:p>
            <a:pPr marL="0" lvl="1" indent="0">
              <a:buNone/>
            </a:pPr>
            <a:endParaRPr lang="pt-BR" sz="2000" dirty="0">
              <a:sym typeface="Wingdings" pitchFamily="2" charset="2"/>
            </a:endParaRPr>
          </a:p>
          <a:p>
            <a:pPr marL="0" lvl="1" indent="0">
              <a:buNone/>
            </a:pPr>
            <a:r>
              <a:rPr lang="pt-BR" sz="2000" dirty="0" smtClean="0">
                <a:sym typeface="Wingdings" pitchFamily="2" charset="2"/>
              </a:rPr>
              <a:t> </a:t>
            </a:r>
            <a:endParaRPr lang="pt-BR" sz="2000" i="1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77" y="1700808"/>
            <a:ext cx="4332523" cy="246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9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70C0"/>
                </a:solidFill>
              </a:rPr>
              <a:t>AÇÕES, OBJETIVOS E METAS 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i="1" dirty="0" smtClean="0"/>
              <a:t>1. Relativas ao objetivo específico de ampliar a cobertura da atenção à saúde da criança: </a:t>
            </a:r>
          </a:p>
          <a:p>
            <a:pPr marL="400050" lvl="1" indent="0" algn="just">
              <a:buNone/>
            </a:pPr>
            <a:r>
              <a:rPr lang="pt-BR" sz="2000" i="1" dirty="0" smtClean="0">
                <a:solidFill>
                  <a:srgbClr val="00B0F0"/>
                </a:solidFill>
              </a:rPr>
              <a:t>Meta 1.2: </a:t>
            </a:r>
            <a:r>
              <a:rPr lang="pt-BR" sz="2000" dirty="0"/>
              <a:t>Ampliar a cobertura de ação coletiva de exame </a:t>
            </a:r>
            <a:r>
              <a:rPr lang="pt-BR" sz="2000" dirty="0" smtClean="0"/>
              <a:t>bucal com finalidade epidemiológica para estabelecimento de prioridade de atendimento (identificação das crianças de alto risco) em </a:t>
            </a:r>
            <a:r>
              <a:rPr lang="pt-BR" sz="2000" dirty="0"/>
              <a:t>100% das crianças de 6 a 72 meses de idade da creche foco da intervenção da área de abrangência.</a:t>
            </a:r>
            <a:endParaRPr lang="pt-BR" sz="2000" i="1" dirty="0" smtClean="0"/>
          </a:p>
          <a:p>
            <a:pPr marL="0" indent="0">
              <a:buNone/>
            </a:pPr>
            <a:endParaRPr lang="pt-BR" dirty="0" smtClean="0"/>
          </a:p>
          <a:p>
            <a:pPr marL="400050" lvl="1" indent="0">
              <a:buNone/>
            </a:pPr>
            <a:r>
              <a:rPr lang="pt-BR" sz="2000" i="1" dirty="0" smtClean="0"/>
              <a:t>Resultado: </a:t>
            </a:r>
            <a:r>
              <a:rPr lang="pt-BR" sz="2000" dirty="0" smtClean="0"/>
              <a:t>nenhuma creche foi foco de intervenção </a:t>
            </a:r>
            <a:endParaRPr lang="pt-BR" sz="2000" i="1" dirty="0"/>
          </a:p>
        </p:txBody>
      </p:sp>
      <p:pic>
        <p:nvPicPr>
          <p:cNvPr id="4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8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70C0"/>
                </a:solidFill>
              </a:rPr>
              <a:t>AÇÕES, OBJETIVOS E METAS 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endParaRPr lang="pt-BR" sz="2400" i="1" dirty="0" smtClean="0"/>
          </a:p>
          <a:p>
            <a:pPr marL="457200" indent="-457200" algn="just">
              <a:buAutoNum type="arabicPeriod"/>
            </a:pPr>
            <a:r>
              <a:rPr lang="pt-BR" sz="2400" i="1" dirty="0" smtClean="0"/>
              <a:t>Relativas ao objetivo específico de ampliar a cobertura da atenção à saúde da criança: </a:t>
            </a:r>
          </a:p>
          <a:p>
            <a:pPr marL="457200" indent="-457200" algn="just">
              <a:buAutoNum type="arabicPeriod"/>
            </a:pPr>
            <a:endParaRPr lang="pt-BR" sz="2400" i="1" dirty="0" smtClean="0"/>
          </a:p>
          <a:p>
            <a:pPr marL="400050" lvl="1" indent="0" algn="just">
              <a:buNone/>
            </a:pPr>
            <a:r>
              <a:rPr lang="pt-BR" sz="2000" i="1" dirty="0" smtClean="0">
                <a:solidFill>
                  <a:srgbClr val="00B0F0"/>
                </a:solidFill>
              </a:rPr>
              <a:t>Meta 1.3: </a:t>
            </a:r>
            <a:r>
              <a:rPr lang="pt-BR" sz="2000" dirty="0"/>
              <a:t>Realizar a primeira consulta na primeira semana de vida para 100% das crianças cadastradas</a:t>
            </a:r>
            <a:r>
              <a:rPr lang="pt-BR" sz="2000" dirty="0" smtClean="0"/>
              <a:t>.</a:t>
            </a:r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i="1" dirty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52128" cy="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7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1641</Words>
  <Application>Microsoft Office PowerPoint</Application>
  <PresentationFormat>Apresentação na tela (4:3)</PresentationFormat>
  <Paragraphs>356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Apresentação do PowerPoint</vt:lpstr>
      <vt:lpstr>INTRODUÇÃO   </vt:lpstr>
      <vt:lpstr>OBJETIVO      </vt:lpstr>
      <vt:lpstr>METODOLOGIA </vt:lpstr>
      <vt:lpstr>METODOLOGIA    </vt:lpstr>
      <vt:lpstr>AÇÕES, OBJETIVOS E METAS </vt:lpstr>
      <vt:lpstr>AÇÕES, OBJETIVOS E METAS </vt:lpstr>
      <vt:lpstr>AÇÕES, OBJETIVOS E METAS </vt:lpstr>
      <vt:lpstr>AÇÕES, OBJETIVOS E METAS </vt:lpstr>
      <vt:lpstr>AÇÕES, OBJETIVOS E METAS    </vt:lpstr>
      <vt:lpstr>AÇÕES, OBJETIVOS E METAS  </vt:lpstr>
      <vt:lpstr>AÇÕES, OBJETIVOS E METAS  </vt:lpstr>
      <vt:lpstr>AÇÕES, OBJETIVOS E METAS </vt:lpstr>
      <vt:lpstr>AÇÕES, OBJETIVOS E METAS </vt:lpstr>
      <vt:lpstr>AÇÕES, OBJETIVOS E METAS </vt:lpstr>
      <vt:lpstr>AÇÕES, OBJETIVOS E METAS  </vt:lpstr>
      <vt:lpstr>AÇÕES, OBJETIVOS E METAS </vt:lpstr>
      <vt:lpstr>AÇÕES, OBJETIVOS E METAS  </vt:lpstr>
      <vt:lpstr>AÇÕES, OBJETIVOS E METAS </vt:lpstr>
      <vt:lpstr>AÇÕES, OBJETIVOS E METAS </vt:lpstr>
      <vt:lpstr>AÇÕES, OBJETIVOS E METAS  </vt:lpstr>
      <vt:lpstr>AÇÕES, OBJETIVOS E METAS </vt:lpstr>
      <vt:lpstr>AÇÕES, OBJETIVOS E METAS  </vt:lpstr>
      <vt:lpstr>AÇÕES, OBJETIVOS E METAS </vt:lpstr>
      <vt:lpstr>AÇÕES, OBJETIVOS E METAS  </vt:lpstr>
      <vt:lpstr>AÇÕES, OBJETIVOS E METAS </vt:lpstr>
      <vt:lpstr>AÇÕES, OBJETIVOS E METAS  </vt:lpstr>
      <vt:lpstr>AÇÕES, OBJETIVOS E METAS  </vt:lpstr>
      <vt:lpstr>AÇÕES, OBJETIVOS E METAS  </vt:lpstr>
      <vt:lpstr>AÇÕES, OBJETIVOS E METAS </vt:lpstr>
      <vt:lpstr>AÇÕES, OBJETIVOS E METAS  </vt:lpstr>
      <vt:lpstr>AÇÕES, OBJETIVOS E METAS </vt:lpstr>
      <vt:lpstr>AÇÕES, OBJETIVOS E METAS </vt:lpstr>
      <vt:lpstr>AÇÕES, OBJETIVOS E METAS   </vt:lpstr>
      <vt:lpstr>AÇÕES, OBJETIVOS E METAS </vt:lpstr>
      <vt:lpstr>AÇÕES, OBJETIVOS E METAS </vt:lpstr>
      <vt:lpstr>AÇÕES, OBJETIVOS E METAS </vt:lpstr>
      <vt:lpstr>AÇÕES, OBJETIVOS E METAS </vt:lpstr>
      <vt:lpstr>AÇÕES, OBJETIVOS E METAS  </vt:lpstr>
      <vt:lpstr>Discussão </vt:lpstr>
      <vt:lpstr>Reflexão sobre o Processo de Aprendizagem e Implementação da Intervenção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Helena</dc:creator>
  <cp:lastModifiedBy>Helena</cp:lastModifiedBy>
  <cp:revision>41</cp:revision>
  <dcterms:created xsi:type="dcterms:W3CDTF">2014-02-18T20:21:39Z</dcterms:created>
  <dcterms:modified xsi:type="dcterms:W3CDTF">2014-02-27T00:06:57Z</dcterms:modified>
</cp:coreProperties>
</file>