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311" r:id="rId4"/>
    <p:sldId id="266" r:id="rId5"/>
    <p:sldId id="259" r:id="rId6"/>
    <p:sldId id="260" r:id="rId7"/>
    <p:sldId id="262" r:id="rId8"/>
    <p:sldId id="263" r:id="rId9"/>
    <p:sldId id="264" r:id="rId10"/>
    <p:sldId id="267" r:id="rId11"/>
    <p:sldId id="268" r:id="rId12"/>
    <p:sldId id="290" r:id="rId13"/>
    <p:sldId id="291" r:id="rId14"/>
    <p:sldId id="292" r:id="rId15"/>
    <p:sldId id="294" r:id="rId16"/>
    <p:sldId id="295" r:id="rId17"/>
    <p:sldId id="296" r:id="rId18"/>
    <p:sldId id="297" r:id="rId19"/>
    <p:sldId id="298" r:id="rId20"/>
    <p:sldId id="299" r:id="rId21"/>
    <p:sldId id="304" r:id="rId22"/>
    <p:sldId id="300" r:id="rId23"/>
    <p:sldId id="301" r:id="rId24"/>
    <p:sldId id="303" r:id="rId25"/>
    <p:sldId id="305" r:id="rId26"/>
    <p:sldId id="306" r:id="rId27"/>
    <p:sldId id="312" r:id="rId28"/>
    <p:sldId id="313" r:id="rId29"/>
    <p:sldId id="308" r:id="rId30"/>
    <p:sldId id="309" r:id="rId31"/>
    <p:sldId id="310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HAS%20desbloquead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DM%20desbloqueada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HAS%20desbloqueada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DM%20desbloqueada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DM%20desbloqueada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DM%20desbloqueada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HAS%20desbloqueada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DM%20desbloqueada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HAS%20desbloqueada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DM%20desbloqueada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DM%20desbloquead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DM%20desbloqueada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HAS%20desbloqueada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DM%20desbloqueada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HAS%20desbloqueada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DM%20desbloqueada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cobertura%20vacinal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cobertura%20vac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HAS%20desbloquead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DM%20desbloquead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HAS%20desbloquead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DM%20desbloquead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HAS%20desbloquead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DM%20desbloqueada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STORE\Desktop\interven&#231;&#227;o%20fev%202014\Planilha_coleta_de_dados_HAS%20desbloquead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 algn="l" rtl="0">
            <a:defRPr sz="1200" b="1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usuário hipertenso na UBS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dLbls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7.9268292682927122E-2</c:v>
                </c:pt>
                <c:pt idx="1">
                  <c:v>0.1920731707317074</c:v>
                </c:pt>
                <c:pt idx="2">
                  <c:v>0.25304878048780488</c:v>
                </c:pt>
                <c:pt idx="3">
                  <c:v>0.31402439024390466</c:v>
                </c:pt>
              </c:numCache>
            </c:numRef>
          </c:val>
        </c:ser>
        <c:axId val="62681856"/>
        <c:axId val="62683392"/>
      </c:barChart>
      <c:catAx>
        <c:axId val="626818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2683392"/>
        <c:crosses val="autoZero"/>
        <c:auto val="1"/>
        <c:lblAlgn val="ctr"/>
        <c:lblOffset val="100"/>
      </c:catAx>
      <c:valAx>
        <c:axId val="626833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2681856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l">
              <a:defRPr sz="1200"/>
            </a:pPr>
            <a:r>
              <a:rPr lang="pt-BR" sz="1200"/>
              <a:t>Proporção de usuários diabéticos com prescrição de medicamentos  da farmácia popular ou Hiperdia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Indicadores!$C$120</c:f>
              <c:strCache>
                <c:ptCount val="1"/>
                <c:pt idx="0">
                  <c:v>Proporção de diabéticos com prescrição de medicamentos que  são da lista básica</c:v>
                </c:pt>
              </c:strCache>
            </c:strRef>
          </c:tx>
          <c:dLbls>
            <c:showVal val="1"/>
          </c:dLbls>
          <c:cat>
            <c:strRef>
              <c:f>Indicadores!$D$119:$G$119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Indicadores!$D$120:$G$120</c:f>
              <c:numCache>
                <c:formatCode>0.0%</c:formatCode>
                <c:ptCount val="4"/>
                <c:pt idx="0">
                  <c:v>0.7931034482758621</c:v>
                </c:pt>
                <c:pt idx="1">
                  <c:v>0.70000000000000062</c:v>
                </c:pt>
                <c:pt idx="2">
                  <c:v>0.73333333333333361</c:v>
                </c:pt>
                <c:pt idx="3">
                  <c:v>0.72131147540983664</c:v>
                </c:pt>
              </c:numCache>
            </c:numRef>
          </c:val>
        </c:ser>
        <c:axId val="70068096"/>
        <c:axId val="70069632"/>
      </c:barChart>
      <c:catAx>
        <c:axId val="70068096"/>
        <c:scaling>
          <c:orientation val="minMax"/>
        </c:scaling>
        <c:axPos val="b"/>
        <c:numFmt formatCode="General" sourceLinked="1"/>
        <c:tickLblPos val="nextTo"/>
        <c:crossAx val="70069632"/>
        <c:crossesAt val="0"/>
        <c:auto val="1"/>
        <c:lblAlgn val="ctr"/>
        <c:lblOffset val="100"/>
      </c:catAx>
      <c:valAx>
        <c:axId val="70069632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70068096"/>
        <c:crosses val="autoZero"/>
        <c:crossBetween val="between"/>
        <c:majorUnit val="0.1"/>
        <c:minorUnit val="0.1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l" rtl="0">
              <a:defRPr sz="1200"/>
            </a:pPr>
            <a:r>
              <a:rPr lang="en-US" sz="1200"/>
              <a:t>Proporção de usuários hipertensos que estavam sendo acompanhados pelo serviço de nutrição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80437140971277"/>
          <c:y val="0.28514175063169495"/>
          <c:w val="0.80391585030857704"/>
          <c:h val="0.5970451288888128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Indicadores!$C$74</c:f>
              <c:strCache>
                <c:ptCount val="1"/>
                <c:pt idx="0">
                  <c:v>Proporção de hipertensos que estavam sendo acompanhados pelo serviço de nutrição</c:v>
                </c:pt>
              </c:strCache>
            </c:strRef>
          </c:tx>
          <c:dLbls>
            <c:showVal val="1"/>
          </c:dLbls>
          <c:cat>
            <c:strRef>
              <c:f>Indicadores!$D$73:$G$73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Indicadores!$D$74:$G$74</c:f>
              <c:numCache>
                <c:formatCode>0.0%</c:formatCode>
                <c:ptCount val="4"/>
                <c:pt idx="0">
                  <c:v>0.3846153846153848</c:v>
                </c:pt>
                <c:pt idx="1">
                  <c:v>0.3492063492063493</c:v>
                </c:pt>
                <c:pt idx="2">
                  <c:v>0.27380952380952506</c:v>
                </c:pt>
                <c:pt idx="3">
                  <c:v>0.20353982300884957</c:v>
                </c:pt>
              </c:numCache>
            </c:numRef>
          </c:val>
        </c:ser>
        <c:axId val="70080768"/>
        <c:axId val="70201344"/>
      </c:barChart>
      <c:catAx>
        <c:axId val="700807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70201344"/>
        <c:crossesAt val="0"/>
        <c:auto val="1"/>
        <c:lblAlgn val="ctr"/>
        <c:lblOffset val="100"/>
      </c:catAx>
      <c:valAx>
        <c:axId val="7020134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7008076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l">
              <a:defRPr sz="1200"/>
            </a:pPr>
            <a:r>
              <a:rPr lang="en-US" sz="1200"/>
              <a:t>Proporção de diabéticos  que estão sendo  acompanhados</a:t>
            </a:r>
            <a:r>
              <a:rPr lang="en-US" sz="1200" baseline="0"/>
              <a:t> </a:t>
            </a:r>
            <a:r>
              <a:rPr lang="en-US" sz="1200"/>
              <a:t>pelo serviço de nutrição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Indicadores!$C$164</c:f>
              <c:strCache>
                <c:ptCount val="1"/>
                <c:pt idx="0">
                  <c:v>Proporção de diabéticos  que está sendo  acompanhado pelo serviço de nutrição</c:v>
                </c:pt>
              </c:strCache>
            </c:strRef>
          </c:tx>
          <c:dLbls>
            <c:showVal val="1"/>
          </c:dLbls>
          <c:cat>
            <c:strRef>
              <c:f>Indicadores!$D$163:$G$163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Indicadores!$D$164:$G$164</c:f>
              <c:numCache>
                <c:formatCode>0.0%</c:formatCode>
                <c:ptCount val="4"/>
                <c:pt idx="0">
                  <c:v>0.44827586206896552</c:v>
                </c:pt>
                <c:pt idx="1">
                  <c:v>0.46</c:v>
                </c:pt>
                <c:pt idx="2">
                  <c:v>0.4</c:v>
                </c:pt>
                <c:pt idx="3">
                  <c:v>0.39344262295082211</c:v>
                </c:pt>
              </c:numCache>
            </c:numRef>
          </c:val>
        </c:ser>
        <c:axId val="70221184"/>
        <c:axId val="70222976"/>
      </c:barChart>
      <c:catAx>
        <c:axId val="70221184"/>
        <c:scaling>
          <c:orientation val="minMax"/>
        </c:scaling>
        <c:axPos val="b"/>
        <c:numFmt formatCode="General" sourceLinked="1"/>
        <c:tickLblPos val="nextTo"/>
        <c:crossAx val="70222976"/>
        <c:crosses val="autoZero"/>
        <c:auto val="1"/>
        <c:lblAlgn val="ctr"/>
        <c:lblOffset val="100"/>
      </c:catAx>
      <c:valAx>
        <c:axId val="70222976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70221184"/>
        <c:crosses val="autoZero"/>
        <c:crossBetween val="between"/>
        <c:majorUnit val="0.1"/>
        <c:minorUnit val="0.1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l">
              <a:defRPr sz="1200"/>
            </a:pPr>
            <a:r>
              <a:rPr lang="en-US" sz="1200"/>
              <a:t>Proporção de usuários diabéticos  em uso de insulina que receberam</a:t>
            </a:r>
            <a:r>
              <a:rPr lang="en-US" sz="1200" baseline="0"/>
              <a:t> </a:t>
            </a:r>
            <a:r>
              <a:rPr lang="en-US" sz="1200"/>
              <a:t>insumos para 
monitoramento de glicemia capilar em seu domicílio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Indicadores!$C$199</c:f>
              <c:strCache>
                <c:ptCount val="1"/>
                <c:pt idx="0">
                  <c:v>Proporção de diabéticos  em uso de insulina que recebeu insumos para 
monitoramento de glicemia capilar em seu domicílio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Indicadores!$D$198:$G$198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Indicadores!$D$199:$G$199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70248320"/>
        <c:axId val="70249856"/>
      </c:barChart>
      <c:catAx>
        <c:axId val="70248320"/>
        <c:scaling>
          <c:orientation val="minMax"/>
        </c:scaling>
        <c:axPos val="b"/>
        <c:numFmt formatCode="General" sourceLinked="1"/>
        <c:tickLblPos val="nextTo"/>
        <c:crossAx val="70249856"/>
        <c:crossesAt val="0"/>
        <c:auto val="1"/>
        <c:lblAlgn val="ctr"/>
        <c:lblOffset val="100"/>
      </c:catAx>
      <c:valAx>
        <c:axId val="7024985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crossAx val="70248320"/>
        <c:crosses val="autoZero"/>
        <c:crossBetween val="between"/>
        <c:majorUnit val="0.2"/>
        <c:min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l">
              <a:defRPr sz="1200"/>
            </a:pPr>
            <a:r>
              <a:rPr lang="en-US" sz="1200"/>
              <a:t>Proporção de usuários diabéticos com  a glicemia capilar em dia</a:t>
            </a:r>
          </a:p>
        </c:rich>
      </c:tx>
      <c:layout>
        <c:manualLayout>
          <c:xMode val="edge"/>
          <c:yMode val="edge"/>
          <c:x val="0.16393044619422709"/>
          <c:y val="2.7777777777778054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Indicadores!$C$140</c:f>
              <c:strCache>
                <c:ptCount val="1"/>
                <c:pt idx="0">
                  <c:v>Proporção de diabéticos com  a glicemia capilar em dia</c:v>
                </c:pt>
              </c:strCache>
            </c:strRef>
          </c:tx>
          <c:dLbls>
            <c:showVal val="1"/>
          </c:dLbls>
          <c:cat>
            <c:strRef>
              <c:f>Indicadores!$D$139:$G$139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Indicadores!$D$140:$G$140</c:f>
              <c:numCache>
                <c:formatCode>0.0%</c:formatCode>
                <c:ptCount val="4"/>
                <c:pt idx="0">
                  <c:v>0.75862068965517793</c:v>
                </c:pt>
                <c:pt idx="1">
                  <c:v>0.9</c:v>
                </c:pt>
                <c:pt idx="2">
                  <c:v>0.91666666666666652</c:v>
                </c:pt>
                <c:pt idx="3">
                  <c:v>0.95081967213115071</c:v>
                </c:pt>
              </c:numCache>
            </c:numRef>
          </c:val>
        </c:ser>
        <c:axId val="70163456"/>
        <c:axId val="70173440"/>
      </c:barChart>
      <c:catAx>
        <c:axId val="70163456"/>
        <c:scaling>
          <c:orientation val="minMax"/>
        </c:scaling>
        <c:axPos val="b"/>
        <c:numFmt formatCode="General" sourceLinked="1"/>
        <c:tickLblPos val="nextTo"/>
        <c:crossAx val="70173440"/>
        <c:crosses val="autoZero"/>
        <c:auto val="1"/>
        <c:lblAlgn val="ctr"/>
        <c:lblOffset val="100"/>
      </c:catAx>
      <c:valAx>
        <c:axId val="70173440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70163456"/>
        <c:crosses val="autoZero"/>
        <c:crossBetween val="between"/>
        <c:majorUnit val="0.2"/>
        <c:min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l">
              <a:defRPr sz="1200"/>
            </a:pPr>
            <a:r>
              <a:rPr lang="en-US" sz="1200"/>
              <a:t>Proporção de usuários  hipertensos com registro adequado na ficha de acompanhamento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Indicadores!$C$145</c:f>
              <c:strCache>
                <c:ptCount val="1"/>
                <c:pt idx="0">
                  <c:v>Proporção de hipertensos com registro adequado na ficha de acompanhamento </c:v>
                </c:pt>
              </c:strCache>
            </c:strRef>
          </c:tx>
          <c:dLbls>
            <c:showVal val="1"/>
          </c:dLbls>
          <c:cat>
            <c:strRef>
              <c:f>Indicadores!$D$144:$G$144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Indicadores!$D$145:$G$145</c:f>
              <c:numCache>
                <c:formatCode>0.0%</c:formatCode>
                <c:ptCount val="4"/>
                <c:pt idx="0">
                  <c:v>0.61538461538461564</c:v>
                </c:pt>
                <c:pt idx="1">
                  <c:v>0.74603174603174605</c:v>
                </c:pt>
                <c:pt idx="2">
                  <c:v>0.76190476190476186</c:v>
                </c:pt>
                <c:pt idx="3">
                  <c:v>0.90291262135922257</c:v>
                </c:pt>
              </c:numCache>
            </c:numRef>
          </c:val>
        </c:ser>
        <c:axId val="70287744"/>
        <c:axId val="70289280"/>
      </c:barChart>
      <c:catAx>
        <c:axId val="70287744"/>
        <c:scaling>
          <c:orientation val="minMax"/>
        </c:scaling>
        <c:axPos val="b"/>
        <c:numFmt formatCode="General" sourceLinked="1"/>
        <c:tickLblPos val="nextTo"/>
        <c:crossAx val="70289280"/>
        <c:crosses val="autoZero"/>
        <c:auto val="1"/>
        <c:lblAlgn val="ctr"/>
        <c:lblOffset val="100"/>
      </c:catAx>
      <c:valAx>
        <c:axId val="70289280"/>
        <c:scaling>
          <c:orientation val="minMax"/>
        </c:scaling>
        <c:axPos val="l"/>
        <c:majorGridlines/>
        <c:numFmt formatCode="0.0%" sourceLinked="1"/>
        <c:tickLblPos val="nextTo"/>
        <c:crossAx val="70287744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l">
              <a:defRPr sz="1200"/>
            </a:pPr>
            <a:r>
              <a:rPr lang="en-US" sz="1200"/>
              <a:t>Proporção de usuários  diabéticos com registro adequado em ficha de acompanhamento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Indicadores!$C$69</c:f>
              <c:strCache>
                <c:ptCount val="1"/>
                <c:pt idx="0">
                  <c:v>Proporção de diabéticos com registro adequado em ficha de acompanhamento</c:v>
                </c:pt>
              </c:strCache>
            </c:strRef>
          </c:tx>
          <c:dLbls>
            <c:showVal val="1"/>
          </c:dLbls>
          <c:cat>
            <c:strRef>
              <c:f>Indicadores!$D$68:$G$68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Indicadores!$D$69:$G$69</c:f>
              <c:numCache>
                <c:formatCode>0.0%</c:formatCode>
                <c:ptCount val="4"/>
                <c:pt idx="0">
                  <c:v>0.62068965517241692</c:v>
                </c:pt>
                <c:pt idx="1">
                  <c:v>0.78</c:v>
                </c:pt>
                <c:pt idx="2">
                  <c:v>0.81666666666666654</c:v>
                </c:pt>
                <c:pt idx="3">
                  <c:v>0.91803278688524226</c:v>
                </c:pt>
              </c:numCache>
            </c:numRef>
          </c:val>
        </c:ser>
        <c:axId val="70317568"/>
        <c:axId val="70319104"/>
      </c:barChart>
      <c:catAx>
        <c:axId val="70317568"/>
        <c:scaling>
          <c:orientation val="minMax"/>
        </c:scaling>
        <c:axPos val="b"/>
        <c:numFmt formatCode="General" sourceLinked="1"/>
        <c:tickLblPos val="nextTo"/>
        <c:crossAx val="70319104"/>
        <c:crossesAt val="0"/>
        <c:auto val="1"/>
        <c:lblAlgn val="ctr"/>
        <c:lblOffset val="100"/>
      </c:catAx>
      <c:valAx>
        <c:axId val="70319104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70317568"/>
        <c:crosses val="autoZero"/>
        <c:crossBetween val="between"/>
        <c:majorUnit val="0.2"/>
        <c:min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l">
              <a:defRPr sz="1200"/>
            </a:pPr>
            <a:r>
              <a:rPr lang="en-US" sz="1200"/>
              <a:t>Proporção de usuários hipertensos com estratificação de risco cardiovascular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hipertensos com estratificação de risco cardiovascular </c:v>
                </c:pt>
              </c:strCache>
            </c:strRef>
          </c:tx>
          <c:dLbls>
            <c:showVal val="1"/>
          </c:dLbls>
          <c:cat>
            <c:strRef>
              <c:f>Indicadores!$D$56:$G$56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Indicadores!$D$57:$G$57</c:f>
              <c:numCache>
                <c:formatCode>0.0%</c:formatCode>
                <c:ptCount val="4"/>
                <c:pt idx="0">
                  <c:v>0.73076923076923073</c:v>
                </c:pt>
                <c:pt idx="1">
                  <c:v>0.84126984126984161</c:v>
                </c:pt>
                <c:pt idx="2">
                  <c:v>0.8333333333333337</c:v>
                </c:pt>
                <c:pt idx="3">
                  <c:v>0.93203883495145634</c:v>
                </c:pt>
              </c:numCache>
            </c:numRef>
          </c:val>
        </c:ser>
        <c:axId val="70638592"/>
        <c:axId val="70644480"/>
      </c:barChart>
      <c:catAx>
        <c:axId val="70638592"/>
        <c:scaling>
          <c:orientation val="minMax"/>
        </c:scaling>
        <c:axPos val="b"/>
        <c:numFmt formatCode="General" sourceLinked="1"/>
        <c:tickLblPos val="nextTo"/>
        <c:crossAx val="70644480"/>
        <c:crosses val="autoZero"/>
        <c:auto val="1"/>
        <c:lblAlgn val="ctr"/>
        <c:lblOffset val="100"/>
      </c:catAx>
      <c:valAx>
        <c:axId val="70644480"/>
        <c:scaling>
          <c:orientation val="minMax"/>
        </c:scaling>
        <c:axPos val="l"/>
        <c:majorGridlines/>
        <c:numFmt formatCode="0.0%" sourceLinked="1"/>
        <c:tickLblPos val="nextTo"/>
        <c:crossAx val="70638592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l" rtl="0">
              <a:defRPr sz="1200"/>
            </a:pPr>
            <a:r>
              <a:rPr lang="en-US" sz="1200"/>
              <a:t>Proporção de usuários diabéticos que realizaram a estratificação de risco cardiovascular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Indicadores!$C$79</c:f>
              <c:strCache>
                <c:ptCount val="1"/>
                <c:pt idx="0">
                  <c:v>Proporção de diabéticos que realizaram a estratificação de risco cardiovascular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Indicadores!$D$78:$G$78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Indicadores!$D$79:$G$79</c:f>
              <c:numCache>
                <c:formatCode>0.0%</c:formatCode>
                <c:ptCount val="4"/>
                <c:pt idx="0">
                  <c:v>0.65517241379310776</c:v>
                </c:pt>
                <c:pt idx="1">
                  <c:v>0.82000000000000062</c:v>
                </c:pt>
                <c:pt idx="2">
                  <c:v>0.8333333333333337</c:v>
                </c:pt>
                <c:pt idx="3">
                  <c:v>0.91803278688524226</c:v>
                </c:pt>
              </c:numCache>
            </c:numRef>
          </c:val>
        </c:ser>
        <c:axId val="70676864"/>
        <c:axId val="70678400"/>
      </c:barChart>
      <c:catAx>
        <c:axId val="706768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70678400"/>
        <c:crossesAt val="0"/>
        <c:auto val="1"/>
        <c:lblAlgn val="ctr"/>
        <c:lblOffset val="100"/>
      </c:catAx>
      <c:valAx>
        <c:axId val="706784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70676864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txPr>
        <a:bodyPr/>
        <a:lstStyle/>
        <a:p>
          <a:pPr algn="l">
            <a:defRPr sz="12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diabéticos com  hemoglobina glicada menor que 7</c:v>
                </c:pt>
              </c:strCache>
            </c:strRef>
          </c:tx>
          <c:dLbls>
            <c:showVal val="1"/>
          </c:dLbls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0.27586206896551874</c:v>
                </c:pt>
                <c:pt idx="1">
                  <c:v>0.4</c:v>
                </c:pt>
                <c:pt idx="2">
                  <c:v>0.41666666666666813</c:v>
                </c:pt>
                <c:pt idx="3">
                  <c:v>0.45901639344262446</c:v>
                </c:pt>
              </c:numCache>
            </c:numRef>
          </c:val>
        </c:ser>
        <c:axId val="70735744"/>
        <c:axId val="70737280"/>
      </c:barChart>
      <c:catAx>
        <c:axId val="70735744"/>
        <c:scaling>
          <c:orientation val="minMax"/>
        </c:scaling>
        <c:axPos val="b"/>
        <c:numFmt formatCode="General" sourceLinked="1"/>
        <c:tickLblPos val="nextTo"/>
        <c:crossAx val="70737280"/>
        <c:crossesAt val="0"/>
        <c:auto val="1"/>
        <c:lblAlgn val="ctr"/>
        <c:lblOffset val="100"/>
      </c:catAx>
      <c:valAx>
        <c:axId val="70737280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crossAx val="70735744"/>
        <c:crosses val="autoZero"/>
        <c:crossBetween val="between"/>
        <c:majorUnit val="0.2"/>
        <c:min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ctr" rtl="0">
              <a:defRPr sz="1200"/>
            </a:pPr>
            <a:r>
              <a:rPr lang="en-US" sz="1200"/>
              <a:t>Cobertura do programa de atenção ao usuário diabético na UBS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diabético na UBS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dLbls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0.35802469135802734</c:v>
                </c:pt>
                <c:pt idx="1">
                  <c:v>0.61728395061728392</c:v>
                </c:pt>
                <c:pt idx="2">
                  <c:v>0.7407407407407407</c:v>
                </c:pt>
                <c:pt idx="3">
                  <c:v>0.75308641975308765</c:v>
                </c:pt>
              </c:numCache>
            </c:numRef>
          </c:val>
        </c:ser>
        <c:axId val="63125376"/>
        <c:axId val="63126912"/>
      </c:barChart>
      <c:catAx>
        <c:axId val="631253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3126912"/>
        <c:crosses val="autoZero"/>
        <c:auto val="1"/>
        <c:lblAlgn val="ctr"/>
        <c:lblOffset val="100"/>
      </c:catAx>
      <c:valAx>
        <c:axId val="6312691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3125376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l" rtl="0">
              <a:defRPr/>
            </a:pPr>
            <a:r>
              <a:rPr lang="en-US" sz="1200"/>
              <a:t>Proporção de usuários hipertensos que receberam o convite para participar das atividades do Estica a Vida</a:t>
            </a:r>
          </a:p>
        </c:rich>
      </c:tx>
      <c:layout>
        <c:manualLayout>
          <c:xMode val="edge"/>
          <c:yMode val="edge"/>
          <c:x val="0.12130652725786326"/>
          <c:y val="3.7757972561122462E-2"/>
        </c:manualLayout>
      </c:layout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Indicadores!$C$63</c:f>
              <c:strCache>
                <c:ptCount val="1"/>
                <c:pt idx="0">
                  <c:v>Proporção de hipertensos que receberam o convite para participar das atividades do Estica a Vida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Indicadores!$D$62:$G$62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Indicadores!$D$63:$G$63</c:f>
              <c:numCache>
                <c:formatCode>0.0%</c:formatCode>
                <c:ptCount val="4"/>
                <c:pt idx="0">
                  <c:v>0.88461538461538469</c:v>
                </c:pt>
                <c:pt idx="1">
                  <c:v>0.84126984126984161</c:v>
                </c:pt>
                <c:pt idx="2">
                  <c:v>0.8333333333333337</c:v>
                </c:pt>
                <c:pt idx="3">
                  <c:v>0.86407766990291257</c:v>
                </c:pt>
              </c:numCache>
            </c:numRef>
          </c:val>
        </c:ser>
        <c:axId val="63909888"/>
        <c:axId val="63911424"/>
      </c:barChart>
      <c:catAx>
        <c:axId val="639098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3911424"/>
        <c:crossesAt val="0"/>
        <c:auto val="1"/>
        <c:lblAlgn val="ctr"/>
        <c:lblOffset val="100"/>
      </c:catAx>
      <c:valAx>
        <c:axId val="639114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3909888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l">
              <a:defRPr sz="1200"/>
            </a:pPr>
            <a:r>
              <a:rPr lang="en-US" sz="1200"/>
              <a:t>Proporção de usuários diabéticos encaminhado para participar das atividades dos Estica a Vida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Indicadores!$C$219</c:f>
              <c:strCache>
                <c:ptCount val="1"/>
                <c:pt idx="0">
                  <c:v>Proporção de diabéticos encaminhado para participar das atividades dos Estica a Vida</c:v>
                </c:pt>
              </c:strCache>
            </c:strRef>
          </c:tx>
          <c:dLbls>
            <c:showVal val="1"/>
          </c:dLbls>
          <c:cat>
            <c:strRef>
              <c:f>Indicadores!$D$218:$G$218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Indicadores!$D$219:$G$219</c:f>
              <c:numCache>
                <c:formatCode>0.0%</c:formatCode>
                <c:ptCount val="4"/>
                <c:pt idx="0">
                  <c:v>0.93103448275862066</c:v>
                </c:pt>
                <c:pt idx="1">
                  <c:v>0.88</c:v>
                </c:pt>
                <c:pt idx="2">
                  <c:v>0.85000000000000064</c:v>
                </c:pt>
                <c:pt idx="3">
                  <c:v>0.85245901639344812</c:v>
                </c:pt>
              </c:numCache>
            </c:numRef>
          </c:val>
        </c:ser>
        <c:axId val="63935616"/>
        <c:axId val="63937152"/>
      </c:barChart>
      <c:catAx>
        <c:axId val="63935616"/>
        <c:scaling>
          <c:orientation val="minMax"/>
        </c:scaling>
        <c:axPos val="b"/>
        <c:numFmt formatCode="General" sourceLinked="1"/>
        <c:tickLblPos val="nextTo"/>
        <c:crossAx val="63937152"/>
        <c:crossesAt val="0"/>
        <c:auto val="1"/>
        <c:lblAlgn val="ctr"/>
        <c:lblOffset val="100"/>
      </c:catAx>
      <c:valAx>
        <c:axId val="63937152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crossAx val="63935616"/>
        <c:crosses val="autoZero"/>
        <c:crossBetween val="between"/>
        <c:majorUnit val="0.2"/>
        <c:min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l" rtl="0">
              <a:defRPr sz="1200"/>
            </a:pPr>
            <a:r>
              <a:rPr lang="en-US" sz="1200"/>
              <a:t>Proporção de usuários hipertensos tabagistas que foram encaminhados para o grupo fuja do vício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hipertensos tabagistas que foram encaminhados para o grupo fuja do vício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Indicadores!$D$83:$G$83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Indicadores!$D$84:$G$84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70870912"/>
        <c:axId val="70872448"/>
      </c:barChart>
      <c:catAx>
        <c:axId val="708709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70872448"/>
        <c:crosses val="autoZero"/>
        <c:auto val="1"/>
        <c:lblAlgn val="ctr"/>
        <c:lblOffset val="100"/>
      </c:catAx>
      <c:valAx>
        <c:axId val="708724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708709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1200"/>
            </a:pPr>
            <a:r>
              <a:rPr lang="pt-BR" dirty="0"/>
              <a:t>Proporção de diabéticos  tabagistas que foram </a:t>
            </a:r>
            <a:r>
              <a:rPr lang="pt-BR" dirty="0" smtClean="0"/>
              <a:t>encaminhados</a:t>
            </a:r>
            <a:r>
              <a:rPr lang="pt-BR" baseline="0" dirty="0" smtClean="0"/>
              <a:t> </a:t>
            </a:r>
            <a:r>
              <a:rPr lang="pt-BR" dirty="0" smtClean="0"/>
              <a:t> </a:t>
            </a:r>
            <a:r>
              <a:rPr lang="pt-BR" dirty="0"/>
              <a:t>para o grupo fuja do vício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Indicadores!$C$209</c:f>
              <c:strCache>
                <c:ptCount val="1"/>
                <c:pt idx="0">
                  <c:v>Proporção de diabéticos  tabagistas que foram encaminhadso para o grupo fuja do vício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Indicadores!$D$208:$G$208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Indicadores!$D$209:$G$209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70884352"/>
        <c:axId val="70890240"/>
      </c:barChart>
      <c:catAx>
        <c:axId val="70884352"/>
        <c:scaling>
          <c:orientation val="minMax"/>
        </c:scaling>
        <c:axPos val="b"/>
        <c:numFmt formatCode="General" sourceLinked="1"/>
        <c:tickLblPos val="nextTo"/>
        <c:crossAx val="70890240"/>
        <c:crosses val="autoZero"/>
        <c:auto val="1"/>
        <c:lblAlgn val="ctr"/>
        <c:lblOffset val="100"/>
      </c:catAx>
      <c:valAx>
        <c:axId val="70890240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70884352"/>
        <c:crosses val="autoZero"/>
        <c:crossBetween val="between"/>
        <c:majorUnit val="0.2"/>
        <c:min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l">
              <a:defRPr sz="1200"/>
            </a:pPr>
            <a:r>
              <a:rPr lang="pt-BR" sz="1200"/>
              <a:t>Proporção de usuários diabéticos com as vacinas em dia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1326093531988798"/>
          <c:y val="0.31065981335666615"/>
          <c:w val="0.80991130755495711"/>
          <c:h val="0.46186533974919802"/>
        </c:manualLayout>
      </c:layout>
      <c:barChart>
        <c:barDir val="col"/>
        <c:grouping val="clustered"/>
        <c:ser>
          <c:idx val="0"/>
          <c:order val="0"/>
          <c:tx>
            <c:strRef>
              <c:f>Plan2!$B$3</c:f>
              <c:strCache>
                <c:ptCount val="1"/>
                <c:pt idx="0">
                  <c:v>Vacina Dt adulto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dLblPos val="inEnd"/>
            <c:showVal val="1"/>
          </c:dLbls>
          <c:cat>
            <c:strRef>
              <c:f>Plan2!$C$2:$F$2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Plan2!$C$3:$F$3</c:f>
              <c:numCache>
                <c:formatCode>0.0%</c:formatCode>
                <c:ptCount val="4"/>
                <c:pt idx="0">
                  <c:v>0.89700000000000002</c:v>
                </c:pt>
                <c:pt idx="1">
                  <c:v>0.88</c:v>
                </c:pt>
                <c:pt idx="2">
                  <c:v>0.86700000000000244</c:v>
                </c:pt>
                <c:pt idx="3">
                  <c:v>0.88500000000000001</c:v>
                </c:pt>
              </c:numCache>
            </c:numRef>
          </c:val>
        </c:ser>
        <c:ser>
          <c:idx val="1"/>
          <c:order val="1"/>
          <c:tx>
            <c:strRef>
              <c:f>Plan2!$B$4</c:f>
              <c:strCache>
                <c:ptCount val="1"/>
                <c:pt idx="0">
                  <c:v>Vacina Pneumo 23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strRef>
              <c:f>Plan2!$C$2:$F$2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Plan2!$C$4:$F$4</c:f>
              <c:numCache>
                <c:formatCode>0.0%</c:formatCode>
                <c:ptCount val="4"/>
                <c:pt idx="0">
                  <c:v>3.4000000000000002E-2</c:v>
                </c:pt>
                <c:pt idx="1">
                  <c:v>2.0000000000000011E-2</c:v>
                </c:pt>
                <c:pt idx="2">
                  <c:v>8.3000000000000046E-2</c:v>
                </c:pt>
                <c:pt idx="3">
                  <c:v>0.115</c:v>
                </c:pt>
              </c:numCache>
            </c:numRef>
          </c:val>
        </c:ser>
        <c:ser>
          <c:idx val="2"/>
          <c:order val="2"/>
          <c:tx>
            <c:strRef>
              <c:f>Plan2!$B$5</c:f>
              <c:strCache>
                <c:ptCount val="1"/>
                <c:pt idx="0">
                  <c:v>Vacina Influenza Sazonal 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dLblPos val="inEnd"/>
            <c:showVal val="1"/>
          </c:dLbls>
          <c:cat>
            <c:strRef>
              <c:f>Plan2!$C$2:$F$2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Plan2!$C$5:$F$5</c:f>
              <c:numCache>
                <c:formatCode>0.0%</c:formatCode>
                <c:ptCount val="4"/>
                <c:pt idx="0">
                  <c:v>0.82800000000000062</c:v>
                </c:pt>
                <c:pt idx="1">
                  <c:v>0.84000000000000064</c:v>
                </c:pt>
                <c:pt idx="2">
                  <c:v>0.85000000000000064</c:v>
                </c:pt>
                <c:pt idx="3">
                  <c:v>0.85200000000000065</c:v>
                </c:pt>
              </c:numCache>
            </c:numRef>
          </c:val>
        </c:ser>
        <c:axId val="70831104"/>
        <c:axId val="70841088"/>
      </c:barChart>
      <c:catAx>
        <c:axId val="70831104"/>
        <c:scaling>
          <c:orientation val="minMax"/>
        </c:scaling>
        <c:axPos val="b"/>
        <c:tickLblPos val="nextTo"/>
        <c:crossAx val="70841088"/>
        <c:crossesAt val="0"/>
        <c:auto val="1"/>
        <c:lblAlgn val="ctr"/>
        <c:lblOffset val="100"/>
      </c:catAx>
      <c:valAx>
        <c:axId val="70841088"/>
        <c:scaling>
          <c:orientation val="minMax"/>
        </c:scaling>
        <c:axPos val="l"/>
        <c:majorGridlines/>
        <c:numFmt formatCode="0.0%" sourceLinked="1"/>
        <c:tickLblPos val="nextTo"/>
        <c:crossAx val="70831104"/>
        <c:crosses val="autoZero"/>
        <c:crossBetween val="between"/>
        <c:majorUnit val="0.2"/>
      </c:valAx>
    </c:plotArea>
    <c:legend>
      <c:legendPos val="b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l">
              <a:defRPr sz="1200"/>
            </a:pPr>
            <a:r>
              <a:rPr lang="en-US" sz="1200"/>
              <a:t>Proporção de usuários Hipertensos com as vacinas em dia 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2174189117513792"/>
          <c:y val="0.31724760872962687"/>
          <c:w val="0.84337536831356463"/>
          <c:h val="0.49484563817400473"/>
        </c:manualLayout>
      </c:layout>
      <c:barChart>
        <c:barDir val="col"/>
        <c:grouping val="clustered"/>
        <c:ser>
          <c:idx val="0"/>
          <c:order val="0"/>
          <c:tx>
            <c:strRef>
              <c:f>Plan1!$A$4</c:f>
              <c:strCache>
                <c:ptCount val="1"/>
                <c:pt idx="0">
                  <c:v>Vacina Dt adulto</c:v>
                </c:pt>
              </c:strCache>
            </c:strRef>
          </c:tx>
          <c:dLbls>
            <c:dLblPos val="inEnd"/>
            <c:showVal val="1"/>
          </c:dLbls>
          <c:cat>
            <c:strRef>
              <c:f>Plan1!$B$3:$E$3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Plan1!$B$4:$E$4</c:f>
              <c:numCache>
                <c:formatCode>0.0%</c:formatCode>
                <c:ptCount val="4"/>
                <c:pt idx="0">
                  <c:v>0.88500000000000001</c:v>
                </c:pt>
                <c:pt idx="1">
                  <c:v>0.87300000000000244</c:v>
                </c:pt>
                <c:pt idx="2">
                  <c:v>0.86900000000000244</c:v>
                </c:pt>
                <c:pt idx="3">
                  <c:v>0.91300000000000003</c:v>
                </c:pt>
              </c:numCache>
            </c:numRef>
          </c:val>
        </c:ser>
        <c:ser>
          <c:idx val="1"/>
          <c:order val="1"/>
          <c:tx>
            <c:strRef>
              <c:f>Plan1!$A$5</c:f>
              <c:strCache>
                <c:ptCount val="1"/>
                <c:pt idx="0">
                  <c:v>Vacina Pneumo 23</c:v>
                </c:pt>
              </c:strCache>
            </c:strRef>
          </c:tx>
          <c:dLbls>
            <c:dLblPos val="inEnd"/>
            <c:showVal val="1"/>
          </c:dLbls>
          <c:cat>
            <c:strRef>
              <c:f>Plan1!$B$3:$E$3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Plan1!$B$5:$E$5</c:f>
              <c:numCache>
                <c:formatCode>0.0%</c:formatCode>
                <c:ptCount val="4"/>
                <c:pt idx="0">
                  <c:v>3.7999999999999999E-2</c:v>
                </c:pt>
                <c:pt idx="1">
                  <c:v>1.6000000000000021E-2</c:v>
                </c:pt>
                <c:pt idx="2">
                  <c:v>7.0999999999999994E-2</c:v>
                </c:pt>
                <c:pt idx="3">
                  <c:v>7.8000000000000014E-2</c:v>
                </c:pt>
              </c:numCache>
            </c:numRef>
          </c:val>
        </c:ser>
        <c:ser>
          <c:idx val="2"/>
          <c:order val="2"/>
          <c:tx>
            <c:strRef>
              <c:f>Plan1!$A$6</c:f>
              <c:strCache>
                <c:ptCount val="1"/>
                <c:pt idx="0">
                  <c:v>Vacina Influenza Sazonal </c:v>
                </c:pt>
              </c:strCache>
            </c:strRef>
          </c:tx>
          <c:dLbls>
            <c:dLblPos val="inEnd"/>
            <c:showVal val="1"/>
          </c:dLbls>
          <c:cat>
            <c:strRef>
              <c:f>Plan1!$B$3:$E$3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Plan1!$B$6:$E$6</c:f>
              <c:numCache>
                <c:formatCode>0.0%</c:formatCode>
                <c:ptCount val="4"/>
                <c:pt idx="0">
                  <c:v>0.76900000000000279</c:v>
                </c:pt>
                <c:pt idx="1">
                  <c:v>0.74600000000000244</c:v>
                </c:pt>
                <c:pt idx="2">
                  <c:v>0.72600000000000064</c:v>
                </c:pt>
                <c:pt idx="3">
                  <c:v>0.76700000000000279</c:v>
                </c:pt>
              </c:numCache>
            </c:numRef>
          </c:val>
        </c:ser>
        <c:axId val="71273472"/>
        <c:axId val="71283456"/>
      </c:barChart>
      <c:catAx>
        <c:axId val="71273472"/>
        <c:scaling>
          <c:orientation val="minMax"/>
        </c:scaling>
        <c:axPos val="b"/>
        <c:tickLblPos val="nextTo"/>
        <c:crossAx val="71283456"/>
        <c:crossesAt val="0"/>
        <c:auto val="1"/>
        <c:lblAlgn val="ctr"/>
        <c:lblOffset val="100"/>
      </c:catAx>
      <c:valAx>
        <c:axId val="71283456"/>
        <c:scaling>
          <c:orientation val="minMax"/>
        </c:scaling>
        <c:axPos val="l"/>
        <c:majorGridlines/>
        <c:numFmt formatCode="0.0%" sourceLinked="1"/>
        <c:tickLblPos val="nextTo"/>
        <c:crossAx val="71273472"/>
        <c:crosses val="autoZero"/>
        <c:crossBetween val="between"/>
        <c:majorUnit val="0.2"/>
        <c:minorUnit val="0.2"/>
      </c:valAx>
    </c:plotArea>
    <c:legend>
      <c:legendPos val="b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l">
              <a:defRPr sz="1200"/>
            </a:pPr>
            <a:r>
              <a:rPr lang="en-US" sz="1200"/>
              <a:t>Proporção de usuários hipertensos faltosos as consultas com busca ativa </a:t>
            </a:r>
          </a:p>
        </c:rich>
      </c:tx>
      <c:layout>
        <c:manualLayout>
          <c:xMode val="edge"/>
          <c:yMode val="edge"/>
          <c:x val="1.4979002624671896E-2"/>
          <c:y val="2.3148148148148147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Indicadores!$C$172</c:f>
              <c:strCache>
                <c:ptCount val="1"/>
                <c:pt idx="0">
                  <c:v>Proporção de hipertensos faltosos as consultas com busca ativa 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Indicadores!$D$171:$G$171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Indicadores!$D$172:$G$172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3143296"/>
        <c:axId val="63161472"/>
      </c:barChart>
      <c:catAx>
        <c:axId val="63143296"/>
        <c:scaling>
          <c:orientation val="minMax"/>
        </c:scaling>
        <c:axPos val="b"/>
        <c:numFmt formatCode="General" sourceLinked="1"/>
        <c:tickLblPos val="nextTo"/>
        <c:crossAx val="63161472"/>
        <c:crossesAt val="0"/>
        <c:auto val="1"/>
        <c:lblAlgn val="ctr"/>
        <c:lblOffset val="100"/>
      </c:catAx>
      <c:valAx>
        <c:axId val="63161472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63143296"/>
        <c:crosses val="autoZero"/>
        <c:crossBetween val="between"/>
        <c:min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l">
              <a:defRPr sz="1200"/>
            </a:pPr>
            <a:r>
              <a:rPr lang="pt-BR" sz="1200"/>
              <a:t>Proporção de usuários diabéticos faltosos as consultas com busca ativa </a:t>
            </a:r>
          </a:p>
        </c:rich>
      </c:tx>
      <c:layout>
        <c:manualLayout>
          <c:xMode val="edge"/>
          <c:yMode val="edge"/>
          <c:x val="6.9527777777777786E-2"/>
          <c:y val="1.3888888888888984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Indicadores!$C$182</c:f>
              <c:strCache>
                <c:ptCount val="1"/>
                <c:pt idx="0">
                  <c:v>Proporção de diabéticos faltosos as consultas com busca ativa </c:v>
                </c:pt>
              </c:strCache>
            </c:strRef>
          </c:tx>
          <c:dLbls>
            <c:showVal val="1"/>
          </c:dLbls>
          <c:cat>
            <c:strRef>
              <c:f>Indicadores!$D$181:$G$181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Indicadores!$D$182:$G$182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axId val="68756224"/>
        <c:axId val="68757760"/>
      </c:barChart>
      <c:catAx>
        <c:axId val="68756224"/>
        <c:scaling>
          <c:orientation val="minMax"/>
        </c:scaling>
        <c:axPos val="b"/>
        <c:numFmt formatCode="General" sourceLinked="1"/>
        <c:tickLblPos val="nextTo"/>
        <c:crossAx val="68757760"/>
        <c:crosses val="autoZero"/>
        <c:auto val="1"/>
        <c:lblAlgn val="ctr"/>
        <c:lblOffset val="100"/>
      </c:catAx>
      <c:valAx>
        <c:axId val="68757760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68756224"/>
        <c:crosses val="autoZero"/>
        <c:crossBetween val="between"/>
        <c:min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l">
              <a:defRPr sz="1200"/>
            </a:pPr>
            <a:r>
              <a:rPr lang="en-US" sz="1200"/>
              <a:t>Proporção de usuários hipertensos com o exame clínico apropriado </a:t>
            </a:r>
          </a:p>
        </c:rich>
      </c:tx>
      <c:layout>
        <c:manualLayout>
          <c:xMode val="edge"/>
          <c:yMode val="edge"/>
          <c:x val="0.11748201438848922"/>
          <c:y val="3.7825059101654845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hipertensos com o exame clínico apropriado </c:v>
                </c:pt>
              </c:strCache>
            </c:strRef>
          </c:tx>
          <c:dLbls>
            <c:dLblPos val="inEnd"/>
            <c:showVal val="1"/>
          </c:dLbls>
          <c:cat>
            <c:strRef>
              <c:f>Indicadores!$D$18:$G$18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Indicadores!$D$19:$G$19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0.98809523809523814</c:v>
                </c:pt>
                <c:pt idx="3">
                  <c:v>0.99029126213592233</c:v>
                </c:pt>
              </c:numCache>
            </c:numRef>
          </c:val>
        </c:ser>
        <c:axId val="68802816"/>
        <c:axId val="68808704"/>
      </c:barChart>
      <c:catAx>
        <c:axId val="68802816"/>
        <c:scaling>
          <c:orientation val="minMax"/>
        </c:scaling>
        <c:axPos val="b"/>
        <c:numFmt formatCode="General" sourceLinked="1"/>
        <c:tickLblPos val="nextTo"/>
        <c:crossAx val="68808704"/>
        <c:crosses val="autoZero"/>
        <c:auto val="1"/>
        <c:lblAlgn val="ctr"/>
        <c:lblOffset val="100"/>
      </c:catAx>
      <c:valAx>
        <c:axId val="68808704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crossAx val="68802816"/>
        <c:crosses val="autoZero"/>
        <c:crossBetween val="between"/>
        <c:majorUnit val="0.2"/>
        <c:min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l">
              <a:defRPr sz="1200"/>
            </a:pPr>
            <a:r>
              <a:rPr lang="en-US" sz="1200"/>
              <a:t>Proporção de usuários  diabéticos com exame clínico em dia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Indicadores!$C$16</c:f>
              <c:strCache>
                <c:ptCount val="1"/>
                <c:pt idx="0">
                  <c:v>Proporção de diabéticos com exame clínico em dia 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strRef>
              <c:f>Indicadores!$D$15:$G$15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Indicadores!$D$16:$G$16</c:f>
              <c:numCache>
                <c:formatCode>0.0%</c:formatCode>
                <c:ptCount val="4"/>
                <c:pt idx="0">
                  <c:v>0.96551724137931039</c:v>
                </c:pt>
                <c:pt idx="1">
                  <c:v>0.98</c:v>
                </c:pt>
                <c:pt idx="2">
                  <c:v>0.98333333333333328</c:v>
                </c:pt>
                <c:pt idx="3">
                  <c:v>1</c:v>
                </c:pt>
              </c:numCache>
            </c:numRef>
          </c:val>
        </c:ser>
        <c:axId val="63835520"/>
        <c:axId val="63853696"/>
      </c:barChart>
      <c:catAx>
        <c:axId val="63835520"/>
        <c:scaling>
          <c:orientation val="minMax"/>
        </c:scaling>
        <c:axPos val="b"/>
        <c:numFmt formatCode="General" sourceLinked="1"/>
        <c:tickLblPos val="nextTo"/>
        <c:crossAx val="63853696"/>
        <c:crossesAt val="0"/>
        <c:auto val="1"/>
        <c:lblAlgn val="ctr"/>
        <c:lblOffset val="100"/>
      </c:catAx>
      <c:valAx>
        <c:axId val="6385369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crossAx val="63835520"/>
        <c:crosses val="autoZero"/>
        <c:crossBetween val="between"/>
        <c:majorUnit val="0.2"/>
        <c:min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l">
              <a:defRPr sz="1200"/>
            </a:pPr>
            <a:r>
              <a:rPr lang="pt-BR" sz="1200"/>
              <a:t>Proporção</a:t>
            </a:r>
            <a:r>
              <a:rPr lang="pt-BR" sz="1200" baseline="0"/>
              <a:t> de usuários hipertensos com os exames complementares em dia de acordo com o protocolo</a:t>
            </a:r>
            <a:endParaRPr lang="pt-BR" sz="1200"/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hipertensos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0.65384615384615385</c:v>
                </c:pt>
                <c:pt idx="1">
                  <c:v>0.76190476190476186</c:v>
                </c:pt>
                <c:pt idx="2">
                  <c:v>0.79761904761905034</c:v>
                </c:pt>
                <c:pt idx="3">
                  <c:v>0.94174757281553678</c:v>
                </c:pt>
              </c:numCache>
            </c:numRef>
          </c:val>
        </c:ser>
        <c:axId val="68822144"/>
        <c:axId val="68823680"/>
      </c:barChart>
      <c:catAx>
        <c:axId val="68822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823680"/>
        <c:crosses val="autoZero"/>
        <c:auto val="1"/>
        <c:lblAlgn val="ctr"/>
        <c:lblOffset val="100"/>
      </c:catAx>
      <c:valAx>
        <c:axId val="6882368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8221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l">
              <a:defRPr sz="1200"/>
            </a:pPr>
            <a:r>
              <a:rPr lang="pt-BR" sz="1200"/>
              <a:t>Proporção de  usuários diabéticos com os exames complementares  em dia de acordo com o protocolo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diabéticos os exames complementares  do protocolo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Indicadores!$D$27:$G$27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Indicadores!$D$28:$G$28</c:f>
              <c:numCache>
                <c:formatCode>0.0%</c:formatCode>
                <c:ptCount val="4"/>
                <c:pt idx="0">
                  <c:v>0.65517241379310776</c:v>
                </c:pt>
                <c:pt idx="1">
                  <c:v>0.8</c:v>
                </c:pt>
                <c:pt idx="2">
                  <c:v>0.81666666666666654</c:v>
                </c:pt>
                <c:pt idx="3">
                  <c:v>0.91803278688524226</c:v>
                </c:pt>
              </c:numCache>
            </c:numRef>
          </c:val>
        </c:ser>
        <c:axId val="68851968"/>
        <c:axId val="68874240"/>
      </c:barChart>
      <c:catAx>
        <c:axId val="688519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874240"/>
        <c:crosses val="autoZero"/>
        <c:auto val="1"/>
        <c:lblAlgn val="ctr"/>
        <c:lblOffset val="100"/>
      </c:catAx>
      <c:valAx>
        <c:axId val="688742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851968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l">
              <a:defRPr sz="1200"/>
            </a:pPr>
            <a:r>
              <a:rPr lang="en-US" sz="1200"/>
              <a:t>Proporção de usuários hipertensos com prescrição de medicamentos  da </a:t>
            </a:r>
            <a:r>
              <a:rPr lang="en-US" sz="1200" baseline="0"/>
              <a:t> farmácia popular ou </a:t>
            </a:r>
            <a:r>
              <a:rPr lang="en-US" sz="1200"/>
              <a:t>Hiperdia </a:t>
            </a:r>
          </a:p>
        </c:rich>
      </c:tx>
      <c:layout>
        <c:manualLayout>
          <c:xMode val="edge"/>
          <c:yMode val="edge"/>
          <c:x val="1.2451443569553786E-2"/>
          <c:y val="3.2407407407407642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Indicadores!$C$35</c:f>
              <c:strCache>
                <c:ptCount val="1"/>
                <c:pt idx="0">
                  <c:v>Proporção de hipertensos com prescrição de medicamentos  da lista do Hiperdia ou da Farmácia Popular</c:v>
                </c:pt>
              </c:strCache>
            </c:strRef>
          </c:tx>
          <c:dLbls>
            <c:showVal val="1"/>
          </c:dLbls>
          <c:cat>
            <c:strRef>
              <c:f>Indicadores!$D$34:$G$34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Indicadores!$D$35:$G$35</c:f>
              <c:numCache>
                <c:formatCode>0.0%</c:formatCode>
                <c:ptCount val="4"/>
                <c:pt idx="0">
                  <c:v>0.69230769230769262</c:v>
                </c:pt>
                <c:pt idx="1">
                  <c:v>0.61904761904761962</c:v>
                </c:pt>
                <c:pt idx="2">
                  <c:v>0.69047619047619069</c:v>
                </c:pt>
                <c:pt idx="3">
                  <c:v>0.6893203883495147</c:v>
                </c:pt>
              </c:numCache>
            </c:numRef>
          </c:val>
        </c:ser>
        <c:axId val="68907776"/>
        <c:axId val="68909312"/>
      </c:barChart>
      <c:catAx>
        <c:axId val="68907776"/>
        <c:scaling>
          <c:orientation val="minMax"/>
        </c:scaling>
        <c:axPos val="b"/>
        <c:numFmt formatCode="General" sourceLinked="1"/>
        <c:tickLblPos val="nextTo"/>
        <c:crossAx val="68909312"/>
        <c:crossesAt val="0"/>
        <c:auto val="1"/>
        <c:lblAlgn val="ctr"/>
        <c:lblOffset val="100"/>
      </c:catAx>
      <c:valAx>
        <c:axId val="68909312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68907776"/>
        <c:crosses val="autoZero"/>
        <c:crossBetween val="between"/>
        <c:majorUnit val="0.1"/>
        <c:minorUnit val="0.1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CCD-A431-4BA0-8A5F-A7100D036687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2482-E2BB-4C5B-B09F-157084C818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CCD-A431-4BA0-8A5F-A7100D036687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2482-E2BB-4C5B-B09F-157084C818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CCD-A431-4BA0-8A5F-A7100D036687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2482-E2BB-4C5B-B09F-157084C818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CCD-A431-4BA0-8A5F-A7100D036687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2482-E2BB-4C5B-B09F-157084C818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CCD-A431-4BA0-8A5F-A7100D036687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2482-E2BB-4C5B-B09F-157084C818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CCD-A431-4BA0-8A5F-A7100D036687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2482-E2BB-4C5B-B09F-157084C818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CCD-A431-4BA0-8A5F-A7100D036687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2482-E2BB-4C5B-B09F-157084C818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CCD-A431-4BA0-8A5F-A7100D036687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2482-E2BB-4C5B-B09F-157084C818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CCD-A431-4BA0-8A5F-A7100D036687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2482-E2BB-4C5B-B09F-157084C818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CCD-A431-4BA0-8A5F-A7100D036687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2482-E2BB-4C5B-B09F-157084C818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5CCD-A431-4BA0-8A5F-A7100D036687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2482-E2BB-4C5B-B09F-157084C818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C5CCD-A431-4BA0-8A5F-A7100D036687}" type="datetimeFigureOut">
              <a:rPr lang="pt-BR" smtClean="0"/>
              <a:pPr/>
              <a:t>01/05/2014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2482-E2BB-4C5B-B09F-157084C818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chemeClr val="accent1">
                    <a:lumMod val="75000"/>
                  </a:schemeClr>
                </a:solidFill>
              </a:rPr>
              <a:t>MELHORAR A ATENÇÃO AOS ADULTOS PORTADORES DE HIPERTENSÃO ARTERIAL SISTÊMICA E/OU DIABETES MELLITUS NA UNIDADE BÁSICA DE SAÚDE CENTRAL, NOVA BASSANO/RS</a:t>
            </a: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b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 fontScale="85000" lnSpcReduction="10000"/>
          </a:bodyPr>
          <a:lstStyle/>
          <a:p>
            <a:pPr algn="l"/>
            <a:endParaRPr lang="pt-BR" dirty="0" smtClean="0"/>
          </a:p>
          <a:p>
            <a:pPr algn="l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Aluna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Curso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Especialização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em Saúde da Família </a:t>
            </a:r>
            <a:r>
              <a:rPr lang="pt-BR" dirty="0" err="1" smtClean="0">
                <a:solidFill>
                  <a:schemeClr val="bg1">
                    <a:lumMod val="50000"/>
                  </a:schemeClr>
                </a:solidFill>
              </a:rPr>
              <a:t>UFPel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: Jaqueline </a:t>
            </a:r>
            <a:r>
              <a:rPr lang="pt-BR" dirty="0" err="1" smtClean="0">
                <a:solidFill>
                  <a:schemeClr val="bg1">
                    <a:lumMod val="50000"/>
                  </a:schemeClr>
                </a:solidFill>
              </a:rPr>
              <a:t>Wolkmer</a:t>
            </a:r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Logística 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/>
            <a:r>
              <a:rPr lang="pt-BR" dirty="0" smtClean="0"/>
              <a:t>Discussões em grupo quanto ao processo de trabalho e  apresentação dos cadernos de atenção básica; </a:t>
            </a:r>
          </a:p>
          <a:p>
            <a:pPr algn="just"/>
            <a:r>
              <a:rPr lang="pt-BR" dirty="0" smtClean="0"/>
              <a:t>Identificação de todos os usuários vinculados a UBS, mediante planilha </a:t>
            </a:r>
            <a:r>
              <a:rPr lang="pt-BR" dirty="0" err="1" smtClean="0"/>
              <a:t>excel</a:t>
            </a:r>
            <a:r>
              <a:rPr lang="pt-BR" dirty="0" smtClean="0"/>
              <a:t> e cadastro HIPERDIA;</a:t>
            </a:r>
          </a:p>
          <a:p>
            <a:pPr algn="just"/>
            <a:r>
              <a:rPr lang="pt-BR" dirty="0" smtClean="0"/>
              <a:t>Identificação de novos usuários mediante acolhimento e adoção de critérios para rastreamento;</a:t>
            </a:r>
          </a:p>
          <a:p>
            <a:pPr algn="just"/>
            <a:r>
              <a:rPr lang="pt-BR" dirty="0" smtClean="0"/>
              <a:t>Agenda programada para os usuários portadores de HAS e DM em dois dias na semana;</a:t>
            </a:r>
          </a:p>
          <a:p>
            <a:pPr algn="just"/>
            <a:r>
              <a:rPr lang="pt-BR" dirty="0" smtClean="0"/>
              <a:t>Avaliação inicial com a sistematização do cuidado Implantação da ficha espelho;</a:t>
            </a:r>
          </a:p>
          <a:p>
            <a:pPr algn="just"/>
            <a:r>
              <a:rPr lang="pt-BR" dirty="0" smtClean="0"/>
              <a:t>Implantação de instrumento de avaliação dos pés;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Logística 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Estratificação de risco e definição de periodicidade para as consultas;</a:t>
            </a:r>
          </a:p>
          <a:p>
            <a:pPr algn="just"/>
            <a:r>
              <a:rPr lang="pt-BR" dirty="0" smtClean="0"/>
              <a:t>Implantação de exames básicos de acordo com protocolo técnico MS;</a:t>
            </a:r>
          </a:p>
          <a:p>
            <a:pPr algn="just"/>
            <a:r>
              <a:rPr lang="pt-BR" dirty="0" smtClean="0"/>
              <a:t>Busca ativa para atendimento médico e de enfermeiro mediante contato telefônico na data que antecede o atendimento;</a:t>
            </a:r>
          </a:p>
          <a:p>
            <a:pPr algn="just"/>
            <a:r>
              <a:rPr lang="pt-BR" dirty="0" smtClean="0"/>
              <a:t>Atividades de promoção com incentivo a prática da atividade física, identificação e aconselhamento à usuários tabagistas e verificação e atualização de situação vacinal. 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3568" y="764704"/>
            <a:ext cx="8003232" cy="652934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Ampliar a cobertura aos usuários portadores de doenças crônicas (hipertensão e diabetes)</a:t>
            </a: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4608512" cy="2304256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Cadastrar 40% dos Hipertensos identificados no Programa de Atenção e Controle da Hipertensão Arterial. </a:t>
            </a:r>
          </a:p>
          <a:p>
            <a:pPr algn="just"/>
            <a:r>
              <a:rPr lang="pt-BR" sz="1600" b="0" dirty="0" smtClean="0"/>
              <a:t>Figura 1 - Avaliação da cobertura do programa de atenção ao hipertenso (mês 1 n=26; mês 2 n=63; mês 3 n=83; mês n=103) </a:t>
            </a:r>
          </a:p>
          <a:p>
            <a:pPr algn="just"/>
            <a:endParaRPr lang="pt-BR" sz="18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932040" y="1700808"/>
            <a:ext cx="4032448" cy="1584176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Cadastrar 40% dos Diabéticos identificados no Programa de Atenção ao Portador do Diabetes. </a:t>
            </a:r>
          </a:p>
          <a:p>
            <a:pPr algn="just"/>
            <a:r>
              <a:rPr lang="pt-BR" sz="1600" b="0" dirty="0" smtClean="0"/>
              <a:t>Figura 2 - Avaliação da cobertura do programa de atenção ao Diabetes (mês 1 n=29; mês 2 n=50; mês 3 n=60; mês n=61)</a:t>
            </a:r>
            <a:endParaRPr lang="pt-BR" sz="1600" b="0" dirty="0"/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</p:nvPr>
        </p:nvGraphicFramePr>
        <p:xfrm>
          <a:off x="395536" y="3645024"/>
          <a:ext cx="4101852" cy="2481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</p:nvPr>
        </p:nvGraphicFramePr>
        <p:xfrm>
          <a:off x="4932040" y="3428999"/>
          <a:ext cx="4032448" cy="269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507288" cy="792088"/>
          </a:xfrm>
        </p:spPr>
        <p:txBody>
          <a:bodyPr>
            <a:normAutofit fontScale="90000"/>
          </a:bodyPr>
          <a:lstStyle/>
          <a:p>
            <a:pPr algn="l"/>
            <a:r>
              <a:rPr lang="pt-BR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Melhorar a adesão do usuário Diabético e Hipertenso ao  programa de controle e monitoramento da Hipertensão e Diabetes.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3826768" cy="1533848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Buscar 100% dos usuários Hipertensos faltosos às consultas conforme periodicidade recomendada</a:t>
            </a:r>
            <a:r>
              <a:rPr lang="pt-BR" sz="1600" b="0" dirty="0" smtClean="0"/>
              <a:t>.</a:t>
            </a:r>
            <a:r>
              <a:rPr lang="pt-BR" sz="1600" dirty="0" smtClean="0"/>
              <a:t> </a:t>
            </a:r>
          </a:p>
          <a:p>
            <a:pPr algn="just"/>
            <a:r>
              <a:rPr lang="pt-BR" sz="1600" b="0" dirty="0" smtClean="0"/>
              <a:t>Figura 3 - Proporção de Hipertensos faltosos as consultas com busca ativa (mês 1 n=0; mês 2 n=1; mês 3 n=1; mês n=1</a:t>
            </a:r>
            <a:r>
              <a:rPr lang="pt-BR" sz="1600" dirty="0" smtClean="0"/>
              <a:t>) </a:t>
            </a:r>
            <a:endParaRPr lang="pt-BR" sz="1600" b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788024" y="1484784"/>
            <a:ext cx="3672408" cy="1728192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pt-BR" sz="4000" dirty="0" smtClean="0"/>
              <a:t>Buscar 100% dos usuários diabéticos  faltosos as consultas conforme periodicidade recomendada. </a:t>
            </a:r>
          </a:p>
          <a:p>
            <a:pPr algn="just"/>
            <a:r>
              <a:rPr lang="pt-BR" sz="4000" b="0" dirty="0" smtClean="0"/>
              <a:t>Figura 4 - Proporção de Diabéticos faltosos as consultas com busca ativa (mês 1 n=0; mês 2 n=0; mês 3 n=0; mês n=1) </a:t>
            </a:r>
          </a:p>
          <a:p>
            <a:pPr algn="just"/>
            <a:endParaRPr lang="pt-BR" b="0" dirty="0"/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</p:nvPr>
        </p:nvGraphicFramePr>
        <p:xfrm>
          <a:off x="457200" y="3428999"/>
          <a:ext cx="4114800" cy="269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</p:nvPr>
        </p:nvGraphicFramePr>
        <p:xfrm>
          <a:off x="4788024" y="3428999"/>
          <a:ext cx="3898776" cy="269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Melhorar a qualidade do atendimento ao usuário com diabetes e hipertensão na UBS centra</a:t>
            </a:r>
            <a:r>
              <a:rPr lang="pt-BR" sz="3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l.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3960440" cy="2160240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Realizar exame clínico apropriado em 100% dos usuários hipertensos cadastrados</a:t>
            </a:r>
            <a:r>
              <a:rPr lang="pt-BR" sz="1600" b="0" dirty="0" smtClean="0"/>
              <a:t>.</a:t>
            </a:r>
          </a:p>
          <a:p>
            <a:pPr algn="just"/>
            <a:r>
              <a:rPr lang="pt-BR" sz="1600" b="0" dirty="0" smtClean="0"/>
              <a:t>Figura 5 - Proporção de pessoas portadoras de HAS com exame clínico apropriado (mês 1 n=26; mês 2 n=63; mês 3 n=82; mês n=103).</a:t>
            </a:r>
          </a:p>
          <a:p>
            <a:pPr algn="just"/>
            <a:endParaRPr lang="pt-BR" sz="2200" b="0" dirty="0" smtClean="0"/>
          </a:p>
          <a:p>
            <a:pPr algn="just"/>
            <a:endParaRPr lang="pt-BR" sz="2200" b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572001" y="1844824"/>
            <a:ext cx="4032448" cy="1584176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Realizar exame clínico apropriado em 100% dos usuários diabéticos cadastrados</a:t>
            </a:r>
            <a:r>
              <a:rPr lang="pt-BR" sz="1600" b="0" dirty="0" smtClean="0"/>
              <a:t>.</a:t>
            </a:r>
          </a:p>
          <a:p>
            <a:pPr algn="just"/>
            <a:r>
              <a:rPr lang="pt-BR" sz="1600" b="0" dirty="0" smtClean="0"/>
              <a:t>Figura 6 - Proporção de diabético com exame clínico em dia (mês 1 n=28; mês 2 n=49; mês 3 n=59; mês n=61) </a:t>
            </a:r>
            <a:r>
              <a:rPr lang="pt-BR" sz="1600" dirty="0" smtClean="0"/>
              <a:t>.</a:t>
            </a:r>
          </a:p>
          <a:p>
            <a:pPr algn="just"/>
            <a:endParaRPr lang="pt-BR" sz="2200" b="0" dirty="0" smtClean="0"/>
          </a:p>
          <a:p>
            <a:pPr algn="just"/>
            <a:endParaRPr lang="pt-BR" sz="2200" b="0" dirty="0"/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half" idx="2"/>
          </p:nvPr>
        </p:nvGraphicFramePr>
        <p:xfrm>
          <a:off x="457200" y="3068959"/>
          <a:ext cx="3970784" cy="305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Espaço Reservado para Conteúdo 13"/>
          <p:cNvGraphicFramePr>
            <a:graphicFrameLocks noGrp="1"/>
          </p:cNvGraphicFramePr>
          <p:nvPr>
            <p:ph sz="quarter" idx="4"/>
          </p:nvPr>
        </p:nvGraphicFramePr>
        <p:xfrm>
          <a:off x="4645025" y="3140968"/>
          <a:ext cx="4247455" cy="2985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210146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Melhorar a qualidade do atendimento ao usuário com diabetes e hipertensão na UBS centra</a:t>
            </a:r>
            <a:r>
              <a:rPr lang="pt-B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l.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3528392" cy="2016224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pt-BR" sz="4900" dirty="0" smtClean="0"/>
              <a:t>Garantir a 100% dos usuários hipertensos a realização de exames complementares em dia de acordo com o protocolo</a:t>
            </a:r>
            <a:r>
              <a:rPr lang="pt-BR" sz="4900" b="0" dirty="0" smtClean="0"/>
              <a:t>.</a:t>
            </a:r>
          </a:p>
          <a:p>
            <a:pPr algn="just"/>
            <a:r>
              <a:rPr lang="pt-BR" sz="4900" b="0" dirty="0" smtClean="0"/>
              <a:t>Figura 7 - Proporção de hipertensos com os exames complementares do protocolo em dia (mês 1 n=17; mês 2 n=48; mês 3 n=67; mês n=97) </a:t>
            </a:r>
          </a:p>
          <a:p>
            <a:pPr algn="just"/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788024" y="2060848"/>
            <a:ext cx="3528392" cy="1512168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Garantir a 100% dos usuários diabéticos a realização de exames complementares em dia de acordo com o protocolo</a:t>
            </a:r>
            <a:r>
              <a:rPr lang="pt-BR" sz="1600" b="0" dirty="0" smtClean="0"/>
              <a:t>.</a:t>
            </a:r>
            <a:r>
              <a:rPr lang="pt-BR" sz="1600" dirty="0" smtClean="0"/>
              <a:t> </a:t>
            </a:r>
          </a:p>
          <a:p>
            <a:pPr algn="just"/>
            <a:r>
              <a:rPr lang="pt-BR" sz="1600" b="0" dirty="0" smtClean="0"/>
              <a:t>Figura 8 - Proporção de diabéticos com exames complementares do protocolo em  dia (mês 1 n=19; mês 2 n=40; mês 3 n=49; mês n=56</a:t>
            </a:r>
            <a:r>
              <a:rPr lang="pt-BR" sz="1600" dirty="0" smtClean="0"/>
              <a:t>) </a:t>
            </a:r>
            <a:endParaRPr lang="pt-BR" sz="1600" b="0" dirty="0" smtClean="0"/>
          </a:p>
          <a:p>
            <a:pPr algn="just"/>
            <a:endParaRPr lang="pt-BR" sz="2200" b="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</p:nvPr>
        </p:nvGraphicFramePr>
        <p:xfrm>
          <a:off x="457200" y="3284983"/>
          <a:ext cx="3682752" cy="2841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Espaço Reservado para Conteúdo 15"/>
          <p:cNvGraphicFramePr>
            <a:graphicFrameLocks noGrp="1"/>
          </p:cNvGraphicFramePr>
          <p:nvPr>
            <p:ph sz="quarter" idx="4"/>
          </p:nvPr>
        </p:nvGraphicFramePr>
        <p:xfrm>
          <a:off x="4499993" y="3284983"/>
          <a:ext cx="4186808" cy="2841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Melhorar a qualidade do atendimento ao usuário com diabetes e hipertensão na UBS centra</a:t>
            </a:r>
            <a:r>
              <a:rPr lang="pt-B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l.</a:t>
            </a:r>
            <a:endParaRPr lang="pt-BR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3898776" cy="2376264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Garantir tratamento medicamentoso para 100% dos usuários hipertensos a prescrição de medicamentos da Farmácia Popular/Hiperdia.</a:t>
            </a:r>
          </a:p>
          <a:p>
            <a:pPr algn="just"/>
            <a:r>
              <a:rPr lang="pt-BR" sz="1600" b="0" dirty="0" smtClean="0"/>
              <a:t>Figura 9 - Proporção de hipertensos com prescrição de medicamentos da lista do Hiperdia ou da Farmácia Popular (mês 1 n=18; mês 2 n=39; mês 3 n=58; mês n=97) .</a:t>
            </a:r>
          </a:p>
          <a:p>
            <a:pPr algn="just"/>
            <a:endParaRPr lang="pt-BR" sz="2000" b="0" dirty="0" smtClean="0"/>
          </a:p>
          <a:p>
            <a:pPr algn="just"/>
            <a:endParaRPr lang="pt-BR" sz="2000" b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48064" y="1484784"/>
            <a:ext cx="3995936" cy="2304256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Garantir tratamento medicamentoso para 100% dos usuários diabéticos a prescrição de medicamentos da Farmácia Popular/Hiperdia</a:t>
            </a:r>
            <a:r>
              <a:rPr lang="pt-BR" sz="1600" b="0" dirty="0" smtClean="0"/>
              <a:t>.</a:t>
            </a:r>
          </a:p>
          <a:p>
            <a:pPr algn="just"/>
            <a:r>
              <a:rPr lang="pt-BR" sz="1600" b="0" dirty="0" smtClean="0"/>
              <a:t>Figura 10 - Proporção de Diabéticos com prescrição de medicamentos da lista do Hiperdia ou da Farmácia Popular (mês 1 n=23; mês 2 n=35; mês 3 n=44; mês n=44).</a:t>
            </a:r>
          </a:p>
          <a:p>
            <a:endParaRPr lang="pt-BR" sz="2000" b="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</p:nvPr>
        </p:nvGraphicFramePr>
        <p:xfrm>
          <a:off x="467544" y="3717032"/>
          <a:ext cx="3960440" cy="2625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</p:nvPr>
        </p:nvGraphicFramePr>
        <p:xfrm>
          <a:off x="5076056" y="3645024"/>
          <a:ext cx="3744416" cy="2697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52928" cy="1008112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Melhorar a qualidade do atendimento ao usuário com diabetes e hipertensão na UBS centra</a:t>
            </a:r>
            <a:r>
              <a:rPr lang="pt-B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l. </a:t>
            </a:r>
            <a:endParaRPr lang="pt-BR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0" y="2420888"/>
            <a:ext cx="4139952" cy="936104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Garantir atendimento nutricional a 100% dos usuários Hipertensos identificados como de risco pela ação programática. </a:t>
            </a:r>
          </a:p>
          <a:p>
            <a:pPr algn="just"/>
            <a:r>
              <a:rPr lang="pt-BR" sz="1600" b="0" dirty="0" smtClean="0"/>
              <a:t>Figura 11 - Proporção de usuários hipertensos que estavam sendo acompanhados pelo serviço de nutrição (mês 1 n=10; mês 2 n=22; mês 3 n=23; mês n=23)</a:t>
            </a:r>
            <a:endParaRPr lang="pt-BR" sz="1600" b="0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3"/>
          </p:nvPr>
        </p:nvSpPr>
        <p:spPr>
          <a:xfrm>
            <a:off x="4644009" y="1916832"/>
            <a:ext cx="4104455" cy="1800200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Garantir atendimento nutricional a 100% dos usuários diabéticos identificados como de risco pela ação programática</a:t>
            </a:r>
            <a:r>
              <a:rPr lang="pt-BR" sz="1600" b="0" dirty="0" smtClean="0"/>
              <a:t>.</a:t>
            </a:r>
          </a:p>
          <a:p>
            <a:pPr algn="just"/>
            <a:r>
              <a:rPr lang="pt-BR" sz="1600" b="0" dirty="0" smtClean="0"/>
              <a:t>Figura 12 - Proporção de usuários DM que estavam sendo acompanhados pelo serviço de nutrição (mês 1 n=13; mês 2 n=23; mês 3 n=24; mês n=24). </a:t>
            </a:r>
          </a:p>
          <a:p>
            <a:endParaRPr lang="pt-BR" sz="2200" b="0" dirty="0"/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</p:nvPr>
        </p:nvGraphicFramePr>
        <p:xfrm>
          <a:off x="323528" y="3429000"/>
          <a:ext cx="36724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</p:nvPr>
        </p:nvGraphicFramePr>
        <p:xfrm>
          <a:off x="4572001" y="3428999"/>
          <a:ext cx="4114800" cy="269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Melhorar a qualidade do atendimento ao usuário com diabetes e hipertensão na UBS centra</a:t>
            </a:r>
            <a:r>
              <a:rPr lang="pt-B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1520" y="2060848"/>
            <a:ext cx="4032448" cy="1656184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Garantir aparelho </a:t>
            </a:r>
            <a:r>
              <a:rPr lang="pt-BR" sz="1600" dirty="0" err="1" smtClean="0"/>
              <a:t>glicosímetro</a:t>
            </a:r>
            <a:r>
              <a:rPr lang="pt-BR" sz="1600" dirty="0" smtClean="0"/>
              <a:t>, tiras reagentes e seringa apropriada a 100% dos usuários em uso de insulina em acompanhamento na ação programática</a:t>
            </a:r>
            <a:r>
              <a:rPr lang="pt-BR" sz="1600" b="0" dirty="0" smtClean="0"/>
              <a:t>.</a:t>
            </a:r>
          </a:p>
          <a:p>
            <a:pPr algn="just"/>
            <a:r>
              <a:rPr lang="pt-BR" sz="1600" b="0" dirty="0" smtClean="0"/>
              <a:t>Figura 14 - Proporção de diabéticos em uso de insulina que recebeu insumos para o monitoramento de glicemia capilar em seu domicílio(mês 1 n=8; mês 2 n=13; mês 3 n=15; mês n=15</a:t>
            </a:r>
            <a:r>
              <a:rPr lang="pt-BR" sz="1600" dirty="0" smtClean="0"/>
              <a:t>)</a:t>
            </a:r>
            <a:endParaRPr lang="pt-BR" sz="1600" b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3887415" cy="2088232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Garantir dosagem de glicemia capilar 1 vez por mês na UBS 100% dos diabéticos em acompanhamento da ação programática que fazem uso de hipoglicemiantes oral.</a:t>
            </a:r>
          </a:p>
          <a:p>
            <a:pPr algn="just"/>
            <a:r>
              <a:rPr lang="pt-BR" sz="1600" b="0" dirty="0" smtClean="0"/>
              <a:t>Figura 13 – Proporção de usuários diabéticos que realizaram a dosagem de glicemia capilar na UBS (mês 1 n=22; mês 2 n=45; mês 3 n=55; mês n=58)</a:t>
            </a:r>
            <a:endParaRPr lang="pt-BR" sz="1600" b="0" dirty="0"/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half" idx="2"/>
          </p:nvPr>
        </p:nvGraphicFramePr>
        <p:xfrm>
          <a:off x="251520" y="3717032"/>
          <a:ext cx="403244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Espaço Reservado para Conteúdo 13"/>
          <p:cNvGraphicFramePr>
            <a:graphicFrameLocks noGrp="1"/>
          </p:cNvGraphicFramePr>
          <p:nvPr>
            <p:ph sz="quarter" idx="4"/>
          </p:nvPr>
        </p:nvGraphicFramePr>
        <p:xfrm>
          <a:off x="4499992" y="3717032"/>
          <a:ext cx="4248472" cy="2985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75240" cy="724942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Melhorar os registros das informações</a:t>
            </a: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3682752" cy="1080119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Manter ficha de acompanhamento de 100% dos usuários hipertensos acompanhados na UBS</a:t>
            </a:r>
            <a:r>
              <a:rPr lang="pt-BR" sz="1600" b="0" dirty="0" smtClean="0"/>
              <a:t>.</a:t>
            </a:r>
          </a:p>
          <a:p>
            <a:pPr algn="just"/>
            <a:r>
              <a:rPr lang="pt-BR" sz="1600" b="0" dirty="0" smtClean="0"/>
              <a:t>Figura 15 - Proporção de pessoas hipertensas com registro adequado na ficha de acompanhamento(mês 1 n=16; mês 2 n=47; mês 3 n=67; mês n=93) </a:t>
            </a:r>
            <a:endParaRPr lang="pt-BR" sz="1600" b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499992" y="1556792"/>
            <a:ext cx="3888432" cy="194421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pt-BR" sz="3400" dirty="0" smtClean="0"/>
              <a:t>Manter ficha de acompanhamento de 100% dos diabéticos acompanhados na UBS. </a:t>
            </a:r>
          </a:p>
          <a:p>
            <a:pPr algn="just"/>
            <a:r>
              <a:rPr lang="pt-BR" sz="3400" b="0" dirty="0" smtClean="0"/>
              <a:t>Figura 16 - Proporção de pessoas portadoras de diabetes com registro adequado na ficha de acompanhamento (mês 1 n=18; mês 2 n=39; mês 3 n=49; mês n=56). </a:t>
            </a:r>
          </a:p>
          <a:p>
            <a:endParaRPr lang="pt-BR" dirty="0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</p:nvPr>
        </p:nvGraphicFramePr>
        <p:xfrm>
          <a:off x="457200" y="3717033"/>
          <a:ext cx="3898776" cy="240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</p:nvPr>
        </p:nvGraphicFramePr>
        <p:xfrm>
          <a:off x="4572001" y="3717031"/>
          <a:ext cx="4114800" cy="2409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Nova Bassano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7544" y="1844823"/>
            <a:ext cx="8424936" cy="44602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Apresentação do município de Nova </a:t>
            </a:r>
            <a:r>
              <a:rPr lang="pt-BR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Bassano</a:t>
            </a: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RS </a:t>
            </a:r>
            <a:endParaRPr lang="pt-BR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Espaço Reservado para Texto 6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709120"/>
          </a:xfrm>
        </p:spPr>
        <p:txBody>
          <a:bodyPr/>
          <a:lstStyle/>
          <a:p>
            <a:pPr algn="just"/>
            <a:endParaRPr lang="pt-BR" sz="2400" dirty="0" smtClean="0"/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Município de pequeno porte localizado no Nordeste do Estado do Rio Grande do Sul;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População de 8.840 habitantes, um pouco mais de 50</a:t>
            </a:r>
            <a:r>
              <a:rPr lang="pt-BR" sz="2400" smtClean="0">
                <a:solidFill>
                  <a:schemeClr val="bg1"/>
                </a:solidFill>
              </a:rPr>
              <a:t>% da </a:t>
            </a:r>
            <a:r>
              <a:rPr lang="pt-BR" sz="2400" dirty="0" smtClean="0">
                <a:solidFill>
                  <a:schemeClr val="bg1"/>
                </a:solidFill>
              </a:rPr>
              <a:t>população vive na zona urbana.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507288" cy="868958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Mapear diabéticos e hipertensos de risco para doenças cardiovascular</a:t>
            </a: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0" y="1340768"/>
            <a:ext cx="4067944" cy="2016224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Realizar estratificação do risco cardiovascular em 100% dos usuários Hipertensos acompanhados na UBS periodicamente (pelo menos uma vez ao ano.)</a:t>
            </a:r>
          </a:p>
          <a:p>
            <a:pPr algn="just"/>
            <a:r>
              <a:rPr lang="pt-BR" sz="1600" b="0" dirty="0" smtClean="0"/>
              <a:t>Figura 17 - Proporção de pessoas hipertensas com estratificação de risco cardiovascular (mês 1 n=19; mês 2 n=53; mês 3 n=70; mês n=95).</a:t>
            </a:r>
            <a:endParaRPr lang="pt-BR" sz="1600" b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104456" cy="1152128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Realizar estratificação do risco cardiovascular em 100% dos usuários diabéticos acompanhados na UBS periodicamente (pelo menos uma vez ao ano). </a:t>
            </a:r>
          </a:p>
          <a:p>
            <a:pPr algn="just"/>
            <a:r>
              <a:rPr lang="pt-BR" sz="1600" b="0" dirty="0" smtClean="0"/>
              <a:t>Figura 18 - Proporção de diabéticos que realizaram a estratificação de risco cardiovascular (mês 1 n=19; mês 2 n=41; mês 3 n=50; mês n=56).</a:t>
            </a:r>
            <a:endParaRPr lang="pt-BR" sz="1600" b="0" dirty="0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</p:nvPr>
        </p:nvGraphicFramePr>
        <p:xfrm>
          <a:off x="179512" y="3645024"/>
          <a:ext cx="410445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</p:nvPr>
        </p:nvGraphicFramePr>
        <p:xfrm>
          <a:off x="4499992" y="3645023"/>
          <a:ext cx="4248471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Mapear diabéticos e hipertensos de risco para doenças cardiovascular</a:t>
            </a:r>
            <a:endParaRPr lang="pt-BR" sz="3200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8352928" cy="1944216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Utilizou-se também  como critério de risco e indicador de definição para a periodicidade dos atendimentos médicos e de enfermeiro  o valor da Hemoglobina Glicosilada. </a:t>
            </a:r>
          </a:p>
          <a:p>
            <a:pPr algn="just"/>
            <a:r>
              <a:rPr lang="pt-BR" sz="1600" b="0" dirty="0" smtClean="0"/>
              <a:t>Figura 19 - Proporção de usuários portadores de diabetes com hemoglobina </a:t>
            </a:r>
            <a:r>
              <a:rPr lang="pt-BR" sz="1600" b="0" dirty="0" err="1" smtClean="0"/>
              <a:t>glicada</a:t>
            </a:r>
            <a:r>
              <a:rPr lang="pt-BR" sz="1600" b="0" dirty="0" smtClean="0"/>
              <a:t> menor que 7 (mês 1 n=8; mês 2 n=20; mês 3 n=25; mês n=28).</a:t>
            </a:r>
          </a:p>
          <a:p>
            <a:pPr algn="just"/>
            <a:endParaRPr lang="pt-BR" sz="1600" dirty="0" smtClean="0"/>
          </a:p>
          <a:p>
            <a:pPr algn="just"/>
            <a:endParaRPr lang="pt-BR" sz="1600" dirty="0" smtClean="0"/>
          </a:p>
          <a:p>
            <a:endParaRPr lang="pt-BR" sz="16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</p:nvPr>
        </p:nvGraphicFramePr>
        <p:xfrm>
          <a:off x="395536" y="3212976"/>
          <a:ext cx="8280920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Promoção à saúde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467544" y="980728"/>
            <a:ext cx="3672408" cy="223224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pt-BR" sz="3400" dirty="0" smtClean="0"/>
              <a:t>Garantir orientação em relação à prática de atividade física regular a 100% dos usuários hipertensos com a  participação das atividades do PROJETO ESTICA A VIDA.</a:t>
            </a:r>
          </a:p>
          <a:p>
            <a:pPr algn="just"/>
            <a:r>
              <a:rPr lang="pt-BR" sz="3400" b="0" dirty="0" smtClean="0"/>
              <a:t>Figura 20 - Proporção de hipertensos que receberam convite para participar das atividades do Estica a Vida (mês 1 n=23; mês 2 n=53; mês 3 n=70; mês n=89)</a:t>
            </a:r>
          </a:p>
          <a:p>
            <a:endParaRPr lang="pt-BR" b="0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104456" cy="1512168"/>
          </a:xfrm>
        </p:spPr>
        <p:txBody>
          <a:bodyPr>
            <a:normAutofit/>
          </a:bodyPr>
          <a:lstStyle/>
          <a:p>
            <a:pPr algn="just"/>
            <a:endParaRPr lang="pt-BR" b="0" dirty="0" smtClean="0"/>
          </a:p>
          <a:p>
            <a:pPr algn="just"/>
            <a:endParaRPr lang="pt-BR" b="0" dirty="0"/>
          </a:p>
        </p:txBody>
      </p:sp>
      <p:sp>
        <p:nvSpPr>
          <p:cNvPr id="11" name="Retângulo 10"/>
          <p:cNvSpPr/>
          <p:nvPr/>
        </p:nvSpPr>
        <p:spPr>
          <a:xfrm>
            <a:off x="4860032" y="1052737"/>
            <a:ext cx="388843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 smtClean="0"/>
              <a:t>Garantir orientação em relação à prática de atividade física regular a 100% dos usuários diabéticos na  participação das atividades do PROJETO ESTICA A VIDA</a:t>
            </a:r>
            <a:r>
              <a:rPr lang="pt-BR" sz="1600" dirty="0" smtClean="0"/>
              <a:t>.</a:t>
            </a:r>
          </a:p>
          <a:p>
            <a:pPr algn="just"/>
            <a:r>
              <a:rPr lang="pt-BR" sz="1600" dirty="0" smtClean="0"/>
              <a:t>Figura 21 - Proporção de Diabéticos que receberam convite para participar das atividades do Estica </a:t>
            </a:r>
            <a:r>
              <a:rPr lang="pt-BR" dirty="0" smtClean="0"/>
              <a:t>a Vida (mês 1 n=27; mês 2 n=44; mês 3 n=51; mês n=52) </a:t>
            </a:r>
          </a:p>
          <a:p>
            <a:pPr algn="just"/>
            <a:endParaRPr lang="pt-BR" dirty="0"/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half" idx="2"/>
          </p:nvPr>
        </p:nvGraphicFramePr>
        <p:xfrm>
          <a:off x="467544" y="3501008"/>
          <a:ext cx="3816424" cy="2625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</p:nvPr>
        </p:nvGraphicFramePr>
        <p:xfrm>
          <a:off x="4716015" y="3429000"/>
          <a:ext cx="3970785" cy="2697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Promoção à saúde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3816424" cy="187220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2200" dirty="0" smtClean="0"/>
              <a:t>Garantir orientação sobre os riscos do tabagismo a 100% dos usuários Hipertensos identificados como tabagistas</a:t>
            </a:r>
            <a:r>
              <a:rPr lang="pt-BR" sz="2200" b="0" dirty="0" smtClean="0"/>
              <a:t>.</a:t>
            </a:r>
          </a:p>
          <a:p>
            <a:pPr algn="just"/>
            <a:r>
              <a:rPr lang="pt-BR" sz="2000" b="0" dirty="0" smtClean="0"/>
              <a:t>Figura 22 - Proporção de Hipertensos tabagistas que foram   encaminhados para o grupo Fuja do Vício (mês 1 n=2; mês 2 n=4; mês 3 n=4; mês n=4) </a:t>
            </a:r>
            <a:endParaRPr lang="pt-BR" sz="2200" b="0" dirty="0" smtClean="0"/>
          </a:p>
          <a:p>
            <a:endParaRPr lang="pt-BR" sz="2200" b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788024" y="1268761"/>
            <a:ext cx="3672408" cy="180019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sz="2600" dirty="0" smtClean="0"/>
              <a:t>Garantir orientação sobre os riscos do tabagismo a 100% dos usuários portadores de diabetes identificados como tabagistas.</a:t>
            </a:r>
          </a:p>
          <a:p>
            <a:pPr algn="just"/>
            <a:r>
              <a:rPr lang="pt-BR" sz="2600" b="0" dirty="0" smtClean="0"/>
              <a:t>Figura 23 - Proporção de Diabéticos tabagistas que foram encaminhados  para o grupo Fuja do Vício (mês 1 n=2; mês 2 n=4; mês 3 n=4; mês n=4) </a:t>
            </a:r>
          </a:p>
          <a:p>
            <a:endParaRPr lang="pt-BR" b="0" dirty="0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</p:nvPr>
        </p:nvGraphicFramePr>
        <p:xfrm>
          <a:off x="457200" y="3284985"/>
          <a:ext cx="3826768" cy="2841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</p:nvPr>
        </p:nvGraphicFramePr>
        <p:xfrm>
          <a:off x="4499993" y="3284983"/>
          <a:ext cx="4186808" cy="2841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rmAutofit/>
          </a:bodyPr>
          <a:lstStyle/>
          <a:p>
            <a:pPr algn="l"/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Promoção à saúde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idx="1"/>
          </p:nvPr>
        </p:nvSpPr>
        <p:spPr>
          <a:xfrm>
            <a:off x="0" y="1412776"/>
            <a:ext cx="4572000" cy="2592288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Monitorar 100% dos usuários hipertensos acompanhados na UBS quanto a situação das vacinas contra a influenza sazonal, </a:t>
            </a:r>
            <a:r>
              <a:rPr lang="pt-BR" sz="1600" dirty="0" err="1" smtClean="0"/>
              <a:t>dT</a:t>
            </a:r>
            <a:r>
              <a:rPr lang="pt-BR" sz="1600" dirty="0" smtClean="0"/>
              <a:t> adulto e </a:t>
            </a:r>
            <a:r>
              <a:rPr lang="pt-BR" sz="1600" dirty="0" err="1" smtClean="0"/>
              <a:t>Pnemocóccica</a:t>
            </a:r>
            <a:r>
              <a:rPr lang="pt-BR" sz="1600" dirty="0" smtClean="0"/>
              <a:t> 23 valente.</a:t>
            </a:r>
          </a:p>
          <a:p>
            <a:pPr algn="just"/>
            <a:r>
              <a:rPr lang="pt-BR" sz="1600" b="0" dirty="0" smtClean="0"/>
              <a:t>Figura 24 - Proporção de pessoas hipertensas com as Vacinas </a:t>
            </a:r>
            <a:r>
              <a:rPr lang="pt-BR" sz="1600" b="0" dirty="0" err="1" smtClean="0"/>
              <a:t>Dt</a:t>
            </a:r>
            <a:r>
              <a:rPr lang="pt-BR" sz="1600" b="0" dirty="0" smtClean="0"/>
              <a:t> adulto, Vacina Pneumocócica 23 valente e Influenza sazonal em dia mês 1 n=</a:t>
            </a:r>
            <a:r>
              <a:rPr lang="pt-BR" sz="1600" b="0" dirty="0" err="1" smtClean="0"/>
              <a:t>dT</a:t>
            </a:r>
            <a:r>
              <a:rPr lang="pt-BR" sz="1600" b="0" dirty="0" smtClean="0"/>
              <a:t> 23, n= Pneu 23V 1, n=</a:t>
            </a:r>
            <a:r>
              <a:rPr lang="pt-BR" sz="1600" b="0" dirty="0" err="1" smtClean="0"/>
              <a:t>Influ</a:t>
            </a:r>
            <a:r>
              <a:rPr lang="pt-BR" sz="1600" b="0" dirty="0" smtClean="0"/>
              <a:t> 20; mês 2 n=</a:t>
            </a:r>
            <a:r>
              <a:rPr lang="pt-BR" sz="1600" b="0" dirty="0" err="1" smtClean="0"/>
              <a:t>dT</a:t>
            </a:r>
            <a:r>
              <a:rPr lang="pt-BR" sz="1600" b="0" dirty="0" smtClean="0"/>
              <a:t> 55, n= Pneu 23V 1, n=</a:t>
            </a:r>
            <a:r>
              <a:rPr lang="pt-BR" sz="1600" b="0" dirty="0" err="1" smtClean="0"/>
              <a:t>Influ</a:t>
            </a:r>
            <a:r>
              <a:rPr lang="pt-BR" sz="1600" b="0" dirty="0" smtClean="0"/>
              <a:t> 47; mês 3 n=</a:t>
            </a:r>
            <a:r>
              <a:rPr lang="pt-BR" sz="1600" b="0" dirty="0" err="1" smtClean="0"/>
              <a:t>dT</a:t>
            </a:r>
            <a:r>
              <a:rPr lang="pt-BR" sz="1600" b="0" dirty="0" smtClean="0"/>
              <a:t> 73, n= Pneu 23V 6, n=</a:t>
            </a:r>
            <a:r>
              <a:rPr lang="pt-BR" sz="1600" b="0" dirty="0" err="1" smtClean="0"/>
              <a:t>Influ</a:t>
            </a:r>
            <a:r>
              <a:rPr lang="pt-BR" sz="1600" b="0" dirty="0" smtClean="0"/>
              <a:t> 61; mês 4 n=</a:t>
            </a:r>
            <a:r>
              <a:rPr lang="pt-BR" sz="1600" b="0" dirty="0" err="1" smtClean="0"/>
              <a:t>dT</a:t>
            </a:r>
            <a:r>
              <a:rPr lang="pt-BR" sz="1600" b="0" dirty="0" smtClean="0"/>
              <a:t> 94, n= Pneu 23V 8, n=</a:t>
            </a:r>
            <a:r>
              <a:rPr lang="pt-BR" sz="1600" b="0" dirty="0" err="1" smtClean="0"/>
              <a:t>Influ</a:t>
            </a:r>
            <a:r>
              <a:rPr lang="pt-BR" sz="1600" b="0" dirty="0" smtClean="0"/>
              <a:t> 79;</a:t>
            </a:r>
            <a:endParaRPr lang="pt-BR" sz="1600" b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700808"/>
            <a:ext cx="4319463" cy="2520280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Monitorar 100% dos usuários diabéticos  acompanhados na UBS quanto a situação vacinal das vacinas contra a influenza sazonal, </a:t>
            </a:r>
            <a:r>
              <a:rPr lang="pt-BR" sz="1600" dirty="0" err="1" smtClean="0"/>
              <a:t>dT</a:t>
            </a:r>
            <a:r>
              <a:rPr lang="pt-BR" sz="1600" dirty="0" smtClean="0"/>
              <a:t> adulto e </a:t>
            </a:r>
            <a:r>
              <a:rPr lang="pt-BR" sz="1600" dirty="0" err="1" smtClean="0"/>
              <a:t>Pnemocóccica</a:t>
            </a:r>
            <a:r>
              <a:rPr lang="pt-BR" sz="1600" dirty="0" smtClean="0"/>
              <a:t> 23 valente. </a:t>
            </a:r>
          </a:p>
          <a:p>
            <a:pPr algn="just"/>
            <a:r>
              <a:rPr lang="pt-BR" sz="1600" b="0" dirty="0" smtClean="0"/>
              <a:t>Figura 25 - Proporção de pessoas diabéticas com as Vacinas </a:t>
            </a:r>
            <a:r>
              <a:rPr lang="pt-BR" sz="1600" b="0" dirty="0" err="1" smtClean="0"/>
              <a:t>dt</a:t>
            </a:r>
            <a:r>
              <a:rPr lang="pt-BR" sz="1600" b="0" dirty="0" smtClean="0"/>
              <a:t> adulto, Vacina Pneumocócica 23 valente e Influenza sazonal em dia mês 1 n=</a:t>
            </a:r>
            <a:r>
              <a:rPr lang="pt-BR" sz="1600" b="0" dirty="0" err="1" smtClean="0"/>
              <a:t>dT</a:t>
            </a:r>
            <a:r>
              <a:rPr lang="pt-BR" sz="1600" b="0" dirty="0" smtClean="0"/>
              <a:t> 26, n= Pneu 23V 1, n=</a:t>
            </a:r>
            <a:r>
              <a:rPr lang="pt-BR" sz="1600" b="0" dirty="0" err="1" smtClean="0"/>
              <a:t>Influ</a:t>
            </a:r>
            <a:r>
              <a:rPr lang="pt-BR" sz="1600" b="0" dirty="0" smtClean="0"/>
              <a:t> 24; mês 2 n=</a:t>
            </a:r>
            <a:r>
              <a:rPr lang="pt-BR" sz="1600" b="0" dirty="0" err="1" smtClean="0"/>
              <a:t>dT</a:t>
            </a:r>
            <a:r>
              <a:rPr lang="pt-BR" sz="1600" b="0" dirty="0" smtClean="0"/>
              <a:t> 44, n= Pneu 23V 1, n=</a:t>
            </a:r>
            <a:r>
              <a:rPr lang="pt-BR" sz="1600" b="0" dirty="0" err="1" smtClean="0"/>
              <a:t>Influ</a:t>
            </a:r>
            <a:r>
              <a:rPr lang="pt-BR" sz="1600" b="0" dirty="0" smtClean="0"/>
              <a:t> 42; mês 3 n=</a:t>
            </a:r>
            <a:r>
              <a:rPr lang="pt-BR" sz="1600" b="0" dirty="0" err="1" smtClean="0"/>
              <a:t>dT</a:t>
            </a:r>
            <a:r>
              <a:rPr lang="pt-BR" sz="1600" b="0" dirty="0" smtClean="0"/>
              <a:t> 52, n= Pneu 23V 5, n=</a:t>
            </a:r>
            <a:r>
              <a:rPr lang="pt-BR" sz="1600" b="0" dirty="0" err="1" smtClean="0"/>
              <a:t>Influ</a:t>
            </a:r>
            <a:r>
              <a:rPr lang="pt-BR" sz="1600" b="0" dirty="0" smtClean="0"/>
              <a:t> 51; mês 4 n=</a:t>
            </a:r>
            <a:r>
              <a:rPr lang="pt-BR" sz="1600" b="0" dirty="0" err="1" smtClean="0"/>
              <a:t>dT</a:t>
            </a:r>
            <a:r>
              <a:rPr lang="pt-BR" sz="1600" b="0" dirty="0" smtClean="0"/>
              <a:t> 54, n= Pneu 23V 7, n=</a:t>
            </a:r>
            <a:r>
              <a:rPr lang="pt-BR" sz="1600" b="0" dirty="0" err="1" smtClean="0"/>
              <a:t>Influ</a:t>
            </a:r>
            <a:r>
              <a:rPr lang="pt-BR" sz="1600" b="0" dirty="0" smtClean="0"/>
              <a:t> 52; </a:t>
            </a:r>
          </a:p>
          <a:p>
            <a:endParaRPr lang="pt-BR" sz="1600" dirty="0"/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</p:nvPr>
        </p:nvGraphicFramePr>
        <p:xfrm>
          <a:off x="4788024" y="3861048"/>
          <a:ext cx="4176464" cy="2697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Espaço Reservado para Conteúdo 13"/>
          <p:cNvGraphicFramePr>
            <a:graphicFrameLocks noGrp="1"/>
          </p:cNvGraphicFramePr>
          <p:nvPr>
            <p:ph sz="half" idx="2"/>
          </p:nvPr>
        </p:nvGraphicFramePr>
        <p:xfrm>
          <a:off x="251520" y="4005064"/>
          <a:ext cx="4176464" cy="2553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 mudanças que a intervenção propiciou para a equipe, serviço e comunidade.</a:t>
            </a:r>
            <a:endParaRPr lang="pt-B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Readequação quanto a forma de prestar o cuidado frente a doença crônica (HAS e DM);</a:t>
            </a:r>
          </a:p>
          <a:p>
            <a:pPr algn="just"/>
            <a:r>
              <a:rPr lang="pt-BR" dirty="0" smtClean="0"/>
              <a:t>Compreensão da equipe quanto ao seu papel de educador para a saúde e a vínculo do usuário com a equipe;</a:t>
            </a:r>
          </a:p>
          <a:p>
            <a:r>
              <a:rPr lang="pt-BR" dirty="0" smtClean="0"/>
              <a:t>Reordenamento de agendas;</a:t>
            </a:r>
          </a:p>
          <a:p>
            <a:r>
              <a:rPr lang="pt-BR" dirty="0" smtClean="0"/>
              <a:t>Definição de periodicidade dos atendimentos;</a:t>
            </a:r>
          </a:p>
          <a:p>
            <a:r>
              <a:rPr lang="pt-BR" dirty="0" smtClean="0"/>
              <a:t>Identificação dos indivíduos mais vulneráveis e que necessitam de acompanhamento mais frequente;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 mudanças que a intervenção propiciou para a equipe, serviço e comunidade.</a:t>
            </a:r>
            <a:endParaRPr lang="pt-B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Implantação dos instrumentos: Ficha espelho e de  avaliação  dos pés; </a:t>
            </a:r>
          </a:p>
          <a:p>
            <a:pPr algn="just"/>
            <a:r>
              <a:rPr lang="pt-BR" dirty="0" smtClean="0"/>
              <a:t>A implantação de protocolo para exames laboratoriais e a realização do ECG;</a:t>
            </a:r>
          </a:p>
          <a:p>
            <a:pPr algn="just"/>
            <a:r>
              <a:rPr lang="pt-BR" dirty="0" smtClean="0"/>
              <a:t>Definição da população portadora de HAS e DM vinculada a UBS Central;</a:t>
            </a:r>
          </a:p>
          <a:p>
            <a:r>
              <a:rPr lang="pt-BR" dirty="0" smtClean="0"/>
              <a:t>Atendimento de enfermeiro para usuários portadores de HAS e DM;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lum bright="-20000" contrast="40000"/>
          </a:blip>
          <a:srcRect t="2640"/>
          <a:stretch>
            <a:fillRect/>
          </a:stretch>
        </p:blipFill>
        <p:spPr bwMode="auto">
          <a:xfrm>
            <a:off x="539552" y="620688"/>
            <a:ext cx="8136904" cy="574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Espaço Reservado para Conteúdo 5" descr="IMG_227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 mudanças que a intervenção propiciou para a equipe, serviço e comunidade</a:t>
            </a:r>
            <a:endParaRPr lang="pt-B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Busca ativa  mediante contato telefônico na data que antecede o atendimento; </a:t>
            </a:r>
          </a:p>
          <a:p>
            <a:pPr algn="just"/>
            <a:r>
              <a:rPr lang="pt-BR" dirty="0" smtClean="0"/>
              <a:t>Momentos de planejamento, aprendizado e discussões com a equipe;</a:t>
            </a:r>
          </a:p>
          <a:p>
            <a:pPr algn="just"/>
            <a:r>
              <a:rPr lang="pt-BR" dirty="0" smtClean="0"/>
              <a:t>Definições de atribuições dos membros da equipe; </a:t>
            </a:r>
          </a:p>
          <a:p>
            <a:pPr algn="just"/>
            <a:r>
              <a:rPr lang="pt-BR" dirty="0" smtClean="0"/>
              <a:t>Implantação de sala para acolhimento;</a:t>
            </a:r>
          </a:p>
          <a:p>
            <a:pPr algn="just"/>
            <a:r>
              <a:rPr lang="pt-BR" dirty="0" smtClean="0"/>
              <a:t>Acesso a insumos (aparelho </a:t>
            </a:r>
            <a:r>
              <a:rPr lang="pt-BR" dirty="0" err="1" smtClean="0"/>
              <a:t>glicosímetro</a:t>
            </a:r>
            <a:r>
              <a:rPr lang="pt-BR" dirty="0" smtClean="0"/>
              <a:t> e tiras reagentes)  para os usuários diabéticos que fazem uso de insulina. 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27584" y="548680"/>
            <a:ext cx="748883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/>
              <a:t>Sistema de Saúde Local </a:t>
            </a:r>
          </a:p>
          <a:p>
            <a:pPr algn="ctr"/>
            <a:r>
              <a:rPr lang="pt-BR" sz="3600" dirty="0" smtClean="0"/>
              <a:t>Atenção Básica</a:t>
            </a:r>
            <a:endParaRPr lang="pt-BR" sz="3600" dirty="0"/>
          </a:p>
        </p:txBody>
      </p:sp>
      <p:sp>
        <p:nvSpPr>
          <p:cNvPr id="5" name="Seta para baixo 4"/>
          <p:cNvSpPr/>
          <p:nvPr/>
        </p:nvSpPr>
        <p:spPr>
          <a:xfrm>
            <a:off x="1331640" y="1772816"/>
            <a:ext cx="79208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>
            <a:off x="4139952" y="1772816"/>
            <a:ext cx="72008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7092280" y="1772816"/>
            <a:ext cx="72008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395536" y="2780928"/>
            <a:ext cx="259228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Unidade de Saúde Central </a:t>
            </a:r>
          </a:p>
          <a:p>
            <a:pPr algn="ctr"/>
            <a:r>
              <a:rPr lang="pt-BR" sz="2400" dirty="0" smtClean="0"/>
              <a:t>Pop: 2.157</a:t>
            </a:r>
            <a:endParaRPr lang="pt-BR" sz="2400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275856" y="2780928"/>
            <a:ext cx="259228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Unidade de ESF Cristo Redentor </a:t>
            </a:r>
          </a:p>
          <a:p>
            <a:pPr algn="ctr"/>
            <a:r>
              <a:rPr lang="pt-BR" sz="2400" dirty="0" smtClean="0"/>
              <a:t>Pop: 3.542</a:t>
            </a:r>
            <a:endParaRPr lang="pt-BR" sz="2400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6228184" y="2708920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Unidade de ESF Carolina </a:t>
            </a:r>
            <a:r>
              <a:rPr lang="pt-BR" sz="2400" dirty="0" err="1" smtClean="0"/>
              <a:t>Bodanese</a:t>
            </a:r>
            <a:endParaRPr lang="pt-BR" sz="2400" dirty="0" smtClean="0"/>
          </a:p>
          <a:p>
            <a:pPr algn="ctr"/>
            <a:r>
              <a:rPr lang="pt-BR" sz="2400" dirty="0" smtClean="0"/>
              <a:t>Pop: 3.141  </a:t>
            </a:r>
          </a:p>
          <a:p>
            <a:pPr algn="ctr"/>
            <a:endParaRPr lang="pt-BR" dirty="0"/>
          </a:p>
        </p:txBody>
      </p:sp>
      <p:sp>
        <p:nvSpPr>
          <p:cNvPr id="14" name="Seta para baixo 13"/>
          <p:cNvSpPr/>
          <p:nvPr/>
        </p:nvSpPr>
        <p:spPr>
          <a:xfrm>
            <a:off x="4427984" y="4293096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3347864" y="4941168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Unidade Estendida Povoado </a:t>
            </a:r>
            <a:r>
              <a:rPr lang="pt-BR" dirty="0" err="1" smtClean="0"/>
              <a:t>Zanette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755576" y="5661248"/>
            <a:ext cx="79208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Hospital de pequeno porte atendimento 24 horas para urgências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Avaliação quanto ao processo de aprendizado</a:t>
            </a:r>
            <a:endParaRPr lang="pt-B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 Curso de Especialização em Saúde da Família UFPEL propiciou o aprendizado, acesso a protocolos técnicos que estão em consonância com a política de saúde do SUS;</a:t>
            </a:r>
          </a:p>
          <a:p>
            <a:pPr algn="just"/>
            <a:r>
              <a:rPr lang="pt-BR" dirty="0" smtClean="0"/>
              <a:t>Troca de experiências com profissionais  que operam nos serviços de saúde das mais variadas localidades do país e conhecer realidades distintas;</a:t>
            </a:r>
          </a:p>
          <a:p>
            <a:pPr algn="just"/>
            <a:r>
              <a:rPr lang="pt-BR" dirty="0" smtClean="0"/>
              <a:t>Repensar nosso papel e processo de trabalho;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4355976" y="4221089"/>
            <a:ext cx="42484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200" b="1" dirty="0" smtClean="0"/>
          </a:p>
          <a:p>
            <a:endParaRPr lang="pt-BR" sz="3200" b="1" dirty="0" smtClean="0"/>
          </a:p>
          <a:p>
            <a:endParaRPr lang="pt-BR" sz="3200" b="1" dirty="0" smtClean="0"/>
          </a:p>
          <a:p>
            <a:r>
              <a:rPr lang="pt-BR" sz="3200" b="1" dirty="0" smtClean="0"/>
              <a:t>Muito obrigada</a:t>
            </a:r>
            <a:r>
              <a:rPr lang="pt-BR" b="1" dirty="0" smtClean="0"/>
              <a:t>!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Espaço Reservado para Conteúdo 4" descr="IMG_214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3275856" cy="2456892"/>
          </a:xfrm>
        </p:spPr>
      </p:pic>
      <p:pic>
        <p:nvPicPr>
          <p:cNvPr id="6" name="Imagem 5" descr="IMG_219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75856" y="0"/>
            <a:ext cx="2880320" cy="2537520"/>
          </a:xfrm>
          <a:prstGeom prst="rect">
            <a:avLst/>
          </a:prstGeom>
        </p:spPr>
      </p:pic>
      <p:pic>
        <p:nvPicPr>
          <p:cNvPr id="7" name="Imagem 6" descr="IMG_230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420888"/>
            <a:ext cx="3851920" cy="2888940"/>
          </a:xfrm>
          <a:prstGeom prst="rect">
            <a:avLst/>
          </a:prstGeom>
        </p:spPr>
      </p:pic>
      <p:pic>
        <p:nvPicPr>
          <p:cNvPr id="8" name="Imagem 7" descr="DSC0232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084168" y="0"/>
            <a:ext cx="3059832" cy="2067694"/>
          </a:xfrm>
          <a:prstGeom prst="rect">
            <a:avLst/>
          </a:prstGeom>
        </p:spPr>
      </p:pic>
      <p:pic>
        <p:nvPicPr>
          <p:cNvPr id="10" name="Imagem 9" descr="DSC02319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0" y="4812808"/>
            <a:ext cx="3635896" cy="2045192"/>
          </a:xfrm>
          <a:prstGeom prst="rect">
            <a:avLst/>
          </a:prstGeom>
        </p:spPr>
      </p:pic>
      <p:pic>
        <p:nvPicPr>
          <p:cNvPr id="11" name="Imagem 10" descr="IMG_2191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851920" y="2060848"/>
            <a:ext cx="5292080" cy="3284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Conhecendo a UBS CENTRAL 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Modelo tradicional de UBS;</a:t>
            </a:r>
          </a:p>
          <a:p>
            <a:pPr algn="just"/>
            <a:r>
              <a:rPr lang="pt-BR" dirty="0" smtClean="0"/>
              <a:t>O quadro técnico funcional é constituído por 03 médicos clínicos gerais; 02 enfermeiras, 05 técnicas de enfermagem (36 horas/ semanais), 01 nutricionista, 01 pediatra, 02 psicólogas</a:t>
            </a:r>
            <a:r>
              <a:rPr lang="pt-BR" b="1" dirty="0" smtClean="0"/>
              <a:t>,</a:t>
            </a:r>
            <a:r>
              <a:rPr lang="pt-BR" dirty="0" smtClean="0"/>
              <a:t> 02 dentistas, 01 fisioterapeuta, 01 ginecologista e obstetra, fiscal sanitário (40h/semanais), agente de campo e 01 farmacêutico.  </a:t>
            </a:r>
          </a:p>
          <a:p>
            <a:pPr algn="just"/>
            <a:r>
              <a:rPr lang="pt-BR" dirty="0" smtClean="0"/>
              <a:t>Os profissionais do quadro com nível superior trabalham 20 horas semanais.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Processo de trabalho pré intervenção na UBS central 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Atendimento conforme a demanda, centrado a ações curativas, os usuários recorrem ao serviço para realização </a:t>
            </a:r>
            <a:r>
              <a:rPr lang="pt-BR" i="1" dirty="0" err="1" smtClean="0"/>
              <a:t>check</a:t>
            </a:r>
            <a:r>
              <a:rPr lang="pt-BR" i="1" dirty="0" smtClean="0"/>
              <a:t> </a:t>
            </a:r>
            <a:r>
              <a:rPr lang="pt-BR" i="1" dirty="0" err="1" smtClean="0"/>
              <a:t>up</a:t>
            </a:r>
            <a:r>
              <a:rPr lang="pt-BR" dirty="0" smtClean="0"/>
              <a:t> e a maior demanda de serviço fica concentrada nos horários das consultas médicas;</a:t>
            </a:r>
          </a:p>
          <a:p>
            <a:pPr algn="just"/>
            <a:r>
              <a:rPr lang="pt-BR" dirty="0" smtClean="0"/>
              <a:t>Inexistência de agenda programada para atendimento médico e de enfermeiro a pessoas portadoras de HAS e DM; </a:t>
            </a:r>
          </a:p>
          <a:p>
            <a:pPr algn="just"/>
            <a:r>
              <a:rPr lang="pt-BR" dirty="0" smtClean="0"/>
              <a:t>Ações centradas na dispensa de medicação, aferição de TA, dosagem de glicemia e validação de atestado;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Processo de trabalho pré intervenção na UBS central 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Inexistência no serviço de : Instrumentos de avaliação dos pés e ficha espelho; protocolo para </a:t>
            </a:r>
            <a:r>
              <a:rPr lang="pt-BR" dirty="0"/>
              <a:t>oferta de exames </a:t>
            </a:r>
            <a:r>
              <a:rPr lang="pt-BR" dirty="0" smtClean="0"/>
              <a:t>básicos; atividades </a:t>
            </a:r>
            <a:r>
              <a:rPr lang="pt-BR" dirty="0"/>
              <a:t>de educação </a:t>
            </a:r>
            <a:r>
              <a:rPr lang="pt-BR" dirty="0" smtClean="0"/>
              <a:t>continuada e discussões quanto ao processo de trabalho </a:t>
            </a:r>
            <a:r>
              <a:rPr lang="pt-BR" dirty="0"/>
              <a:t>e atividades </a:t>
            </a:r>
            <a:r>
              <a:rPr lang="pt-BR" dirty="0" smtClean="0"/>
              <a:t>executadas; estratificação de risco e identificação dos vulneráveis a complicações; e atividades de avaliação </a:t>
            </a:r>
            <a:r>
              <a:rPr lang="pt-BR" dirty="0"/>
              <a:t>e monitoramento das ações ofertadas.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Objetivo da intervenção 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M</a:t>
            </a:r>
            <a:r>
              <a:rPr lang="pt-BR" dirty="0" smtClean="0"/>
              <a:t>elhorar </a:t>
            </a:r>
            <a:r>
              <a:rPr lang="pt-BR" dirty="0"/>
              <a:t>a atenção aos adultos portadores de Hipertensão Arterial Sistêmica e/ou Diabetes </a:t>
            </a:r>
            <a:r>
              <a:rPr lang="pt-BR" dirty="0" err="1"/>
              <a:t>Mellitus</a:t>
            </a:r>
            <a:r>
              <a:rPr lang="pt-BR" dirty="0"/>
              <a:t> da UBS central de Nova </a:t>
            </a:r>
            <a:r>
              <a:rPr lang="pt-BR" dirty="0" err="1"/>
              <a:t>Bassano</a:t>
            </a:r>
            <a:r>
              <a:rPr lang="pt-BR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Ações 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Ampliar a cobertura aos usuários portadores de doenças crônicas (hipertensão e diabetes);</a:t>
            </a:r>
          </a:p>
          <a:p>
            <a:pPr algn="just"/>
            <a:r>
              <a:rPr lang="pt-BR" dirty="0"/>
              <a:t>Melhorar a adesão do usuário Diabético e Hipertenso ao  programa de controle e monitoramento da Hipertensão e Diabetes. </a:t>
            </a:r>
          </a:p>
          <a:p>
            <a:pPr algn="just"/>
            <a:r>
              <a:rPr lang="pt-BR" dirty="0"/>
              <a:t>Melhorar a qualidade do atendimento ao usuário com diabetes e hipertensão na UBS central.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Ações 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Melhorar os registros das informações</a:t>
            </a:r>
          </a:p>
          <a:p>
            <a:r>
              <a:rPr lang="pt-BR" dirty="0"/>
              <a:t>Mapear diabéticos e hipertensos de risco para doenças cardiovascular;</a:t>
            </a:r>
          </a:p>
          <a:p>
            <a:r>
              <a:rPr lang="pt-BR" dirty="0" smtClean="0"/>
              <a:t>Promoção </a:t>
            </a:r>
            <a:r>
              <a:rPr lang="pt-BR" dirty="0"/>
              <a:t>a </a:t>
            </a:r>
            <a:r>
              <a:rPr lang="pt-BR" dirty="0" smtClean="0"/>
              <a:t>saúd</a:t>
            </a:r>
            <a:r>
              <a:rPr lang="pt-BR" b="1" dirty="0" smtClean="0"/>
              <a:t>e;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2539</Words>
  <Application>Microsoft Office PowerPoint</Application>
  <PresentationFormat>Apresentação na tela (4:3)</PresentationFormat>
  <Paragraphs>164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MELHORAR A ATENÇÃO AOS ADULTOS PORTADORES DE HIPERTENSÃO ARTERIAL SISTÊMICA E/OU DIABETES MELLITUS NA UNIDADE BÁSICA DE SAÚDE CENTRAL, NOVA BASSANO/RS. </vt:lpstr>
      <vt:lpstr>Apresentação do município de Nova Bassano – RS </vt:lpstr>
      <vt:lpstr>Slide 3</vt:lpstr>
      <vt:lpstr>Conhecendo a UBS CENTRAL </vt:lpstr>
      <vt:lpstr>Processo de trabalho pré intervenção na UBS central </vt:lpstr>
      <vt:lpstr>Processo de trabalho pré intervenção na UBS central </vt:lpstr>
      <vt:lpstr>Objetivo da intervenção </vt:lpstr>
      <vt:lpstr>Ações </vt:lpstr>
      <vt:lpstr>Ações </vt:lpstr>
      <vt:lpstr>Logística </vt:lpstr>
      <vt:lpstr>Logística </vt:lpstr>
      <vt:lpstr>Ampliar a cobertura aos usuários portadores de doenças crônicas (hipertensão e diabetes) </vt:lpstr>
      <vt:lpstr>Melhorar a adesão do usuário Diabético e Hipertenso ao  programa de controle e monitoramento da Hipertensão e Diabetes.  </vt:lpstr>
      <vt:lpstr>Melhorar a qualidade do atendimento ao usuário com diabetes e hipertensão na UBS central.  </vt:lpstr>
      <vt:lpstr>Melhorar a qualidade do atendimento ao usuário com diabetes e hipertensão na UBS central.  </vt:lpstr>
      <vt:lpstr>Melhorar a qualidade do atendimento ao usuário com diabetes e hipertensão na UBS central.</vt:lpstr>
      <vt:lpstr>Melhorar a qualidade do atendimento ao usuário com diabetes e hipertensão na UBS central. </vt:lpstr>
      <vt:lpstr>Melhorar a qualidade do atendimento ao usuário com diabetes e hipertensão na UBS central. </vt:lpstr>
      <vt:lpstr>Melhorar os registros das informações </vt:lpstr>
      <vt:lpstr>Mapear diabéticos e hipertensos de risco para doenças cardiovascular. </vt:lpstr>
      <vt:lpstr>Mapear diabéticos e hipertensos de risco para doenças cardiovascular</vt:lpstr>
      <vt:lpstr>Promoção à saúde</vt:lpstr>
      <vt:lpstr>Promoção à saúde</vt:lpstr>
      <vt:lpstr>Promoção à saúde</vt:lpstr>
      <vt:lpstr>As mudanças que a intervenção propiciou para a equipe, serviço e comunidade.</vt:lpstr>
      <vt:lpstr>As mudanças que a intervenção propiciou para a equipe, serviço e comunidade.</vt:lpstr>
      <vt:lpstr>Slide 27</vt:lpstr>
      <vt:lpstr>Slide 28</vt:lpstr>
      <vt:lpstr>As mudanças que a intervenção propiciou para a equipe, serviço e comunidade</vt:lpstr>
      <vt:lpstr>Avaliação quanto ao processo de aprendizado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STORE</dc:creator>
  <cp:lastModifiedBy>HP STORE</cp:lastModifiedBy>
  <cp:revision>118</cp:revision>
  <dcterms:created xsi:type="dcterms:W3CDTF">2014-03-23T18:08:35Z</dcterms:created>
  <dcterms:modified xsi:type="dcterms:W3CDTF">2014-05-01T13:48:18Z</dcterms:modified>
</cp:coreProperties>
</file>