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78" r:id="rId8"/>
    <p:sldId id="259" r:id="rId9"/>
    <p:sldId id="266" r:id="rId10"/>
    <p:sldId id="279" r:id="rId11"/>
    <p:sldId id="260" r:id="rId12"/>
    <p:sldId id="273" r:id="rId13"/>
    <p:sldId id="267" r:id="rId14"/>
    <p:sldId id="274" r:id="rId15"/>
    <p:sldId id="275" r:id="rId16"/>
    <p:sldId id="271" r:id="rId17"/>
    <p:sldId id="272" r:id="rId18"/>
    <p:sldId id="277" r:id="rId19"/>
    <p:sldId id="261" r:id="rId20"/>
    <p:sldId id="262" r:id="rId21"/>
    <p:sldId id="281" r:id="rId22"/>
    <p:sldId id="280" r:id="rId23"/>
  </p:sldIdLst>
  <p:sldSz cx="9144000" cy="5143500" type="screen16x9"/>
  <p:notesSz cx="6858000" cy="9144000"/>
  <p:defaultTextStyle>
    <a:defPPr>
      <a:defRPr lang="pt-BR"/>
    </a:defPPr>
    <a:lvl1pPr marL="0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del\Desktop\TUDO%20JUN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Indicadores!$D$6:$F$6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Indicadores!$D$7:$F$7</c:f>
              <c:numCache>
                <c:formatCode>0.0%</c:formatCode>
                <c:ptCount val="3"/>
                <c:pt idx="0">
                  <c:v>0.50684931506849318</c:v>
                </c:pt>
                <c:pt idx="1">
                  <c:v>0.86757990867579904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491840"/>
        <c:axId val="99493376"/>
      </c:barChart>
      <c:catAx>
        <c:axId val="994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493376"/>
        <c:crosses val="autoZero"/>
        <c:auto val="1"/>
        <c:lblAlgn val="ctr"/>
        <c:lblOffset val="100"/>
        <c:noMultiLvlLbl val="0"/>
      </c:catAx>
      <c:valAx>
        <c:axId val="99493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4918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4536987062677"/>
          <c:y val="2.9973082932413408E-2"/>
          <c:w val="0.84607717505731217"/>
          <c:h val="0.8222873997904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0.27927927927927926</c:v>
                </c:pt>
                <c:pt idx="1">
                  <c:v>0.3</c:v>
                </c:pt>
                <c:pt idx="2">
                  <c:v>0.30136986301369861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507200"/>
        <c:axId val="99537664"/>
      </c:barChart>
      <c:catAx>
        <c:axId val="995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37664"/>
        <c:crosses val="autoZero"/>
        <c:auto val="1"/>
        <c:lblAlgn val="ctr"/>
        <c:lblOffset val="100"/>
        <c:noMultiLvlLbl val="0"/>
      </c:catAx>
      <c:valAx>
        <c:axId val="995376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072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Indicadores!$D$19:$F$19</c:f>
              <c:numCache>
                <c:formatCode>0.0%</c:formatCode>
                <c:ptCount val="3"/>
                <c:pt idx="0">
                  <c:v>0.96875</c:v>
                </c:pt>
                <c:pt idx="1">
                  <c:v>0.98275862068965514</c:v>
                </c:pt>
                <c:pt idx="2">
                  <c:v>0.9850746268656716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846912"/>
        <c:axId val="91852800"/>
      </c:barChart>
      <c:catAx>
        <c:axId val="918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52800"/>
        <c:crosses val="autoZero"/>
        <c:auto val="1"/>
        <c:lblAlgn val="ctr"/>
        <c:lblOffset val="100"/>
        <c:noMultiLvlLbl val="0"/>
      </c:catAx>
      <c:valAx>
        <c:axId val="91852800"/>
        <c:scaling>
          <c:orientation val="minMax"/>
          <c:max val="1"/>
          <c:min val="0"/>
        </c:scaling>
        <c:delete val="0"/>
        <c:axPos val="l"/>
        <c:min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4691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Indicadores!$D$25:$F$25</c:f>
              <c:numCache>
                <c:formatCode>0.0%</c:formatCode>
                <c:ptCount val="3"/>
                <c:pt idx="0">
                  <c:v>0.50684931506849318</c:v>
                </c:pt>
                <c:pt idx="1">
                  <c:v>0.86757990867579904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882624"/>
        <c:axId val="91884160"/>
      </c:barChart>
      <c:catAx>
        <c:axId val="918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84160"/>
        <c:crosses val="autoZero"/>
        <c:auto val="1"/>
        <c:lblAlgn val="ctr"/>
        <c:lblOffset val="100"/>
        <c:noMultiLvlLbl val="0"/>
      </c:catAx>
      <c:valAx>
        <c:axId val="91884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8262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Indicadores!$D$54:$F$54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Indicadores!$D$55:$F$55</c:f>
              <c:numCache>
                <c:formatCode>0.0%</c:formatCode>
                <c:ptCount val="3"/>
                <c:pt idx="0">
                  <c:v>0.967741935483871</c:v>
                </c:pt>
                <c:pt idx="1">
                  <c:v>0.9642857142857143</c:v>
                </c:pt>
                <c:pt idx="2">
                  <c:v>0.90769230769230769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943296"/>
        <c:axId val="91944832"/>
      </c:barChart>
      <c:catAx>
        <c:axId val="919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44832"/>
        <c:crosses val="autoZero"/>
        <c:auto val="1"/>
        <c:lblAlgn val="ctr"/>
        <c:lblOffset val="100"/>
        <c:noMultiLvlLbl val="0"/>
      </c:catAx>
      <c:valAx>
        <c:axId val="91944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432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escolares com orientações sobre dieta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Indicadores!$D$68:$F$68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Indicadores!$D$69:$F$69</c:f>
              <c:numCache>
                <c:formatCode>0.0%</c:formatCode>
                <c:ptCount val="3"/>
                <c:pt idx="0">
                  <c:v>0.50684931506849318</c:v>
                </c:pt>
                <c:pt idx="1">
                  <c:v>0.86757990867579904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992064"/>
        <c:axId val="91993600"/>
      </c:barChart>
      <c:catAx>
        <c:axId val="919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93600"/>
        <c:crosses val="autoZero"/>
        <c:auto val="1"/>
        <c:lblAlgn val="ctr"/>
        <c:lblOffset val="100"/>
        <c:noMultiLvlLbl val="0"/>
      </c:catAx>
      <c:valAx>
        <c:axId val="919936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9920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2D5ECD-1D7D-4AA1-9514-58DD034B123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D35E4F-088A-45F7-A4A2-70C7AE35321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42791" r="69739" b="42500"/>
          <a:stretch/>
        </p:blipFill>
        <p:spPr bwMode="auto">
          <a:xfrm>
            <a:off x="107504" y="3795886"/>
            <a:ext cx="159734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7251" y="1635646"/>
            <a:ext cx="6477000" cy="137160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accent1"/>
                </a:solidFill>
              </a:rPr>
              <a:t>Melhoria da Atenção à Saúde Bucal dos Escolares de 6 a 14 anos assistidos pela Unidade de Saúde do Coqueiro no Município de Luís Correia-PI.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Jardel Araújo de Oliveira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9752" y="1579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UNIVERSIDADE FEDERAL DE PELOTAS</a:t>
            </a:r>
            <a:endParaRPr lang="pt-BR" dirty="0"/>
          </a:p>
          <a:p>
            <a:pPr algn="ctr"/>
            <a:r>
              <a:rPr lang="pt-BR" b="1" dirty="0"/>
              <a:t>UNIVERSIDADE ABERTA DO SUS</a:t>
            </a:r>
            <a:endParaRPr lang="pt-BR" dirty="0"/>
          </a:p>
          <a:p>
            <a:pPr algn="ctr"/>
            <a:r>
              <a:rPr lang="pt-BR" b="1" dirty="0"/>
              <a:t>Faculdade de Medicina</a:t>
            </a:r>
            <a:endParaRPr lang="pt-BR" dirty="0"/>
          </a:p>
          <a:p>
            <a:pPr algn="ctr"/>
            <a:r>
              <a:rPr lang="pt-BR" b="1" dirty="0"/>
              <a:t>Especialização em Saúde da Família</a:t>
            </a:r>
            <a:endParaRPr lang="pt-BR" dirty="0"/>
          </a:p>
          <a:p>
            <a:pPr algn="ctr"/>
            <a:r>
              <a:rPr lang="pt-BR" b="1" dirty="0"/>
              <a:t>Turma VI</a:t>
            </a:r>
            <a:endParaRPr lang="pt-BR" dirty="0"/>
          </a:p>
        </p:txBody>
      </p:sp>
      <p:pic>
        <p:nvPicPr>
          <p:cNvPr id="5" name="Imagem 4" descr="http://upload.wikimedia.org/wikipedia/commons/4/49/UFPEL-ESCUDO-201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/>
          <a:stretch/>
        </p:blipFill>
        <p:spPr bwMode="auto">
          <a:xfrm>
            <a:off x="-36512" y="33337"/>
            <a:ext cx="1760220" cy="169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61111" y="3130247"/>
            <a:ext cx="39292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Orientadora: </a:t>
            </a:r>
            <a:r>
              <a:rPr lang="pt-BR" dirty="0" err="1" smtClean="0"/>
              <a:t>Luzane</a:t>
            </a:r>
            <a:r>
              <a:rPr lang="pt-BR" dirty="0" smtClean="0"/>
              <a:t> Santana da Rocha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2901" y="4659982"/>
            <a:ext cx="1553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Fevereiro/2015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3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exame bucal coletivo em 219 </a:t>
            </a:r>
            <a:r>
              <a:rPr lang="pt-BR" sz="2400" dirty="0" smtClean="0"/>
              <a:t>escolares: </a:t>
            </a:r>
          </a:p>
          <a:p>
            <a:pPr lvl="1" algn="just">
              <a:lnSpc>
                <a:spcPct val="160000"/>
              </a:lnSpc>
            </a:pPr>
            <a:r>
              <a:rPr lang="pt-BR" sz="1800" dirty="0" smtClean="0"/>
              <a:t>30,59</a:t>
            </a:r>
            <a:r>
              <a:rPr lang="pt-BR" sz="1800" dirty="0"/>
              <a:t>% (N=67) foram classificados como de risco à </a:t>
            </a:r>
            <a:r>
              <a:rPr lang="pt-BR" sz="1800" dirty="0" smtClean="0"/>
              <a:t>cárie:</a:t>
            </a:r>
          </a:p>
          <a:p>
            <a:pPr lvl="2" algn="just">
              <a:lnSpc>
                <a:spcPct val="160000"/>
              </a:lnSpc>
            </a:pPr>
            <a:r>
              <a:rPr lang="pt-BR" sz="1800" dirty="0" smtClean="0"/>
              <a:t>65 </a:t>
            </a:r>
            <a:r>
              <a:rPr lang="pt-BR" sz="1800" dirty="0"/>
              <a:t>foram realizados a primeira consulta </a:t>
            </a:r>
            <a:r>
              <a:rPr lang="pt-BR" sz="1800" dirty="0" smtClean="0"/>
              <a:t>odontológica.</a:t>
            </a:r>
          </a:p>
          <a:p>
            <a:pPr lvl="3" algn="just">
              <a:lnSpc>
                <a:spcPct val="160000"/>
              </a:lnSpc>
            </a:pPr>
            <a:r>
              <a:rPr lang="pt-BR" sz="1800" dirty="0" smtClean="0"/>
              <a:t>o </a:t>
            </a:r>
            <a:r>
              <a:rPr lang="pt-BR" sz="1800" dirty="0"/>
              <a:t>tratamento foi concluído em 99% </a:t>
            </a:r>
            <a:endParaRPr lang="pt-BR" sz="1800" dirty="0" smtClean="0"/>
          </a:p>
          <a:p>
            <a:pPr lvl="3" algn="just">
              <a:lnSpc>
                <a:spcPct val="160000"/>
              </a:lnSpc>
            </a:pPr>
            <a:r>
              <a:rPr lang="pt-BR" sz="1800" dirty="0" smtClean="0"/>
              <a:t>apenas </a:t>
            </a:r>
            <a:r>
              <a:rPr lang="pt-BR" sz="1800" dirty="0"/>
              <a:t>11 não estiveram </a:t>
            </a:r>
            <a:r>
              <a:rPr lang="pt-BR" sz="1800" dirty="0" smtClean="0"/>
              <a:t>presentes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578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1600" dirty="0"/>
              <a:t>Objetivo 1. Ampliar a cobertura de atenção à saúde bucal dos escolares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/>
              <a:t>Meta 1. Ampliar a cobertura de ação coletiva de exame bucal com finalidade epidemiológica em 100% dos escolares da escola foco da </a:t>
            </a:r>
            <a:r>
              <a:rPr lang="pt-BR" sz="1400" dirty="0" smtClean="0"/>
              <a:t>intervenção.</a:t>
            </a:r>
          </a:p>
          <a:p>
            <a:pPr algn="just"/>
            <a:endParaRPr lang="pt-BR" sz="16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68040141"/>
              </p:ext>
            </p:extLst>
          </p:nvPr>
        </p:nvGraphicFramePr>
        <p:xfrm>
          <a:off x="2123728" y="2499742"/>
          <a:ext cx="467169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4815031"/>
            <a:ext cx="8712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03: Proporção de escolares examinados na escola. Luís Correia, 2014. (N=219). FONTE: OLIVEIRA, 2014</a:t>
            </a:r>
          </a:p>
        </p:txBody>
      </p:sp>
    </p:spTree>
    <p:extLst>
      <p:ext uri="{BB962C8B-B14F-4D97-AF65-F5344CB8AC3E}">
        <p14:creationId xmlns:p14="http://schemas.microsoft.com/office/powerpoint/2010/main" val="2873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pt-BR" sz="1600" dirty="0"/>
              <a:t>Objetivo 1. Ampliar a cobertura de atenção à saúde bucal dos escolares</a:t>
            </a:r>
          </a:p>
          <a:p>
            <a:pPr lvl="1" algn="just">
              <a:lnSpc>
                <a:spcPct val="160000"/>
              </a:lnSpc>
            </a:pPr>
            <a:r>
              <a:rPr lang="pt-BR" sz="1400" dirty="0" smtClean="0"/>
              <a:t>Meta </a:t>
            </a:r>
            <a:r>
              <a:rPr lang="pt-BR" sz="1400" dirty="0"/>
              <a:t>2. Ampliar a cobertura de primeira consulta odontológica programática para </a:t>
            </a:r>
            <a:r>
              <a:rPr lang="pt-BR" sz="1400" dirty="0" smtClean="0"/>
              <a:t> 30% </a:t>
            </a:r>
            <a:r>
              <a:rPr lang="pt-BR" sz="1400" dirty="0"/>
              <a:t>dos escolares da escola foco da intervenção. </a:t>
            </a:r>
          </a:p>
          <a:p>
            <a:pPr algn="just"/>
            <a:endParaRPr lang="pt-BR" sz="16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68619566"/>
              </p:ext>
            </p:extLst>
          </p:nvPr>
        </p:nvGraphicFramePr>
        <p:xfrm>
          <a:off x="2195736" y="2427734"/>
          <a:ext cx="467169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917848" y="4630365"/>
            <a:ext cx="739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04: Gráfico da proporção de escolares moradores da área de abrangência da unidade de saúde com primeira consulta odontológica. Luís Correia, 2014. (N=219). FONTE: OLIVEIRA, 2014</a:t>
            </a:r>
          </a:p>
        </p:txBody>
      </p:sp>
    </p:spTree>
    <p:extLst>
      <p:ext uri="{BB962C8B-B14F-4D97-AF65-F5344CB8AC3E}">
        <p14:creationId xmlns:p14="http://schemas.microsoft.com/office/powerpoint/2010/main" val="3743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t-BR" sz="1600" dirty="0"/>
              <a:t>Objetivo 2. Melhorar a qualidade da atenção à saúde bucal dos escolares</a:t>
            </a:r>
          </a:p>
          <a:p>
            <a:pPr lvl="1">
              <a:lnSpc>
                <a:spcPct val="170000"/>
              </a:lnSpc>
            </a:pPr>
            <a:r>
              <a:rPr lang="pt-BR" sz="1400" dirty="0"/>
              <a:t>Meta 1. Ampliar a cobertura de primeira consulta odontológica programática em 100% dos escolares classificados com necessidade de </a:t>
            </a:r>
            <a:r>
              <a:rPr lang="pt-BR" sz="1400" dirty="0" smtClean="0"/>
              <a:t>tratamento.</a:t>
            </a:r>
          </a:p>
          <a:p>
            <a:pPr lvl="1">
              <a:lnSpc>
                <a:spcPct val="170000"/>
              </a:lnSpc>
            </a:pPr>
            <a:endParaRPr lang="pt-BR" sz="1400" dirty="0"/>
          </a:p>
          <a:p>
            <a:pPr>
              <a:lnSpc>
                <a:spcPct val="170000"/>
              </a:lnSpc>
            </a:pPr>
            <a:endParaRPr lang="pt-BR" sz="16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61357938"/>
              </p:ext>
            </p:extLst>
          </p:nvPr>
        </p:nvGraphicFramePr>
        <p:xfrm>
          <a:off x="2195736" y="2427734"/>
          <a:ext cx="4705350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24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t-BR" sz="1600" dirty="0"/>
              <a:t>Objetivo 2. Melhorar a qualidade da atenção à saúde bucal dos escolares</a:t>
            </a:r>
          </a:p>
          <a:p>
            <a:pPr lvl="1">
              <a:lnSpc>
                <a:spcPct val="170000"/>
              </a:lnSpc>
            </a:pPr>
            <a:r>
              <a:rPr lang="pt-BR" sz="1400" dirty="0" smtClean="0"/>
              <a:t>Meta </a:t>
            </a:r>
            <a:r>
              <a:rPr lang="pt-BR" sz="1400" dirty="0"/>
              <a:t>2. Realizar pelo menos uma escovação supervisionada com creme dental em 100% dos escolares.	</a:t>
            </a:r>
          </a:p>
          <a:p>
            <a:pPr>
              <a:lnSpc>
                <a:spcPct val="170000"/>
              </a:lnSpc>
            </a:pPr>
            <a:endParaRPr lang="pt-BR" sz="16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26383503"/>
              </p:ext>
            </p:extLst>
          </p:nvPr>
        </p:nvGraphicFramePr>
        <p:xfrm>
          <a:off x="759512" y="2499742"/>
          <a:ext cx="3528392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42" y="2176022"/>
            <a:ext cx="3791838" cy="2844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tângulo 3"/>
          <p:cNvSpPr/>
          <p:nvPr/>
        </p:nvSpPr>
        <p:spPr>
          <a:xfrm>
            <a:off x="50324" y="4630365"/>
            <a:ext cx="4809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Gráfico </a:t>
            </a:r>
            <a:r>
              <a:rPr lang="pt-BR" sz="1200" dirty="0"/>
              <a:t>da proporção de escolares com escovação dental supervisionada com creme dental. Luís Correia, 2014. (N=219</a:t>
            </a:r>
            <a:r>
              <a:rPr lang="pt-BR" sz="1200" dirty="0" smtClean="0"/>
              <a:t>).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39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t-BR" sz="1600" dirty="0"/>
              <a:t>Objetivo 2. Melhorar a qualidade da atenção à saúde bucal dos escolares</a:t>
            </a:r>
          </a:p>
          <a:p>
            <a:pPr lvl="1">
              <a:lnSpc>
                <a:spcPct val="170000"/>
              </a:lnSpc>
            </a:pPr>
            <a:r>
              <a:rPr lang="pt-BR" sz="1400" dirty="0" smtClean="0"/>
              <a:t>Meta </a:t>
            </a:r>
            <a:r>
              <a:rPr lang="pt-BR" sz="1400" dirty="0"/>
              <a:t>3. Realizar pelo menos quatro aplicações de gel fluoretado com escova dental em 100% dos escolares de alto risco para doenças bucais (grupos D, E ou F</a:t>
            </a:r>
            <a:r>
              <a:rPr lang="pt-BR" sz="1400" dirty="0" smtClean="0"/>
              <a:t>).</a:t>
            </a:r>
          </a:p>
          <a:p>
            <a:pPr lvl="1">
              <a:lnSpc>
                <a:spcPct val="170000"/>
              </a:lnSpc>
            </a:pPr>
            <a:r>
              <a:rPr lang="pt-BR" sz="1400" dirty="0"/>
              <a:t>Meta 4. Concluir o tratamento dentário em 100% dos escolares com primeira consulta odontológica programática</a:t>
            </a:r>
            <a:r>
              <a:rPr lang="pt-BR" sz="1400" dirty="0" smtClean="0"/>
              <a:t>.</a:t>
            </a:r>
            <a:r>
              <a:rPr lang="pt-BR" sz="1400" dirty="0"/>
              <a:t>	</a:t>
            </a:r>
          </a:p>
          <a:p>
            <a:pPr>
              <a:lnSpc>
                <a:spcPct val="170000"/>
              </a:lnSpc>
            </a:pPr>
            <a:endParaRPr lang="pt-BR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2431620" y="3874281"/>
            <a:ext cx="3723373" cy="923330"/>
            <a:chOff x="2431620" y="3874281"/>
            <a:chExt cx="3723373" cy="923330"/>
          </a:xfrm>
        </p:grpSpPr>
        <p:sp>
          <p:nvSpPr>
            <p:cNvPr id="5" name="Seta para a direita 4"/>
            <p:cNvSpPr/>
            <p:nvPr/>
          </p:nvSpPr>
          <p:spPr>
            <a:xfrm>
              <a:off x="2431620" y="3939902"/>
              <a:ext cx="1872208" cy="792088"/>
            </a:xfrm>
            <a:prstGeom prst="rightArrow">
              <a:avLst>
                <a:gd name="adj1" fmla="val 68366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>
                  <a:solidFill>
                    <a:schemeClr val="accent4"/>
                  </a:solidFill>
                </a:rPr>
                <a:t>RESULTADO</a:t>
              </a:r>
              <a:endParaRPr lang="pt-BR" sz="20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283968" y="3874281"/>
              <a:ext cx="18710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100%</a:t>
              </a:r>
              <a:endParaRPr lang="pt-B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9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/>
              <a:t>Objetivo </a:t>
            </a:r>
            <a:r>
              <a:rPr lang="pt-BR" sz="1800" dirty="0"/>
              <a:t>3. Melhorar a adesão ao atendimento em saúde bucal</a:t>
            </a:r>
          </a:p>
          <a:p>
            <a:pPr lvl="1">
              <a:lnSpc>
                <a:spcPct val="150000"/>
              </a:lnSpc>
            </a:pPr>
            <a:r>
              <a:rPr lang="pt-BR" sz="1600" dirty="0"/>
              <a:t>Meta 1. Fazer busca ativa de 100% dos escolares encaminhados e que não compareceram para a primeira consulta odontológica programática.	</a:t>
            </a:r>
          </a:p>
          <a:p>
            <a:pPr lvl="1">
              <a:lnSpc>
                <a:spcPct val="150000"/>
              </a:lnSpc>
            </a:pPr>
            <a:r>
              <a:rPr lang="pt-BR" sz="1600" dirty="0"/>
              <a:t>Meta 2. Fazer busca ativa de 100% dos escolares com primeira consulta odontológica programática faltosos às consultas subsequentes.	</a:t>
            </a:r>
          </a:p>
          <a:p>
            <a:pPr>
              <a:lnSpc>
                <a:spcPct val="150000"/>
              </a:lnSpc>
            </a:pPr>
            <a:endParaRPr lang="pt-BR" sz="1800" dirty="0"/>
          </a:p>
        </p:txBody>
      </p:sp>
      <p:grpSp>
        <p:nvGrpSpPr>
          <p:cNvPr id="8" name="Grupo 7"/>
          <p:cNvGrpSpPr/>
          <p:nvPr/>
        </p:nvGrpSpPr>
        <p:grpSpPr>
          <a:xfrm>
            <a:off x="2431620" y="3874281"/>
            <a:ext cx="3723373" cy="923330"/>
            <a:chOff x="2431620" y="3874281"/>
            <a:chExt cx="3723373" cy="923330"/>
          </a:xfrm>
        </p:grpSpPr>
        <p:sp>
          <p:nvSpPr>
            <p:cNvPr id="5" name="Seta para a direita 4"/>
            <p:cNvSpPr/>
            <p:nvPr/>
          </p:nvSpPr>
          <p:spPr>
            <a:xfrm>
              <a:off x="2431620" y="3939902"/>
              <a:ext cx="1872208" cy="792088"/>
            </a:xfrm>
            <a:prstGeom prst="rightArrow">
              <a:avLst>
                <a:gd name="adj1" fmla="val 68366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dirty="0" smtClean="0">
                  <a:solidFill>
                    <a:schemeClr val="accent4"/>
                  </a:solidFill>
                </a:rPr>
                <a:t>RESULTADO</a:t>
              </a:r>
              <a:endParaRPr lang="pt-BR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283968" y="3874281"/>
              <a:ext cx="18710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400" dirty="0" smtClean="0"/>
                <a:t>100%</a:t>
              </a:r>
              <a:endParaRPr lang="pt-B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36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/>
              <a:t>Objetivo </a:t>
            </a:r>
            <a:r>
              <a:rPr lang="pt-BR" sz="1800" dirty="0"/>
              <a:t>4. Melhorar o registro das informações</a:t>
            </a:r>
          </a:p>
          <a:p>
            <a:pPr lvl="1">
              <a:lnSpc>
                <a:spcPct val="150000"/>
              </a:lnSpc>
            </a:pPr>
            <a:r>
              <a:rPr lang="pt-BR" sz="1600" dirty="0" smtClean="0"/>
              <a:t>Meta 1</a:t>
            </a:r>
            <a:r>
              <a:rPr lang="pt-BR" sz="1600" dirty="0"/>
              <a:t>. Manter registro atualizado em planilha e/ou prontuário de 100% dos escolares com primeira consulta odontológica programática.	</a:t>
            </a:r>
          </a:p>
          <a:p>
            <a:pPr>
              <a:lnSpc>
                <a:spcPct val="150000"/>
              </a:lnSpc>
            </a:pPr>
            <a:endParaRPr lang="pt-BR" sz="1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62682499"/>
              </p:ext>
            </p:extLst>
          </p:nvPr>
        </p:nvGraphicFramePr>
        <p:xfrm>
          <a:off x="2195736" y="2499742"/>
          <a:ext cx="475170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465829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07: Gráfico da proporção de escolares com registro atualizado. Luís Correia, 2014. (N=219). </a:t>
            </a:r>
            <a:endParaRPr lang="pt-BR" sz="1200" dirty="0" smtClean="0"/>
          </a:p>
          <a:p>
            <a:pPr algn="ctr"/>
            <a:r>
              <a:rPr lang="pt-BR" sz="1200" dirty="0" smtClean="0"/>
              <a:t>FONTE</a:t>
            </a:r>
            <a:r>
              <a:rPr lang="pt-BR" sz="1200" dirty="0"/>
              <a:t>: OLIVEIRA, 2014.</a:t>
            </a:r>
          </a:p>
        </p:txBody>
      </p:sp>
    </p:spTree>
    <p:extLst>
      <p:ext uri="{BB962C8B-B14F-4D97-AF65-F5344CB8AC3E}">
        <p14:creationId xmlns:p14="http://schemas.microsoft.com/office/powerpoint/2010/main" val="7736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Objetivos 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/>
              <a:t>Objetivo </a:t>
            </a:r>
            <a:r>
              <a:rPr lang="pt-BR" sz="1800" dirty="0"/>
              <a:t>5. Promover a saúde bucal dos escolares</a:t>
            </a:r>
          </a:p>
          <a:p>
            <a:pPr lvl="1">
              <a:lnSpc>
                <a:spcPct val="150000"/>
              </a:lnSpc>
            </a:pPr>
            <a:r>
              <a:rPr lang="pt-BR" sz="1600" dirty="0" smtClean="0"/>
              <a:t>Metas 1 e 2. </a:t>
            </a:r>
            <a:r>
              <a:rPr lang="pt-BR" sz="1600" dirty="0"/>
              <a:t>Fornecer orientações sobre higiene </a:t>
            </a:r>
            <a:r>
              <a:rPr lang="pt-BR" sz="1600" dirty="0" smtClean="0"/>
              <a:t>bucal e dieta </a:t>
            </a:r>
            <a:r>
              <a:rPr lang="pt-BR" sz="1600" dirty="0"/>
              <a:t>para 100% dos escolares da escola foco da intervenção. 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18324683"/>
              </p:ext>
            </p:extLst>
          </p:nvPr>
        </p:nvGraphicFramePr>
        <p:xfrm>
          <a:off x="2123728" y="2499742"/>
          <a:ext cx="4762500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4702373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08: Gráfico da proporção de escolares com orientações sobre higiene bucal e dieta. Luís Correia, 2014. (N=219). FONTE: OLIVEIRA, 2014.</a:t>
            </a:r>
          </a:p>
        </p:txBody>
      </p:sp>
    </p:spTree>
    <p:extLst>
      <p:ext uri="{BB962C8B-B14F-4D97-AF65-F5344CB8AC3E}">
        <p14:creationId xmlns:p14="http://schemas.microsoft.com/office/powerpoint/2010/main" val="1617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Capacitação da equipe de saúde;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Melhora na qualidade do atendimento;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Maior proximidade da equipe com os escolares;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Facilidade no acesso ao atendimento odontológico;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Incorporação da intervenção à rotina da UBS;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Intervenção nas demais escolas da região;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Intervenção junto aos demais grupos.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4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Segundo FIGUEIRA </a:t>
            </a:r>
            <a:r>
              <a:rPr lang="pt-BR" dirty="0"/>
              <a:t>&amp; </a:t>
            </a:r>
            <a:r>
              <a:rPr lang="pt-BR" dirty="0" smtClean="0"/>
              <a:t>LEITE (2008), os </a:t>
            </a:r>
            <a:r>
              <a:rPr lang="pt-BR" dirty="0"/>
              <a:t>escolares são considerados o grupo mais favorável para o desenvolvimento de programas de educação em saúde bucal, por apresentarem maior facilidade de aprendizagem e uma melhor coordenação </a:t>
            </a:r>
            <a:r>
              <a:rPr lang="pt-BR" dirty="0" smtClean="0"/>
              <a:t>motora;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B</a:t>
            </a:r>
            <a:r>
              <a:rPr lang="pt-BR" dirty="0" smtClean="0"/>
              <a:t>aixo </a:t>
            </a:r>
            <a:r>
              <a:rPr lang="pt-BR" dirty="0"/>
              <a:t>custo e as possibilidades de impacto odontológico no âmbito público e </a:t>
            </a:r>
            <a:r>
              <a:rPr lang="pt-BR" dirty="0" smtClean="0"/>
              <a:t>coletivo;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Facilitar o acesso dos escolares ao atendimento odontológico.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6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Reflexão crítica do processo de aprendizagem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Incentivo </a:t>
            </a:r>
            <a:r>
              <a:rPr lang="pt-BR" dirty="0"/>
              <a:t>ao desenvolvimento de um projeto de intervenção que favoreça a melhoria de um dos serviços prestados na </a:t>
            </a:r>
            <a:r>
              <a:rPr lang="pt-BR" dirty="0" smtClean="0"/>
              <a:t>unidade;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</a:t>
            </a:r>
            <a:r>
              <a:rPr lang="pt-BR" dirty="0" smtClean="0"/>
              <a:t>elhorar </a:t>
            </a:r>
            <a:r>
              <a:rPr lang="pt-BR" dirty="0"/>
              <a:t>meu desempenho como profissional, melhorando o relacionamento com a comunidade e entendendo suas necessidades e </a:t>
            </a:r>
            <a:r>
              <a:rPr lang="pt-BR" dirty="0" smtClean="0"/>
              <a:t>anseios;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</a:t>
            </a:r>
            <a:r>
              <a:rPr lang="pt-BR" dirty="0" smtClean="0"/>
              <a:t>elhor </a:t>
            </a:r>
            <a:r>
              <a:rPr lang="pt-BR" dirty="0"/>
              <a:t>manejo com o público alvo, os </a:t>
            </a:r>
            <a:r>
              <a:rPr lang="pt-BR" dirty="0" smtClean="0"/>
              <a:t>escolares.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Reflexão crítica do processo de aprendizagem 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80" y="1240022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0"/>
          <a:stretch/>
        </p:blipFill>
        <p:spPr>
          <a:xfrm>
            <a:off x="1187624" y="1219500"/>
            <a:ext cx="6628383" cy="3924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8303" y="1539652"/>
            <a:ext cx="7127704" cy="3603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Obrigado!</a:t>
            </a:r>
            <a:endParaRPr lang="pt-BR" sz="4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5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Caracterização do município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Luís Correia-PI.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29.252 habitantes (IBGE, 2013);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18 UBS</a:t>
            </a:r>
          </a:p>
          <a:p>
            <a:pPr lvl="3">
              <a:lnSpc>
                <a:spcPct val="150000"/>
              </a:lnSpc>
            </a:pPr>
            <a:r>
              <a:rPr lang="pt-BR" i="1" dirty="0"/>
              <a:t>Núcleo de Apoio à Saúde da Família (NASF) </a:t>
            </a:r>
            <a:endParaRPr lang="pt-BR" i="1" dirty="0" smtClean="0"/>
          </a:p>
          <a:p>
            <a:pPr lvl="3">
              <a:lnSpc>
                <a:spcPct val="150000"/>
              </a:lnSpc>
            </a:pPr>
            <a:r>
              <a:rPr lang="pt-BR" i="1" dirty="0" smtClean="0"/>
              <a:t>Centro de </a:t>
            </a:r>
            <a:r>
              <a:rPr lang="pt-BR" i="1" dirty="0"/>
              <a:t>Especialidades </a:t>
            </a:r>
            <a:r>
              <a:rPr lang="pt-BR" i="1" dirty="0" smtClean="0"/>
              <a:t>Odontológicas (CEO);</a:t>
            </a:r>
          </a:p>
          <a:p>
            <a:pPr lvl="3">
              <a:lnSpc>
                <a:spcPct val="150000"/>
              </a:lnSpc>
            </a:pPr>
            <a:r>
              <a:rPr lang="pt-BR" i="1" dirty="0" smtClean="0"/>
              <a:t>Unidade Hospitalar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 smtClean="0"/>
              <a:t>Caracterização da Unidade de Saúde.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Posto do Coqueiro.</a:t>
            </a:r>
          </a:p>
          <a:p>
            <a:pPr lvl="2">
              <a:lnSpc>
                <a:spcPct val="170000"/>
              </a:lnSpc>
            </a:pPr>
            <a:r>
              <a:rPr lang="pt-BR" dirty="0" smtClean="0"/>
              <a:t>700 famílias</a:t>
            </a:r>
          </a:p>
          <a:p>
            <a:pPr lvl="2">
              <a:lnSpc>
                <a:spcPct val="170000"/>
              </a:lnSpc>
            </a:pPr>
            <a:r>
              <a:rPr lang="pt-BR" dirty="0" smtClean="0"/>
              <a:t>7 </a:t>
            </a:r>
            <a:r>
              <a:rPr lang="pt-BR" dirty="0"/>
              <a:t>agentes comunitários de </a:t>
            </a:r>
            <a:r>
              <a:rPr lang="pt-BR" dirty="0" smtClean="0"/>
              <a:t>saúde, 1 enfermeira, 1 médica, 1 dentista, 1 </a:t>
            </a:r>
            <a:r>
              <a:rPr lang="pt-BR" dirty="0"/>
              <a:t>auxiliar de saúde </a:t>
            </a:r>
            <a:r>
              <a:rPr lang="pt-BR" dirty="0" smtClean="0"/>
              <a:t>bucal, 1 técnica </a:t>
            </a:r>
            <a:r>
              <a:rPr lang="pt-BR" dirty="0"/>
              <a:t>de </a:t>
            </a:r>
            <a:r>
              <a:rPr lang="pt-BR" dirty="0" smtClean="0"/>
              <a:t>enfermagem, </a:t>
            </a:r>
          </a:p>
          <a:p>
            <a:pPr lvl="2">
              <a:lnSpc>
                <a:spcPct val="170000"/>
              </a:lnSpc>
            </a:pPr>
            <a:r>
              <a:rPr lang="pt-BR" dirty="0" smtClean="0"/>
              <a:t>Estrutura adaptada</a:t>
            </a:r>
          </a:p>
          <a:p>
            <a:pPr lvl="3">
              <a:lnSpc>
                <a:spcPct val="170000"/>
              </a:lnSpc>
            </a:pPr>
            <a:r>
              <a:rPr lang="pt-BR" dirty="0"/>
              <a:t>Não há sala de vacina, almoxarifado, sala para administração/gerência, depósito de limpeza e de lixo, escovário, sala de esterilização, expurgo e sala para os agentes comunitários de saúde.</a:t>
            </a:r>
          </a:p>
          <a:p>
            <a:pPr lvl="3">
              <a:lnSpc>
                <a:spcPct val="170000"/>
              </a:lnSpc>
            </a:pPr>
            <a:r>
              <a:rPr lang="pt-BR" dirty="0" smtClean="0"/>
              <a:t>2 consultórios: médico e odontológico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Situação da ação programática na </a:t>
            </a:r>
            <a:r>
              <a:rPr lang="pt-BR" dirty="0" err="1"/>
              <a:t>na</a:t>
            </a:r>
            <a:r>
              <a:rPr lang="pt-BR" dirty="0"/>
              <a:t> unidade de saúde </a:t>
            </a:r>
            <a:endParaRPr lang="pt-BR" dirty="0" smtClean="0"/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poucos </a:t>
            </a:r>
            <a:r>
              <a:rPr lang="pt-BR" dirty="0"/>
              <a:t>são os escolares que são assistidos pela odontologia na unidade de </a:t>
            </a:r>
            <a:r>
              <a:rPr lang="pt-BR" dirty="0" smtClean="0"/>
              <a:t>saúde;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único programa atuante nessas escolas é o PSE (Programa de Saúde na Escola</a:t>
            </a:r>
            <a:r>
              <a:rPr lang="pt-BR" dirty="0" smtClean="0"/>
              <a:t>);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dirty="0" smtClean="0"/>
              <a:t>Melhorar </a:t>
            </a:r>
            <a:r>
              <a:rPr lang="pt-BR" sz="2400" dirty="0"/>
              <a:t>a Atenção à Saúde Bucal dos escolares da área de abrangência da ESF do Coqueiro no município de Luís </a:t>
            </a:r>
            <a:r>
              <a:rPr lang="pt-BR" sz="2400" dirty="0" smtClean="0"/>
              <a:t>Correia-PI</a:t>
            </a:r>
            <a:r>
              <a:rPr lang="pt-BR" sz="2400" dirty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5" name="Imagem 4" descr="C:\Users\Jardel\AppData\Local\Microsoft\Windows\Temporary Internet Files\Content.Word\IMG_59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10" y="2885232"/>
            <a:ext cx="2879210" cy="216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Imagem 7" descr="C:\Users\Jardel\AppData\Local\Microsoft\Windows\Temporary Internet Files\Content.Word\IMG_57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3" y="2878184"/>
            <a:ext cx="2879550" cy="216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30" y="2870540"/>
            <a:ext cx="2880000" cy="216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5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/>
              <a:t>Unidade Escolar Clarindo de Brito </a:t>
            </a:r>
            <a:r>
              <a:rPr lang="pt-BR" sz="1600" dirty="0" err="1" smtClean="0"/>
              <a:t>Véras</a:t>
            </a:r>
            <a:r>
              <a:rPr lang="pt-BR" sz="1600" dirty="0" smtClean="0"/>
              <a:t> e Fontenele Machado;</a:t>
            </a:r>
          </a:p>
          <a:p>
            <a:pPr lvl="1">
              <a:lnSpc>
                <a:spcPct val="150000"/>
              </a:lnSpc>
            </a:pPr>
            <a:r>
              <a:rPr lang="pt-BR" sz="1400" dirty="0" smtClean="0"/>
              <a:t>219 alunos, 120 do primeiro e 99 do segundo.</a:t>
            </a:r>
          </a:p>
          <a:p>
            <a:pPr>
              <a:lnSpc>
                <a:spcPct val="150000"/>
              </a:lnSpc>
            </a:pPr>
            <a:r>
              <a:rPr lang="pt-BR" sz="1600" dirty="0" smtClean="0"/>
              <a:t>Ações desenvolvidas pelo cirurgião dentista e auxiliar de saúde bucal;</a:t>
            </a:r>
          </a:p>
          <a:p>
            <a:pPr lvl="1">
              <a:lnSpc>
                <a:spcPct val="150000"/>
              </a:lnSpc>
            </a:pPr>
            <a:r>
              <a:rPr lang="pt-BR" sz="1400" dirty="0" smtClean="0"/>
              <a:t>Apoio dos ACS, gestores, professores e comunidade.</a:t>
            </a:r>
          </a:p>
          <a:p>
            <a:pPr lvl="1">
              <a:lnSpc>
                <a:spcPct val="150000"/>
              </a:lnSpc>
            </a:pPr>
            <a:r>
              <a:rPr lang="pt-BR" sz="1400" dirty="0"/>
              <a:t>P</a:t>
            </a:r>
            <a:r>
              <a:rPr lang="pt-BR" sz="1400" dirty="0" smtClean="0"/>
              <a:t>alestras </a:t>
            </a:r>
            <a:r>
              <a:rPr lang="pt-BR" sz="1400" dirty="0"/>
              <a:t>sobre higiene bucal e dieta saudável, escovação supervisionada e exame bucal </a:t>
            </a:r>
            <a:r>
              <a:rPr lang="pt-BR" sz="1400" dirty="0" smtClean="0"/>
              <a:t>epidemiológico e encaminhamento para a unidade de saúde.</a:t>
            </a:r>
          </a:p>
          <a:p>
            <a:pPr lvl="1">
              <a:lnSpc>
                <a:spcPct val="150000"/>
              </a:lnSpc>
            </a:pPr>
            <a:r>
              <a:rPr lang="pt-BR" sz="1400" dirty="0" smtClean="0"/>
              <a:t>Tratamento odontológico.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19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dirty="0" smtClean="0"/>
              <a:t>ções em </a:t>
            </a:r>
            <a:r>
              <a:rPr lang="pt-BR" dirty="0"/>
              <a:t>quatro eixos de </a:t>
            </a:r>
            <a:r>
              <a:rPr lang="pt-BR" dirty="0" smtClean="0"/>
              <a:t>desenvolvimento:</a:t>
            </a:r>
          </a:p>
          <a:p>
            <a:pPr lvl="1">
              <a:lnSpc>
                <a:spcPct val="150000"/>
              </a:lnSpc>
            </a:pPr>
            <a:r>
              <a:rPr lang="pt-BR" i="1" dirty="0" smtClean="0"/>
              <a:t>monitoramento </a:t>
            </a:r>
            <a:r>
              <a:rPr lang="pt-BR" i="1" dirty="0"/>
              <a:t>e </a:t>
            </a:r>
            <a:r>
              <a:rPr lang="pt-BR" i="1" dirty="0" smtClean="0"/>
              <a:t>avaliação</a:t>
            </a:r>
            <a:r>
              <a:rPr lang="pt-BR" i="1" dirty="0"/>
              <a:t>;</a:t>
            </a:r>
            <a:endParaRPr lang="pt-BR" i="1" dirty="0" smtClean="0"/>
          </a:p>
          <a:p>
            <a:pPr lvl="1">
              <a:lnSpc>
                <a:spcPct val="150000"/>
              </a:lnSpc>
            </a:pPr>
            <a:r>
              <a:rPr lang="pt-BR" i="1" dirty="0" smtClean="0"/>
              <a:t>organização </a:t>
            </a:r>
            <a:r>
              <a:rPr lang="pt-BR" i="1" dirty="0"/>
              <a:t>e gestão do </a:t>
            </a:r>
            <a:r>
              <a:rPr lang="pt-BR" i="1" dirty="0" smtClean="0"/>
              <a:t>serviço</a:t>
            </a:r>
            <a:r>
              <a:rPr lang="pt-BR" i="1" dirty="0"/>
              <a:t>;</a:t>
            </a:r>
            <a:endParaRPr lang="pt-BR" i="1" dirty="0" smtClean="0"/>
          </a:p>
          <a:p>
            <a:pPr lvl="1">
              <a:lnSpc>
                <a:spcPct val="150000"/>
              </a:lnSpc>
            </a:pPr>
            <a:r>
              <a:rPr lang="pt-BR" i="1" dirty="0" smtClean="0"/>
              <a:t>engajamento público;</a:t>
            </a:r>
          </a:p>
          <a:p>
            <a:pPr lvl="1">
              <a:lnSpc>
                <a:spcPct val="150000"/>
              </a:lnSpc>
            </a:pPr>
            <a:r>
              <a:rPr lang="pt-BR" i="1" dirty="0" smtClean="0"/>
              <a:t>eixo </a:t>
            </a:r>
            <a:r>
              <a:rPr lang="pt-BR" i="1" dirty="0"/>
              <a:t>da qualificação da prática clínica</a:t>
            </a:r>
          </a:p>
        </p:txBody>
      </p:sp>
    </p:spTree>
    <p:extLst>
      <p:ext uri="{BB962C8B-B14F-4D97-AF65-F5344CB8AC3E}">
        <p14:creationId xmlns:p14="http://schemas.microsoft.com/office/powerpoint/2010/main" val="8840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8" y="1131590"/>
            <a:ext cx="6615969" cy="399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Caderno de Atenção Básica, nº 17 – Saúde Bucal (2008</a:t>
            </a:r>
            <a:r>
              <a:rPr lang="pt-BR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pt-BR" dirty="0"/>
              <a:t>F</a:t>
            </a:r>
            <a:r>
              <a:rPr lang="pt-BR" dirty="0" smtClean="0"/>
              <a:t>ichas </a:t>
            </a:r>
            <a:r>
              <a:rPr lang="pt-BR" dirty="0"/>
              <a:t>clínicas já utilizadas pelo </a:t>
            </a:r>
            <a:r>
              <a:rPr lang="pt-BR" dirty="0" smtClean="0"/>
              <a:t>município;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Ficha espelho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Planilha de coleta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9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1059</Words>
  <Application>Microsoft Office PowerPoint</Application>
  <PresentationFormat>Apresentação na tela (16:9)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Mediano</vt:lpstr>
      <vt:lpstr>Melhoria da Atenção à Saúde Bucal dos Escolares de 6 a 14 anos assistidos pela Unidade de Saúde do Coqueiro no Município de Luís Correia-PI. 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Objetivos, metas e resultados</vt:lpstr>
      <vt:lpstr>Objetivos, metas e resultados</vt:lpstr>
      <vt:lpstr>Objetivos , metas e resultados</vt:lpstr>
      <vt:lpstr>Objetivos , metas e resultados</vt:lpstr>
      <vt:lpstr>Objetivos , metas e resultados</vt:lpstr>
      <vt:lpstr>Objetivos , metas e resultados</vt:lpstr>
      <vt:lpstr>Objetivos , metas e resultados</vt:lpstr>
      <vt:lpstr>Objetivos , metas e resultados</vt:lpstr>
      <vt:lpstr>Objetivos , metas e resultados</vt:lpstr>
      <vt:lpstr>Discussão </vt:lpstr>
      <vt:lpstr>Reflexão crítica do processo de aprendizagem </vt:lpstr>
      <vt:lpstr>Reflexão crítica do processo de aprendizagem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Bucal dos Escolares de 6 a 14 anos assistidos pela Unidade de Saúde do Coqueiro no Município de Luís Correia-PI.</dc:title>
  <dc:creator>jardel_phb@hotmail.com</dc:creator>
  <cp:lastModifiedBy>jardel_phb@hotmail.com</cp:lastModifiedBy>
  <cp:revision>23</cp:revision>
  <dcterms:created xsi:type="dcterms:W3CDTF">2015-01-16T23:41:30Z</dcterms:created>
  <dcterms:modified xsi:type="dcterms:W3CDTF">2015-01-22T02:25:58Z</dcterms:modified>
</cp:coreProperties>
</file>