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46" r:id="rId2"/>
    <p:sldId id="257" r:id="rId3"/>
    <p:sldId id="258" r:id="rId4"/>
    <p:sldId id="25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260" r:id="rId15"/>
    <p:sldId id="261" r:id="rId16"/>
    <p:sldId id="262" r:id="rId17"/>
    <p:sldId id="348" r:id="rId18"/>
    <p:sldId id="349" r:id="rId19"/>
    <p:sldId id="350" r:id="rId20"/>
    <p:sldId id="351" r:id="rId21"/>
    <p:sldId id="266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1" r:id="rId57"/>
    <p:sldId id="342" r:id="rId58"/>
    <p:sldId id="345" r:id="rId59"/>
    <p:sldId id="343" r:id="rId60"/>
    <p:sldId id="344" r:id="rId61"/>
    <p:sldId id="265" r:id="rId62"/>
    <p:sldId id="267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4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5169-A9EA-4E3C-B9BA-5685E000730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799D-EF0A-4062-A0F8-A8A1F485A7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3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799D-EF0A-4062-A0F8-A8A1F485A7C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8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54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5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71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32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5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84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04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36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80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C847-301C-42E5-A9A6-C82746D11DA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E06E-D61B-4620-AAB9-71554227E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5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pel.tche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75048"/>
          </a:xfrm>
        </p:spPr>
        <p:txBody>
          <a:bodyPr>
            <a:noAutofit/>
          </a:bodyPr>
          <a:lstStyle/>
          <a:p>
            <a:r>
              <a:rPr lang="pt-BR" sz="2000" dirty="0" smtClean="0">
                <a:cs typeface="Arial" pitchFamily="34" charset="0"/>
              </a:rPr>
              <a:t/>
            </a:r>
            <a:br>
              <a:rPr lang="pt-BR" sz="2000" dirty="0" smtClean="0">
                <a:cs typeface="Arial" pitchFamily="34" charset="0"/>
              </a:rPr>
            </a:br>
            <a:r>
              <a:rPr lang="pt-BR" sz="1800" dirty="0" smtClean="0">
                <a:cs typeface="Arial" pitchFamily="34" charset="0"/>
              </a:rPr>
              <a:t>UNIVERSIDADE </a:t>
            </a:r>
            <a:r>
              <a:rPr lang="pt-BR" sz="1800" dirty="0">
                <a:cs typeface="Arial" pitchFamily="34" charset="0"/>
              </a:rPr>
              <a:t>FEDERAL DE PELOTAS</a:t>
            </a:r>
            <a:br>
              <a:rPr lang="pt-BR" sz="1800" dirty="0">
                <a:cs typeface="Arial" pitchFamily="34" charset="0"/>
              </a:rPr>
            </a:br>
            <a:r>
              <a:rPr lang="pt-BR" sz="1800" dirty="0">
                <a:cs typeface="Arial" pitchFamily="34" charset="0"/>
              </a:rPr>
              <a:t>UNIVERSIDADE ABERTA DO SUS</a:t>
            </a:r>
            <a:br>
              <a:rPr lang="pt-BR" sz="1800" dirty="0">
                <a:cs typeface="Arial" pitchFamily="34" charset="0"/>
              </a:rPr>
            </a:br>
            <a:r>
              <a:rPr lang="pt-BR" sz="1800" dirty="0">
                <a:cs typeface="Arial" pitchFamily="34" charset="0"/>
              </a:rPr>
              <a:t>ESPECIALIZAÇÃO EM SAÚDE DA FAMÍLIA</a:t>
            </a:r>
            <a:br>
              <a:rPr lang="pt-BR" sz="1800" dirty="0">
                <a:cs typeface="Arial" pitchFamily="34" charset="0"/>
              </a:rPr>
            </a:br>
            <a:r>
              <a:rPr lang="pt-BR" sz="1800" dirty="0">
                <a:cs typeface="Arial" pitchFamily="34" charset="0"/>
              </a:rPr>
              <a:t>MODALIDADE À DISTÂNCIA</a:t>
            </a:r>
            <a:br>
              <a:rPr lang="pt-BR" sz="1800" dirty="0">
                <a:cs typeface="Arial" pitchFamily="34" charset="0"/>
              </a:rPr>
            </a:br>
            <a:r>
              <a:rPr lang="pt-BR" sz="1800" dirty="0">
                <a:cs typeface="Arial" pitchFamily="34" charset="0"/>
              </a:rPr>
              <a:t>TURMA 6</a:t>
            </a:r>
            <a:br>
              <a:rPr lang="pt-BR" sz="1800" dirty="0">
                <a:cs typeface="Arial" pitchFamily="34" charset="0"/>
              </a:rPr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524" y="1916832"/>
            <a:ext cx="8568952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http://www.ufpel.tche.br/prg/ufpel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0525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43608" y="2132856"/>
            <a:ext cx="7056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Implementação da Atenção ao </a:t>
            </a:r>
            <a:r>
              <a:rPr lang="pt-BR" sz="3200" b="1" dirty="0" smtClean="0"/>
              <a:t>Pré-Natal </a:t>
            </a:r>
            <a:r>
              <a:rPr lang="pt-BR" sz="3200" b="1" dirty="0"/>
              <a:t>e Puerpério na Unidade Sanitária de Barros </a:t>
            </a:r>
            <a:r>
              <a:rPr lang="pt-BR" sz="3200" b="1" dirty="0" err="1"/>
              <a:t>Cassal</a:t>
            </a:r>
            <a:r>
              <a:rPr lang="pt-BR" sz="3200" b="1" dirty="0"/>
              <a:t>, Barros </a:t>
            </a:r>
            <a:r>
              <a:rPr lang="pt-BR" sz="3200" b="1" dirty="0" err="1"/>
              <a:t>Cassal</a:t>
            </a:r>
            <a:r>
              <a:rPr lang="pt-BR" sz="3200" b="1" dirty="0"/>
              <a:t> – </a:t>
            </a:r>
            <a:r>
              <a:rPr lang="pt-BR" sz="3200" b="1" dirty="0" smtClean="0"/>
              <a:t>RS</a:t>
            </a:r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  <a:p>
            <a:pPr algn="ctr"/>
            <a:r>
              <a:rPr lang="pt-BR" sz="2400" b="1" dirty="0" smtClean="0"/>
              <a:t>Jean </a:t>
            </a:r>
            <a:r>
              <a:rPr lang="pt-BR" sz="2400" b="1" dirty="0" err="1" smtClean="0"/>
              <a:t>Henn</a:t>
            </a:r>
            <a:endParaRPr lang="pt-BR" sz="2400" b="1" dirty="0" smtClean="0"/>
          </a:p>
          <a:p>
            <a:pPr algn="ctr"/>
            <a:endParaRPr lang="pt-BR" sz="2400" b="1" dirty="0"/>
          </a:p>
          <a:p>
            <a:pPr algn="ctr"/>
            <a:r>
              <a:rPr lang="pt-BR" sz="2000" b="1" dirty="0" smtClean="0"/>
              <a:t>Orientadora: </a:t>
            </a:r>
            <a:r>
              <a:rPr lang="pt-BR" sz="2000" b="1" dirty="0" err="1" smtClean="0"/>
              <a:t>Bibiana</a:t>
            </a:r>
            <a:r>
              <a:rPr lang="pt-BR" sz="2000" b="1" dirty="0" smtClean="0"/>
              <a:t> Bauer Barcellos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801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6146" name="Picture 2" descr="C:\Users\hp 12\Downloads\10950989_811258175614255_56249848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8" y="2204864"/>
            <a:ext cx="7936204" cy="44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7170" name="Picture 2" descr="C:\Users\hp 12\Downloads\10939377_811258188947587_897078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5" y="2303512"/>
            <a:ext cx="7624169" cy="42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8194" name="Picture 2" descr="C:\Users\hp 12\Downloads\10938825_811258222280917_135812833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0" y="2207486"/>
            <a:ext cx="7896200" cy="44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9218" name="Picture 2" descr="C:\Users\hp 12\Downloads\10943462_811258092280930_38620756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8" y="2420888"/>
            <a:ext cx="7408484" cy="41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PRÉ-NATAL E PUERPÉRIO, ANTES DA INTERVENÇÃO...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800" dirty="0" smtClean="0"/>
              <a:t>Atendimento semanal (1 dia, dois turnos); </a:t>
            </a:r>
          </a:p>
          <a:p>
            <a:pPr>
              <a:buFontTx/>
              <a:buChar char="-"/>
            </a:pPr>
            <a:r>
              <a:rPr lang="pt-BR" sz="2800" dirty="0" smtClean="0"/>
              <a:t>Sem </a:t>
            </a:r>
            <a:r>
              <a:rPr lang="pt-BR" sz="2800" dirty="0"/>
              <a:t>adoção de um manual técnico específico </a:t>
            </a:r>
            <a:r>
              <a:rPr lang="pt-BR" sz="2800" dirty="0" smtClean="0"/>
              <a:t>protocolar; </a:t>
            </a:r>
          </a:p>
          <a:p>
            <a:pPr>
              <a:buFontTx/>
              <a:buChar char="-"/>
            </a:pPr>
            <a:r>
              <a:rPr lang="pt-BR" sz="2800" dirty="0" smtClean="0"/>
              <a:t>Agendamento </a:t>
            </a:r>
            <a:r>
              <a:rPr lang="pt-BR" sz="2800" dirty="0"/>
              <a:t>prévio ou por demanda </a:t>
            </a:r>
            <a:r>
              <a:rPr lang="pt-BR" sz="2800" dirty="0" smtClean="0"/>
              <a:t>espontânea</a:t>
            </a:r>
            <a:r>
              <a:rPr lang="pt-BR" sz="2800" dirty="0"/>
              <a:t>;</a:t>
            </a:r>
          </a:p>
          <a:p>
            <a:pPr>
              <a:buFontTx/>
              <a:buChar char="-"/>
            </a:pPr>
            <a:r>
              <a:rPr lang="pt-BR" sz="2800" dirty="0" smtClean="0"/>
              <a:t>Sem busca </a:t>
            </a:r>
            <a:r>
              <a:rPr lang="pt-BR" sz="2800" dirty="0"/>
              <a:t>ativa para </a:t>
            </a:r>
            <a:r>
              <a:rPr lang="pt-BR" sz="2800" dirty="0" smtClean="0"/>
              <a:t>usuárias pela falta de ACS; </a:t>
            </a:r>
          </a:p>
          <a:p>
            <a:pPr>
              <a:buFontTx/>
              <a:buChar char="-"/>
            </a:pPr>
            <a:r>
              <a:rPr lang="pt-BR" sz="2800" dirty="0" smtClean="0"/>
              <a:t>Falta </a:t>
            </a:r>
            <a:r>
              <a:rPr lang="pt-BR" sz="2800" dirty="0"/>
              <a:t>de registros </a:t>
            </a:r>
            <a:r>
              <a:rPr lang="pt-BR" sz="2800" dirty="0" smtClean="0"/>
              <a:t>específicos =&gt; cobertura </a:t>
            </a:r>
            <a:r>
              <a:rPr lang="pt-BR" sz="2800" dirty="0"/>
              <a:t>de pré-natal </a:t>
            </a:r>
            <a:r>
              <a:rPr lang="pt-BR" sz="2800" dirty="0" smtClean="0"/>
              <a:t>desconhecida, sem ações </a:t>
            </a:r>
            <a:r>
              <a:rPr lang="pt-BR" sz="2800" dirty="0"/>
              <a:t>de </a:t>
            </a:r>
            <a:r>
              <a:rPr lang="pt-BR" sz="2800" dirty="0" smtClean="0"/>
              <a:t>monitoramento, nem acompanhamento regular;</a:t>
            </a:r>
          </a:p>
          <a:p>
            <a:pPr>
              <a:buFontTx/>
              <a:buChar char="-"/>
            </a:pPr>
            <a:r>
              <a:rPr lang="pt-BR" sz="2800" dirty="0" smtClean="0"/>
              <a:t>Atividades </a:t>
            </a:r>
            <a:r>
              <a:rPr lang="pt-BR" sz="2800" dirty="0"/>
              <a:t>relacionadas à promoção de saúde e orientações não são desenvolvidas.</a:t>
            </a:r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/>
              <a:t>OBJETIVO GERAL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00808"/>
            <a:ext cx="8568952" cy="4525963"/>
          </a:xfrm>
        </p:spPr>
        <p:txBody>
          <a:bodyPr/>
          <a:lstStyle/>
          <a:p>
            <a:pPr marL="914400" lvl="2" indent="0" algn="ctr">
              <a:buNone/>
            </a:pPr>
            <a:endParaRPr lang="pt-BR" dirty="0"/>
          </a:p>
          <a:p>
            <a:pPr marL="914400" lvl="2" indent="0" algn="ctr">
              <a:buNone/>
            </a:pPr>
            <a:endParaRPr lang="pt-BR" sz="2800" dirty="0" smtClean="0"/>
          </a:p>
          <a:p>
            <a:pPr marL="914400" lvl="2" indent="0" algn="ctr">
              <a:buNone/>
            </a:pPr>
            <a:r>
              <a:rPr lang="pt-BR" sz="2800" dirty="0" smtClean="0"/>
              <a:t>Melhorar </a:t>
            </a:r>
            <a:r>
              <a:rPr lang="pt-BR" sz="2800" dirty="0"/>
              <a:t>qualitativamente e quantitativamente a atenção ao pré-natal e puerpério na UBS Barros </a:t>
            </a:r>
            <a:r>
              <a:rPr lang="pt-BR" sz="2800" dirty="0" err="1"/>
              <a:t>Cassal</a:t>
            </a:r>
            <a:r>
              <a:rPr lang="pt-BR" sz="2800" dirty="0"/>
              <a:t>.</a:t>
            </a:r>
          </a:p>
          <a:p>
            <a:pPr marL="0" indent="0" algn="ctr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800" dirty="0" smtClean="0"/>
              <a:t>Intervenção </a:t>
            </a:r>
            <a:r>
              <a:rPr lang="pt-BR" sz="2800" dirty="0"/>
              <a:t>no período de 12 semanas na </a:t>
            </a:r>
            <a:r>
              <a:rPr lang="pt-BR" sz="2800" dirty="0" smtClean="0"/>
              <a:t>UBS  Barros </a:t>
            </a:r>
            <a:r>
              <a:rPr lang="pt-BR" sz="2800" dirty="0" err="1" smtClean="0"/>
              <a:t>Cassal</a:t>
            </a:r>
            <a:r>
              <a:rPr lang="pt-BR" sz="2800" dirty="0" smtClean="0"/>
              <a:t>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Gestantes e puérperas pertencentes </a:t>
            </a:r>
            <a:r>
              <a:rPr lang="pt-BR" sz="2800" dirty="0"/>
              <a:t>à área de abrangência da </a:t>
            </a:r>
            <a:r>
              <a:rPr lang="pt-BR" sz="2800" dirty="0" smtClean="0"/>
              <a:t>equipe e </a:t>
            </a:r>
            <a:r>
              <a:rPr lang="pt-BR" sz="2800" dirty="0"/>
              <a:t>cadastradas </a:t>
            </a:r>
            <a:r>
              <a:rPr lang="pt-BR" sz="2800" dirty="0" smtClean="0"/>
              <a:t>na Unidade;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Protocolo</a:t>
            </a:r>
            <a:r>
              <a:rPr lang="pt-BR" sz="2800" dirty="0"/>
              <a:t>: Manual Técnico de Pré-Natal e Puerpério do Ministério da </a:t>
            </a:r>
            <a:r>
              <a:rPr lang="pt-BR" sz="2800" dirty="0" smtClean="0"/>
              <a:t>Saúde, </a:t>
            </a:r>
            <a:r>
              <a:rPr lang="pt-BR" sz="2800" dirty="0"/>
              <a:t>de </a:t>
            </a:r>
            <a:r>
              <a:rPr lang="pt-BR" sz="2800" dirty="0" smtClean="0"/>
              <a:t>2012.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Ações divididas em 4 eixos temáticos e de acordo com cada meta estabelecida: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pt-BR" sz="2000" dirty="0"/>
          </a:p>
          <a:p>
            <a:pPr lvl="1"/>
            <a:r>
              <a:rPr lang="pt-BR" sz="2400" dirty="0"/>
              <a:t>Ações de monitoramento e avaliação</a:t>
            </a:r>
          </a:p>
          <a:p>
            <a:pPr lvl="1"/>
            <a:r>
              <a:rPr lang="pt-BR" sz="2400" dirty="0"/>
              <a:t>Organização e gestão do serviço</a:t>
            </a:r>
          </a:p>
          <a:p>
            <a:pPr lvl="1"/>
            <a:r>
              <a:rPr lang="pt-BR" sz="2400" dirty="0"/>
              <a:t>Engajamento público</a:t>
            </a:r>
          </a:p>
          <a:p>
            <a:pPr lvl="1"/>
            <a:r>
              <a:rPr lang="pt-BR" sz="2400" dirty="0"/>
              <a:t>Qualificação da prática clínica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2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/>
              <a:t>Capacitação </a:t>
            </a:r>
            <a:r>
              <a:rPr lang="pt-BR" dirty="0"/>
              <a:t>dos profissionais </a:t>
            </a:r>
            <a:r>
              <a:rPr lang="pt-BR" dirty="0" smtClean="0"/>
              <a:t>sobre </a:t>
            </a:r>
            <a:r>
              <a:rPr lang="pt-BR" dirty="0"/>
              <a:t>o protocolo de pré-natal e </a:t>
            </a:r>
            <a:r>
              <a:rPr lang="pt-BR" dirty="0" smtClean="0"/>
              <a:t>puerpério;</a:t>
            </a:r>
          </a:p>
          <a:p>
            <a:pPr algn="just">
              <a:buFontTx/>
              <a:buChar char="-"/>
            </a:pPr>
            <a:r>
              <a:rPr lang="pt-BR" dirty="0" smtClean="0"/>
              <a:t>Capacitação dos ACS para busca ativa </a:t>
            </a:r>
            <a:r>
              <a:rPr lang="pt-BR" dirty="0"/>
              <a:t>de gestantes </a:t>
            </a:r>
            <a:r>
              <a:rPr lang="pt-BR" dirty="0" smtClean="0"/>
              <a:t>faltosas;</a:t>
            </a:r>
          </a:p>
          <a:p>
            <a:pPr algn="just">
              <a:buFontTx/>
              <a:buChar char="-"/>
            </a:pPr>
            <a:r>
              <a:rPr lang="pt-BR" dirty="0"/>
              <a:t>Estabelecimento do papel de cada profissional na ação </a:t>
            </a:r>
            <a:r>
              <a:rPr lang="pt-BR" dirty="0" smtClean="0"/>
              <a:t>programática;</a:t>
            </a:r>
          </a:p>
          <a:p>
            <a:pPr algn="just">
              <a:buFontTx/>
              <a:buChar char="-"/>
            </a:pPr>
            <a:r>
              <a:rPr lang="pt-BR" dirty="0" smtClean="0"/>
              <a:t>Contato com </a:t>
            </a:r>
            <a:r>
              <a:rPr lang="pt-BR" dirty="0"/>
              <a:t>administração municipal para prover </a:t>
            </a:r>
            <a:r>
              <a:rPr lang="pt-BR" dirty="0" smtClean="0"/>
              <a:t>materiais necessários;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5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/>
              <a:t>Divulgação </a:t>
            </a:r>
            <a:r>
              <a:rPr lang="pt-BR" dirty="0"/>
              <a:t>da ação programática e sua importância </a:t>
            </a:r>
            <a:r>
              <a:rPr lang="pt-BR" dirty="0" smtClean="0"/>
              <a:t>na comunidade via </a:t>
            </a:r>
            <a:r>
              <a:rPr lang="pt-BR" dirty="0"/>
              <a:t>rádio </a:t>
            </a:r>
            <a:r>
              <a:rPr lang="pt-BR" dirty="0" smtClean="0"/>
              <a:t>local;</a:t>
            </a:r>
          </a:p>
          <a:p>
            <a:pPr algn="just">
              <a:buFontTx/>
              <a:buChar char="-"/>
            </a:pPr>
            <a:r>
              <a:rPr lang="pt-BR" dirty="0" smtClean="0"/>
              <a:t>Cadastramento </a:t>
            </a:r>
            <a:r>
              <a:rPr lang="pt-BR" dirty="0"/>
              <a:t>das gestantes e puérperas da </a:t>
            </a:r>
            <a:r>
              <a:rPr lang="pt-BR" dirty="0" smtClean="0"/>
              <a:t>área </a:t>
            </a:r>
            <a:r>
              <a:rPr lang="pt-BR" dirty="0"/>
              <a:t>adstrita no </a:t>
            </a:r>
            <a:r>
              <a:rPr lang="pt-BR" dirty="0" smtClean="0"/>
              <a:t>programa;</a:t>
            </a:r>
          </a:p>
          <a:p>
            <a:pPr algn="just">
              <a:buFontTx/>
              <a:buChar char="-"/>
            </a:pPr>
            <a:r>
              <a:rPr lang="pt-BR" dirty="0"/>
              <a:t>Atendimento clínico das gestantes e </a:t>
            </a:r>
            <a:r>
              <a:rPr lang="pt-BR" dirty="0" smtClean="0"/>
              <a:t>puérperas;</a:t>
            </a:r>
          </a:p>
          <a:p>
            <a:pPr algn="just">
              <a:buFontTx/>
              <a:buChar char="-"/>
            </a:pPr>
            <a:r>
              <a:rPr lang="pt-BR" dirty="0"/>
              <a:t>Atendimento odontológico das </a:t>
            </a:r>
            <a:r>
              <a:rPr lang="pt-BR" dirty="0" smtClean="0"/>
              <a:t>gestantes;</a:t>
            </a:r>
          </a:p>
          <a:p>
            <a:pPr algn="just">
              <a:buFontTx/>
              <a:buChar char="-"/>
            </a:pPr>
            <a:r>
              <a:rPr lang="pt-BR" dirty="0"/>
              <a:t>Busca ativa das gestantes e puérperas faltosas às consultas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9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Pré-natal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Puerpério de qualidade 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nascimento e desenvolvimento de </a:t>
            </a:r>
            <a:r>
              <a:rPr lang="pt-BR" dirty="0"/>
              <a:t>uma criança </a:t>
            </a:r>
            <a:r>
              <a:rPr lang="pt-BR" dirty="0" smtClean="0"/>
              <a:t>saudável;</a:t>
            </a:r>
          </a:p>
          <a:p>
            <a:pPr>
              <a:buFontTx/>
              <a:buChar char="-"/>
            </a:pPr>
            <a:r>
              <a:rPr lang="pt-BR" dirty="0" smtClean="0"/>
              <a:t>fundamental </a:t>
            </a:r>
            <a:r>
              <a:rPr lang="pt-BR" dirty="0"/>
              <a:t>para a saúde materna e neonatal.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1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METODOLOGIA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dirty="0" smtClean="0"/>
              <a:t>Identificação </a:t>
            </a:r>
            <a:r>
              <a:rPr lang="pt-BR" dirty="0"/>
              <a:t>das gestantes de alto </a:t>
            </a:r>
            <a:r>
              <a:rPr lang="pt-BR" dirty="0" smtClean="0"/>
              <a:t>risco;</a:t>
            </a: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Atividades de educação, promoção de saúde e orientação nas </a:t>
            </a:r>
            <a:r>
              <a:rPr lang="pt-BR" dirty="0" smtClean="0"/>
              <a:t>consultas;</a:t>
            </a:r>
          </a:p>
          <a:p>
            <a:pPr algn="just">
              <a:buFontTx/>
              <a:buChar char="-"/>
            </a:pPr>
            <a:r>
              <a:rPr lang="pt-BR" dirty="0"/>
              <a:t>Registro dos dados do atendimento, medidas, medicação em uso, vacinação, necessidade de tratamento </a:t>
            </a:r>
            <a:r>
              <a:rPr lang="pt-BR" dirty="0" smtClean="0"/>
              <a:t>especializado;</a:t>
            </a:r>
          </a:p>
          <a:p>
            <a:pPr algn="just">
              <a:buFontTx/>
              <a:buChar char="-"/>
            </a:pPr>
            <a:r>
              <a:rPr lang="pt-BR" dirty="0"/>
              <a:t>Monitoramento da </a:t>
            </a:r>
            <a:r>
              <a:rPr lang="pt-BR" dirty="0" smtClean="0"/>
              <a:t>intervenção.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9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192688" cy="35283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93786" y="1556792"/>
            <a:ext cx="75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</a:t>
            </a:r>
            <a:r>
              <a:rPr lang="pt-BR" sz="2000" dirty="0"/>
              <a:t>: Ampliar a cobertura de pré-natal.</a:t>
            </a:r>
            <a:br>
              <a:rPr lang="pt-BR" sz="2000" dirty="0"/>
            </a:br>
            <a:endParaRPr lang="pt-BR" sz="2000" dirty="0" smtClean="0"/>
          </a:p>
          <a:p>
            <a:r>
              <a:rPr lang="pt-BR" sz="2000" u="sng" dirty="0" smtClean="0"/>
              <a:t>Meta </a:t>
            </a:r>
            <a:r>
              <a:rPr lang="pt-BR" sz="2000" u="sng" dirty="0"/>
              <a:t>1</a:t>
            </a:r>
            <a:r>
              <a:rPr lang="pt-BR" sz="2000" dirty="0"/>
              <a:t>: Alcançar 50% de cobertura  das gestantes cadastradas no Programa de Pré-natal  da unidade de saúde.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305696" y="4861520"/>
            <a:ext cx="402208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23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4716016" y="494116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084168" y="45939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6876256" y="598874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81,1%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1418000"/>
            <a:ext cx="75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2.1: Garantir a 100% das gestantes o ingresso no Programa de Pré-Natal no primeiro trimestre de gestação</a:t>
            </a:r>
            <a:r>
              <a:rPr lang="pt-BR" sz="2000" dirty="0" smtClean="0"/>
              <a:t>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502755"/>
            <a:ext cx="5451732" cy="31246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593728" y="47971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4860032" y="47971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114008" y="522920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6732240" y="5988744"/>
            <a:ext cx="648072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50%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0046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63698" y="1456040"/>
            <a:ext cx="75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2.2: Realizar pelo menos um exame ginecológico por trimestre em 100% das gestantes</a:t>
            </a:r>
            <a:r>
              <a:rPr lang="pt-BR" sz="2000" dirty="0" smtClean="0"/>
              <a:t>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502755"/>
            <a:ext cx="5451732" cy="31246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491880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4758184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732240" y="598874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502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042" y="1628800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2.3: Realizar pelo menos um exame de mamas em 100% das gestantes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84070"/>
            <a:ext cx="5451732" cy="31433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491880" y="47971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758184" y="47971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72514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732240" y="6132760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660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0170" y="1628800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2.4: Garantir a 100% das gestantes a solicitação de exames laboratoriais de acordo com protocolo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84070"/>
            <a:ext cx="5451732" cy="31433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419872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686176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012160" y="463488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660232" y="604249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2534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467798"/>
            <a:ext cx="7503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2.5: Garantir a 100% das gestantes a prescrição de sulfato ferroso e ácido fólico conforme protocolo.</a:t>
            </a:r>
          </a:p>
          <a:p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84070"/>
            <a:ext cx="5451732" cy="31433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635896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902200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300192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76256" y="61145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2793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0170" y="1742916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2.6: Garantir que 100% das gestantes estejam com vacina antitetânica em dia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66814"/>
            <a:ext cx="5451732" cy="316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779912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5046216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372200" y="466596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7020272" y="604249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0138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558599"/>
            <a:ext cx="75036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2</a:t>
            </a:r>
            <a:r>
              <a:rPr lang="pt-BR" sz="2000" dirty="0"/>
              <a:t>: Melhorar a qualidade da atenção ao pré-natal e puerpério realizado na Unidade.</a:t>
            </a:r>
          </a:p>
          <a:p>
            <a:endParaRPr lang="pt-BR" sz="2000" dirty="0" smtClean="0"/>
          </a:p>
          <a:p>
            <a:r>
              <a:rPr lang="pt-BR" sz="2000" dirty="0"/>
              <a:t>Meta 2.7: Garantir que 100% das gestantes estejam com vacina contra hepatite B em dia.</a:t>
            </a: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8" y="3466814"/>
            <a:ext cx="5460699" cy="316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635896" y="4665893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902200" y="4665893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228184" y="4593885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76256" y="6001501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0494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9310" y="1628800"/>
            <a:ext cx="8165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/>
              <a:t>Objetivo 2</a:t>
            </a:r>
            <a:r>
              <a:rPr lang="pt-BR" dirty="0"/>
              <a:t>: Melhorar a qualidade da atenção ao pré-natal e puerpério realizado na Unidade.</a:t>
            </a:r>
          </a:p>
          <a:p>
            <a:endParaRPr lang="pt-BR" dirty="0" smtClean="0"/>
          </a:p>
          <a:p>
            <a:r>
              <a:rPr lang="pt-BR" dirty="0"/>
              <a:t>Meta 2.8: Realizar avaliação da necessidade de atendimento odontológico em 100% das gestantes durante o pré-natal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8" y="3400705"/>
            <a:ext cx="5460699" cy="31806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635896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902200" y="4665893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18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228184" y="4593885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76256" y="6001501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1826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6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 – RS</a:t>
            </a:r>
          </a:p>
          <a:p>
            <a:pPr marL="0" indent="0"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dirty="0" smtClean="0"/>
              <a:t>256 km </a:t>
            </a:r>
            <a:r>
              <a:rPr lang="pt-BR" dirty="0"/>
              <a:t>de Porto </a:t>
            </a:r>
            <a:r>
              <a:rPr lang="pt-BR" dirty="0" smtClean="0"/>
              <a:t>Alegre</a:t>
            </a:r>
          </a:p>
          <a:p>
            <a:pPr>
              <a:buFontTx/>
              <a:buChar char="-"/>
            </a:pPr>
            <a:r>
              <a:rPr lang="pt-BR" dirty="0" smtClean="0"/>
              <a:t>Emancipado </a:t>
            </a:r>
            <a:r>
              <a:rPr lang="pt-BR" dirty="0"/>
              <a:t>em </a:t>
            </a:r>
            <a:r>
              <a:rPr lang="pt-BR" dirty="0" smtClean="0"/>
              <a:t>1963 (antes distrito </a:t>
            </a:r>
            <a:r>
              <a:rPr lang="pt-BR" dirty="0"/>
              <a:t>de </a:t>
            </a:r>
            <a:r>
              <a:rPr lang="pt-BR" dirty="0" smtClean="0"/>
              <a:t>Soledade)</a:t>
            </a:r>
          </a:p>
          <a:p>
            <a:pPr>
              <a:buFontTx/>
              <a:buChar char="-"/>
            </a:pPr>
            <a:r>
              <a:rPr lang="pt-BR" dirty="0" smtClean="0"/>
              <a:t>11.354 habitantes (IBGE, 2010)</a:t>
            </a:r>
          </a:p>
          <a:p>
            <a:pPr>
              <a:buFontTx/>
              <a:buChar char="-"/>
            </a:pPr>
            <a:r>
              <a:rPr lang="pt-BR" dirty="0" smtClean="0"/>
              <a:t>População </a:t>
            </a:r>
            <a:r>
              <a:rPr lang="pt-BR" dirty="0"/>
              <a:t>é </a:t>
            </a:r>
            <a:r>
              <a:rPr lang="pt-BR" dirty="0" smtClean="0"/>
              <a:t>na, </a:t>
            </a:r>
            <a:r>
              <a:rPr lang="pt-BR" dirty="0"/>
              <a:t>grande </a:t>
            </a:r>
            <a:r>
              <a:rPr lang="pt-BR" dirty="0" smtClean="0"/>
              <a:t>maioria, </a:t>
            </a:r>
            <a:r>
              <a:rPr lang="pt-BR" dirty="0"/>
              <a:t>rural.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71600" y="2276872"/>
            <a:ext cx="7503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3</a:t>
            </a:r>
            <a:r>
              <a:rPr lang="pt-BR" sz="2000" dirty="0"/>
              <a:t>: Melhorar a adesão ao pré-natal.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3: Realizar busca ativa de 100% das gestantes faltosas às consultas de pré-natal.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A busca </a:t>
            </a:r>
            <a:r>
              <a:rPr lang="pt-BR" sz="2000" dirty="0"/>
              <a:t>ativa das gestantes faltosas às consultas não foi </a:t>
            </a:r>
            <a:r>
              <a:rPr lang="pt-BR" sz="2000" dirty="0" smtClean="0"/>
              <a:t>realizada, </a:t>
            </a:r>
            <a:r>
              <a:rPr lang="pt-BR" sz="2000" dirty="0"/>
              <a:t>já que nenhuma usuária faltou à consulta </a:t>
            </a:r>
            <a:r>
              <a:rPr lang="pt-BR" sz="2000" dirty="0" smtClean="0"/>
              <a:t>agendada</a:t>
            </a:r>
          </a:p>
          <a:p>
            <a:endParaRPr lang="pt-BR" sz="2000" dirty="0"/>
          </a:p>
          <a:p>
            <a:r>
              <a:rPr lang="pt-BR" sz="2000" dirty="0" smtClean="0"/>
              <a:t>Desta </a:t>
            </a:r>
            <a:r>
              <a:rPr lang="pt-BR" sz="2000" dirty="0"/>
              <a:t>forma, não houve cálculo de indicadores para esta ação. 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9650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2224" y="2117085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4</a:t>
            </a:r>
            <a:r>
              <a:rPr lang="pt-BR" sz="2000" dirty="0"/>
              <a:t>: Melhorar o registro do programa de pré-natal.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4: Manter registro na ficha espelho de pré-natal/vacinação em 100% das gestantes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67097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707904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974208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300192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948264" y="61145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5117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988840"/>
            <a:ext cx="7503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5</a:t>
            </a:r>
            <a:r>
              <a:rPr lang="pt-BR" sz="2000" dirty="0"/>
              <a:t>: Realizar avaliação de risco.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5: Avaliar risco gestacional em 100% das gestantes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84984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3563888" y="42930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4830192" y="42930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2210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6287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8335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772816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6.1: Garantir a 100% das gestantes orientação nutricional durante a gestação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4" y="3284984"/>
            <a:ext cx="5430153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50912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1673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2940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1961544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6.2: Promover o aleitamento materno junto a 100% das gestantes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84983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50912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1673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656095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6.3: Orientar 100% das gestantes sobre os cuidados com o recém-nascido (teste do pezinho, decúbito dorsal para dormir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95934"/>
            <a:ext cx="5451732" cy="314934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8874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1217" y="1629522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6.4: Orientar 100% das gestantes sobre anticoncepção após o parto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55018"/>
            <a:ext cx="5451732" cy="318600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012160" y="44188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82647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772816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6.5: Orientar 100% das gestantes sobre os riscos do tabagismo e do uso de álcool e drogas na gestação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26" y="3288395"/>
            <a:ext cx="5438602" cy="31568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635896" y="456287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902200" y="456287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084168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76256" y="5898480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772816"/>
            <a:ext cx="7503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6.6: Orientar 100% das gestantes sobre higiene bucal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140968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56287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56287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898480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556792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6</a:t>
            </a:r>
            <a:r>
              <a:rPr lang="pt-BR" sz="2000" dirty="0"/>
              <a:t>: Promover a saúde no pré-natal.</a:t>
            </a:r>
          </a:p>
          <a:p>
            <a:endParaRPr lang="pt-BR" sz="2000" dirty="0" smtClean="0"/>
          </a:p>
          <a:p>
            <a:r>
              <a:rPr lang="pt-BR" sz="2000" dirty="0"/>
              <a:t>Meta 6.7: Orientar 100% das gestantes sobre os cuidados com a higiene bucal do recém-nascido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59" y="3068960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>
                <a:effectLst/>
                <a:latin typeface="Arial"/>
                <a:ea typeface="SimSun"/>
                <a:cs typeface="Mangal"/>
              </a:rPr>
              <a:t>22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4908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19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44499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30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82647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- Localizada em zona urbana</a:t>
            </a:r>
          </a:p>
          <a:p>
            <a:pPr>
              <a:buFontTx/>
              <a:buChar char="-"/>
            </a:pPr>
            <a:r>
              <a:rPr lang="pt-BR" dirty="0" smtClean="0"/>
              <a:t>Atende população rural</a:t>
            </a:r>
          </a:p>
          <a:p>
            <a:pPr>
              <a:buFontTx/>
              <a:buChar char="-"/>
            </a:pPr>
            <a:r>
              <a:rPr lang="pt-BR" dirty="0" smtClean="0"/>
              <a:t>Aproximadamente </a:t>
            </a:r>
            <a:r>
              <a:rPr lang="pt-BR" dirty="0"/>
              <a:t>6.900 </a:t>
            </a:r>
            <a:r>
              <a:rPr lang="pt-BR" dirty="0" smtClean="0"/>
              <a:t>habitantes</a:t>
            </a:r>
          </a:p>
          <a:p>
            <a:pPr>
              <a:buFontTx/>
              <a:buChar char="-"/>
            </a:pPr>
            <a:r>
              <a:rPr lang="pt-BR" dirty="0"/>
              <a:t>Unidade tradicional em transição para </a:t>
            </a:r>
            <a:r>
              <a:rPr lang="pt-BR" dirty="0" smtClean="0"/>
              <a:t>ESF, com recente implantação de duas </a:t>
            </a:r>
            <a:r>
              <a:rPr lang="pt-BR" dirty="0"/>
              <a:t>ESF Rural (ESF Rural 1 e </a:t>
            </a:r>
            <a:r>
              <a:rPr lang="pt-BR" dirty="0" smtClean="0"/>
              <a:t>2)</a:t>
            </a:r>
          </a:p>
          <a:p>
            <a:pPr>
              <a:buFontTx/>
              <a:buChar char="-"/>
            </a:pPr>
            <a:r>
              <a:rPr lang="pt-BR" dirty="0" smtClean="0"/>
              <a:t>Área adstrita da ESF Rural </a:t>
            </a:r>
            <a:r>
              <a:rPr lang="pt-BR" dirty="0" smtClean="0"/>
              <a:t>2, com </a:t>
            </a:r>
            <a:r>
              <a:rPr lang="pt-BR" dirty="0" smtClean="0"/>
              <a:t>3.715 habitantes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155679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7</a:t>
            </a:r>
            <a:r>
              <a:rPr lang="pt-BR" sz="2000" dirty="0"/>
              <a:t>: Ampliar a cobertura da atenção a puérperas.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7: Garantir a 100% das puérperas cadastradas no programa de Pré-Natal e Puerpério da Unidade de Saúde consulta puerperal antes dos 42 dias após o parto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66720"/>
            <a:ext cx="5451732" cy="314271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63488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63488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593952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70488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20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627194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8.1: Examinar as mamas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66" y="3284983"/>
            <a:ext cx="543626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7068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66596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04249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4227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65456" y="1628800"/>
            <a:ext cx="76666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/>
              <a:t>Meta 8.2: Examinar o abdome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50" y="3400705"/>
            <a:ext cx="5470578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73796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1145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409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1484784"/>
            <a:ext cx="76138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/>
              <a:t>Meta 8.3: Realizar exame ginecológico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00705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80997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1145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409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0170" y="1484784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/>
              <a:t>Meta 8.4: Avaliar o estado psíquico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400705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" name="Caixa de Texto 2"/>
          <p:cNvSpPr txBox="1">
            <a:spLocks noChangeArrowheads="1"/>
          </p:cNvSpPr>
          <p:nvPr/>
        </p:nvSpPr>
        <p:spPr bwMode="auto">
          <a:xfrm>
            <a:off x="3563888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38" name="Caixa de Texto 2"/>
          <p:cNvSpPr txBox="1">
            <a:spLocks noChangeArrowheads="1"/>
          </p:cNvSpPr>
          <p:nvPr/>
        </p:nvSpPr>
        <p:spPr bwMode="auto">
          <a:xfrm>
            <a:off x="4830192" y="477889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39" name="Caixa de Texto 2"/>
          <p:cNvSpPr txBox="1">
            <a:spLocks noChangeArrowheads="1"/>
          </p:cNvSpPr>
          <p:nvPr/>
        </p:nvSpPr>
        <p:spPr bwMode="auto">
          <a:xfrm>
            <a:off x="6186016" y="473796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0" name="Caixa de Texto 2"/>
          <p:cNvSpPr txBox="1">
            <a:spLocks noChangeArrowheads="1"/>
          </p:cNvSpPr>
          <p:nvPr/>
        </p:nvSpPr>
        <p:spPr bwMode="auto">
          <a:xfrm>
            <a:off x="6804248" y="611450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409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700808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/>
              <a:t>Meta 8.5: Avaliar intercorrências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36" y="3502755"/>
            <a:ext cx="5437691" cy="31264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3563888" y="485090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3" name="Caixa de Texto 2"/>
          <p:cNvSpPr txBox="1">
            <a:spLocks noChangeArrowheads="1"/>
          </p:cNvSpPr>
          <p:nvPr/>
        </p:nvSpPr>
        <p:spPr bwMode="auto">
          <a:xfrm>
            <a:off x="4830192" y="485090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6186016" y="480997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5" name="Caixa de Texto 2"/>
          <p:cNvSpPr txBox="1">
            <a:spLocks noChangeArrowheads="1"/>
          </p:cNvSpPr>
          <p:nvPr/>
        </p:nvSpPr>
        <p:spPr bwMode="auto">
          <a:xfrm>
            <a:off x="6804248" y="618651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409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412776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8</a:t>
            </a:r>
            <a:r>
              <a:rPr lang="pt-BR" sz="2000" dirty="0"/>
              <a:t>: Melhorar a qualidade da atenção às puérperas na Unidade de Saúde.</a:t>
            </a:r>
          </a:p>
          <a:p>
            <a:endParaRPr lang="pt-BR" sz="2000" dirty="0" smtClean="0"/>
          </a:p>
          <a:p>
            <a:r>
              <a:rPr lang="pt-BR" sz="2000" dirty="0"/>
              <a:t>Meta 8.6: Prescrever a 100% das puérperas um dos métodos de anticoncepção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84983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3563888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3" name="Caixa de Texto 2"/>
          <p:cNvSpPr txBox="1">
            <a:spLocks noChangeArrowheads="1"/>
          </p:cNvSpPr>
          <p:nvPr/>
        </p:nvSpPr>
        <p:spPr bwMode="auto">
          <a:xfrm>
            <a:off x="4830192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6186016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5" name="Caixa de Texto 2"/>
          <p:cNvSpPr txBox="1">
            <a:spLocks noChangeArrowheads="1"/>
          </p:cNvSpPr>
          <p:nvPr/>
        </p:nvSpPr>
        <p:spPr bwMode="auto">
          <a:xfrm>
            <a:off x="6804248" y="595766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925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8106" y="2060848"/>
            <a:ext cx="7503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9</a:t>
            </a:r>
            <a:r>
              <a:rPr lang="pt-BR" sz="2000" dirty="0"/>
              <a:t>: Melhorar a adesão das mães ao puerpério.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9: Realizar busca ativa em 100% das puérperas que não realizaram a consulta de puerpério até 30 dias após o parto.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A busca </a:t>
            </a:r>
            <a:r>
              <a:rPr lang="pt-BR" sz="2000" dirty="0"/>
              <a:t>ativa das puérperas faltosas às consultas não foi </a:t>
            </a:r>
            <a:r>
              <a:rPr lang="pt-BR" sz="2000" dirty="0" smtClean="0"/>
              <a:t>realizada, </a:t>
            </a:r>
            <a:r>
              <a:rPr lang="pt-BR" sz="2000" dirty="0"/>
              <a:t>já que nenhuma usuária faltou à consulta </a:t>
            </a:r>
            <a:r>
              <a:rPr lang="pt-BR" sz="2000" dirty="0" smtClean="0"/>
              <a:t>agendada. </a:t>
            </a:r>
          </a:p>
          <a:p>
            <a:endParaRPr lang="pt-BR" sz="2000" dirty="0"/>
          </a:p>
          <a:p>
            <a:r>
              <a:rPr lang="pt-BR" sz="2000" dirty="0" smtClean="0"/>
              <a:t>Desta </a:t>
            </a:r>
            <a:r>
              <a:rPr lang="pt-BR" sz="2000" dirty="0"/>
              <a:t>forma, não houve cálculo de indicadores para esta ação.</a:t>
            </a:r>
          </a:p>
          <a:p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20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844824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10</a:t>
            </a:r>
            <a:r>
              <a:rPr lang="pt-BR" sz="2000" dirty="0"/>
              <a:t>: Melhorar o registro das informações do puerpério.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10: Manter registro na ficha de acompanhamento do Programa de 100% das puérperas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302562"/>
            <a:ext cx="5451732" cy="314271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6940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694064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02967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5899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72961" y="1656095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11</a:t>
            </a:r>
            <a:r>
              <a:rPr lang="pt-BR" sz="2000" dirty="0"/>
              <a:t>: Promover a saúde das puérperas.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11.1: Orientar 100% das puérperas cadastradas no Programa sobre os cuidados do recém-nascido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26" y="3284983"/>
            <a:ext cx="543860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5766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0230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2699"/>
            <a:ext cx="748883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2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0170" y="1694837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11</a:t>
            </a:r>
            <a:r>
              <a:rPr lang="pt-BR" sz="2000" dirty="0"/>
              <a:t>: Promover a saúde das puérperas.</a:t>
            </a:r>
          </a:p>
          <a:p>
            <a:endParaRPr lang="pt-BR" sz="2000" dirty="0" smtClean="0"/>
          </a:p>
          <a:p>
            <a:r>
              <a:rPr lang="pt-BR" sz="2000" dirty="0"/>
              <a:t>Meta 11.2: Orientar 100% das puérperas cadastradas no Programa sobre aleitamento materno exclusivo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12" y="3284983"/>
            <a:ext cx="5483315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62205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5811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5957664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29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772816"/>
            <a:ext cx="7503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11</a:t>
            </a:r>
            <a:r>
              <a:rPr lang="pt-BR" sz="2000" dirty="0"/>
              <a:t>: Promover a saúde das puérperas.</a:t>
            </a:r>
          </a:p>
          <a:p>
            <a:endParaRPr lang="pt-BR" sz="2000" dirty="0" smtClean="0"/>
          </a:p>
          <a:p>
            <a:r>
              <a:rPr lang="pt-BR" sz="2000" dirty="0"/>
              <a:t>Meta 11.3: Orientar 100% das puérperas cadastradas no Programa sobre planejamento familiar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17" y="3502755"/>
            <a:ext cx="5451732" cy="31602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49100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5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30192" y="491008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10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486916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15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245696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29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0170" y="1556792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12</a:t>
            </a:r>
            <a:r>
              <a:rPr lang="pt-BR" sz="2000" dirty="0"/>
              <a:t>: Ampliar a cobertura de primeira consulta odontológica no pré-natal.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12: Ampliar a cobertura de primeira consulta odontológica programática para 100% das gestantes cadastradas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6" y="3501008"/>
            <a:ext cx="5443282" cy="316624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63888" y="5229200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/>
                <a:ea typeface="SimSun"/>
                <a:cs typeface="Mangal"/>
              </a:rPr>
              <a:t>21	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89872" y="530120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18	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56176" y="5026000"/>
            <a:ext cx="504056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latin typeface="Arial" pitchFamily="34" charset="0"/>
                <a:ea typeface="SimSun"/>
                <a:cs typeface="Arial" pitchFamily="34" charset="0"/>
              </a:rPr>
              <a:t>30</a:t>
            </a:r>
            <a:endParaRPr lang="pt-BR" sz="1000" kern="50" dirty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804248" y="618651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81,1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963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2271" y="1628800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/>
              <a:t>Objetivo 13</a:t>
            </a:r>
            <a:r>
              <a:rPr lang="pt-BR" dirty="0"/>
              <a:t>: Melhorar a qualidade da atenção a saúde bucal durante o pré-natal.</a:t>
            </a:r>
          </a:p>
          <a:p>
            <a:endParaRPr lang="pt-BR" sz="2000" dirty="0" smtClean="0"/>
          </a:p>
          <a:p>
            <a:r>
              <a:rPr lang="pt-BR" dirty="0" smtClean="0"/>
              <a:t>Meta </a:t>
            </a:r>
            <a:r>
              <a:rPr lang="pt-BR" dirty="0"/>
              <a:t>13.1: Realizar as consultas subsequentes para 100% das gestantes que necessitam pertencentes a área de abrangência e cadastradas no programa de Pré-Natal da unidade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pic>
        <p:nvPicPr>
          <p:cNvPr id="11" name="Imagem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4288"/>
            <a:ext cx="5760640" cy="295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7200292" y="587727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3563888" y="4671551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14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3" name="Caixa de Texto 2"/>
          <p:cNvSpPr txBox="1">
            <a:spLocks noChangeArrowheads="1"/>
          </p:cNvSpPr>
          <p:nvPr/>
        </p:nvSpPr>
        <p:spPr bwMode="auto">
          <a:xfrm>
            <a:off x="4961880" y="4670281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10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6330032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15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9612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420888"/>
            <a:ext cx="7829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/>
              <a:t>Objetivo 13</a:t>
            </a:r>
            <a:r>
              <a:rPr lang="pt-BR" dirty="0"/>
              <a:t>: Melhorar a qualidade da atenção a saúde bucal durante o pré-natal.</a:t>
            </a:r>
          </a:p>
          <a:p>
            <a:endParaRPr lang="pt-BR" dirty="0" smtClean="0"/>
          </a:p>
          <a:p>
            <a:r>
              <a:rPr lang="pt-BR" dirty="0"/>
              <a:t>Meta 13.2: Concluir o tratamento odontológico em 100% das gestantes com primeira consulta odontológica programática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789040"/>
            <a:ext cx="5451732" cy="28002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592175" y="5472911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7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4889872" y="539861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8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186016" y="537321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>
                <a:effectLst/>
                <a:latin typeface="Arial"/>
                <a:ea typeface="SimSun"/>
                <a:cs typeface="Mangal"/>
              </a:rPr>
              <a:t>15</a:t>
            </a:r>
            <a:endParaRPr lang="pt-BR" sz="1600" kern="5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7200292" y="6114504"/>
            <a:ext cx="684076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50%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0966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916832"/>
            <a:ext cx="7503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14</a:t>
            </a:r>
            <a:r>
              <a:rPr lang="pt-BR" sz="2000" dirty="0"/>
              <a:t>: Melhorar a adesão ao atendimento odontológico no pré-natal.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14.1: Realizar busca ativa de 100% das gestantes que necessitavam realizar a primeira consulta odontológica programática e faltaram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Meta 14.2: Realizar busca ativa de 100% das gestantes, com primeira consulta odontológica programática, faltosas às consultas subsequentes.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Essas </a:t>
            </a:r>
            <a:r>
              <a:rPr lang="pt-BR" sz="2000" dirty="0"/>
              <a:t>buscas não foram realizadas, já que nenhuma usuária faltou à consulta </a:t>
            </a:r>
            <a:r>
              <a:rPr lang="pt-BR" sz="2000" dirty="0" smtClean="0"/>
              <a:t>agendada.</a:t>
            </a:r>
          </a:p>
          <a:p>
            <a:endParaRPr lang="pt-BR" sz="2000" dirty="0"/>
          </a:p>
          <a:p>
            <a:r>
              <a:rPr lang="pt-BR" sz="2000" dirty="0" smtClean="0"/>
              <a:t>Desta </a:t>
            </a:r>
            <a:r>
              <a:rPr lang="pt-BR" sz="2000" dirty="0"/>
              <a:t>forma, não houve cálculo de indicadores para esta ação.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885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93786" y="1340768"/>
            <a:ext cx="7503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Objetivo 15</a:t>
            </a:r>
            <a:r>
              <a:rPr lang="pt-BR" sz="2000" dirty="0"/>
              <a:t>: Melhorar o registro das informações do pré-natal odontológico.</a:t>
            </a:r>
          </a:p>
          <a:p>
            <a:endParaRPr lang="pt-BR" sz="2000" dirty="0" smtClean="0"/>
          </a:p>
          <a:p>
            <a:r>
              <a:rPr lang="pt-BR" sz="2000" dirty="0" smtClean="0"/>
              <a:t>Meta </a:t>
            </a:r>
            <a:r>
              <a:rPr lang="pt-BR" sz="2000" dirty="0"/>
              <a:t>15: Manter registro atualizado em prontuário de 100% das gestantes com primeira consulta odontológica programática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96" y="3273413"/>
            <a:ext cx="5451732" cy="31592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7200292" y="5877272"/>
            <a:ext cx="792088" cy="3388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SimSun"/>
                <a:cs typeface="Mangal"/>
              </a:rPr>
              <a:t>10</a:t>
            </a:r>
            <a:r>
              <a:rPr lang="pt-BR" sz="1600" b="1" kern="5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SimSun"/>
                <a:cs typeface="Mangal"/>
              </a:rPr>
              <a:t>0%</a:t>
            </a:r>
            <a:endParaRPr lang="pt-BR" sz="3200" b="1" kern="5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592175" y="4581128"/>
            <a:ext cx="3302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 pitchFamily="34" charset="0"/>
                <a:ea typeface="SimSun"/>
                <a:cs typeface="Arial" pitchFamily="34" charset="0"/>
              </a:rPr>
              <a:t>21</a:t>
            </a:r>
            <a:endParaRPr lang="pt-BR" sz="1000" kern="50" dirty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4889872" y="4606528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/>
                <a:ea typeface="SimSun"/>
                <a:cs typeface="Mangal"/>
              </a:rPr>
              <a:t>18</a:t>
            </a:r>
            <a:endParaRPr lang="pt-BR" sz="16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6156176" y="4653136"/>
            <a:ext cx="330200" cy="20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000" kern="50" dirty="0" smtClean="0">
                <a:effectLst/>
                <a:latin typeface="Arial" pitchFamily="34" charset="0"/>
                <a:ea typeface="SimSun"/>
                <a:cs typeface="Arial" pitchFamily="34" charset="0"/>
              </a:rPr>
              <a:t>30</a:t>
            </a:r>
            <a:endParaRPr lang="pt-BR" sz="1000" kern="50" dirty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mportância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 da 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intervenção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 para 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a equipe</a:t>
            </a:r>
          </a:p>
          <a:p>
            <a:pPr marL="0" indent="0">
              <a:buNone/>
            </a:pP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Capacitação da equipe para seguir </a:t>
            </a:r>
            <a:r>
              <a:rPr lang="pt-BR" sz="2100" dirty="0"/>
              <a:t>as recomendações do Ministério da Saúde relativas ao cadastramento, captação, acompanhamento, tratamento e monitoramento das gestantes e </a:t>
            </a:r>
            <a:r>
              <a:rPr lang="pt-BR" sz="2100" dirty="0" smtClean="0"/>
              <a:t>puérperas;</a:t>
            </a:r>
          </a:p>
          <a:p>
            <a:pPr>
              <a:buFontTx/>
              <a:buChar char="-"/>
            </a:pP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Integração da equipe (médicos/dentistas/enfermagem);</a:t>
            </a:r>
          </a:p>
          <a:p>
            <a:pPr>
              <a:buFontTx/>
              <a:buChar char="-"/>
            </a:pP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Mudança de consciência em relação ao serviço prestado;</a:t>
            </a:r>
          </a:p>
          <a:p>
            <a:pPr>
              <a:buFontTx/>
              <a:buChar char="-"/>
            </a:pP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Definição das atribuições de cada membro na equipe.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29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pt-BR" sz="10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mportância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 da 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intervenção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 para o 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serviço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400" dirty="0" smtClean="0"/>
              <a:t>Qualificação </a:t>
            </a:r>
            <a:r>
              <a:rPr lang="pt-BR" sz="2400" dirty="0"/>
              <a:t>do serviço prestado;</a:t>
            </a:r>
          </a:p>
          <a:p>
            <a:pPr>
              <a:buFontTx/>
              <a:buChar char="-"/>
            </a:pPr>
            <a:r>
              <a:rPr lang="pt-BR" sz="2400" dirty="0" smtClean="0"/>
              <a:t>Organização do serviço;</a:t>
            </a:r>
          </a:p>
          <a:p>
            <a:pPr>
              <a:buFontTx/>
              <a:buChar char="-"/>
            </a:pPr>
            <a:r>
              <a:rPr lang="pt-BR" sz="2400" dirty="0" smtClean="0"/>
              <a:t>Melhora nos registros;</a:t>
            </a:r>
          </a:p>
          <a:p>
            <a:pPr>
              <a:buFontTx/>
              <a:buChar char="-"/>
            </a:pPr>
            <a:r>
              <a:rPr lang="pt-BR" sz="2400" dirty="0" smtClean="0"/>
              <a:t>Criação de protocolos;</a:t>
            </a:r>
          </a:p>
          <a:p>
            <a:pPr>
              <a:buFontTx/>
              <a:buChar char="-"/>
            </a:pPr>
            <a:r>
              <a:rPr lang="pt-BR" sz="2400" dirty="0" smtClean="0"/>
              <a:t>Ampliação </a:t>
            </a:r>
            <a:r>
              <a:rPr lang="pt-BR" sz="2400" dirty="0"/>
              <a:t>da </a:t>
            </a:r>
            <a:r>
              <a:rPr lang="pt-BR" sz="2400" dirty="0" smtClean="0"/>
              <a:t>cobertura;</a:t>
            </a:r>
          </a:p>
          <a:p>
            <a:pPr>
              <a:buFontTx/>
              <a:buChar char="-"/>
            </a:pPr>
            <a:r>
              <a:rPr lang="pt-BR" sz="2400" dirty="0" smtClean="0"/>
              <a:t>Acompanhamento programático;</a:t>
            </a:r>
          </a:p>
          <a:p>
            <a:pPr>
              <a:buFontTx/>
              <a:buChar char="-"/>
            </a:pPr>
            <a:r>
              <a:rPr lang="pt-BR" sz="2400" dirty="0"/>
              <a:t>M</a:t>
            </a:r>
            <a:r>
              <a:rPr lang="pt-BR" sz="2400" dirty="0" smtClean="0"/>
              <a:t>etas pré-estabelecidas.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16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Importância</a:t>
            </a:r>
            <a:r>
              <a:rPr lang="pt-BR" sz="3300" b="1" dirty="0">
                <a:solidFill>
                  <a:schemeClr val="tx2">
                    <a:lumMod val="75000"/>
                  </a:schemeClr>
                </a:solidFill>
              </a:rPr>
              <a:t> da intervenção </a:t>
            </a: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pt-BR" sz="3300" b="1" dirty="0">
                <a:solidFill>
                  <a:schemeClr val="tx2">
                    <a:lumMod val="75000"/>
                  </a:schemeClr>
                </a:solidFill>
              </a:rPr>
              <a:t> a </a:t>
            </a: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comunidade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Serviço </a:t>
            </a:r>
            <a:r>
              <a:rPr lang="pt-BR" sz="2400" dirty="0"/>
              <a:t>mais </a:t>
            </a:r>
            <a:r>
              <a:rPr lang="pt-BR" sz="2400" dirty="0" smtClean="0"/>
              <a:t>organizado e qualificado;</a:t>
            </a:r>
            <a:endParaRPr lang="pt-BR" sz="2400" dirty="0"/>
          </a:p>
          <a:p>
            <a:pPr marL="0" indent="0">
              <a:spcBef>
                <a:spcPts val="0"/>
              </a:spcBef>
              <a:buNone/>
            </a:pPr>
            <a:endParaRPr lang="pt-BR" sz="24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Gestantes integralmente atendidas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pt-BR" sz="2000" dirty="0" smtClean="0"/>
              <a:t>todos </a:t>
            </a:r>
            <a:r>
              <a:rPr lang="pt-BR" sz="2000" dirty="0"/>
              <a:t>os exames físicos e laboratoriais </a:t>
            </a:r>
            <a:r>
              <a:rPr lang="pt-BR" sz="2000" dirty="0" smtClean="0"/>
              <a:t>realizados;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pt-BR" sz="2000" dirty="0" smtClean="0"/>
              <a:t>vacinação;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pt-BR" sz="2000" dirty="0" smtClean="0"/>
              <a:t>cuidados </a:t>
            </a:r>
            <a:r>
              <a:rPr lang="pt-BR" sz="2000" dirty="0"/>
              <a:t>inerentes ao </a:t>
            </a:r>
            <a:r>
              <a:rPr lang="pt-BR" sz="2000" dirty="0" smtClean="0"/>
              <a:t>pré-natal;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pt-BR" sz="2000" dirty="0" smtClean="0"/>
              <a:t>orientações </a:t>
            </a:r>
            <a:r>
              <a:rPr lang="pt-BR" sz="2000" dirty="0"/>
              <a:t>nutricionais, de saúde bucal, amamentação, </a:t>
            </a:r>
            <a:r>
              <a:rPr lang="pt-BR" sz="2000" dirty="0" smtClean="0"/>
              <a:t>anticoncepção...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Ampliação </a:t>
            </a:r>
            <a:r>
              <a:rPr lang="pt-BR" sz="2400" dirty="0"/>
              <a:t>da cobertura do pré-natal e </a:t>
            </a:r>
            <a:r>
              <a:rPr lang="pt-BR" sz="2400" dirty="0" smtClean="0"/>
              <a:t>puerpério;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Melhoria </a:t>
            </a:r>
            <a:r>
              <a:rPr lang="pt-BR" sz="2400" dirty="0"/>
              <a:t>dos </a:t>
            </a:r>
            <a:r>
              <a:rPr lang="pt-BR" sz="2400" dirty="0" smtClean="0"/>
              <a:t>registros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9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2" name="Picture 2" descr="C:\Users\hp 12\Desktop\IMG_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70" y="2422195"/>
            <a:ext cx="4030660" cy="41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524" y="1412776"/>
            <a:ext cx="874897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Incorporação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 da intervenção à rotina do 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serviço</a:t>
            </a: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400" dirty="0" smtClean="0"/>
              <a:t>Ações realizadas já estão incorporadas à </a:t>
            </a:r>
            <a:r>
              <a:rPr lang="pt-BR" sz="2400" dirty="0"/>
              <a:t>rotina do </a:t>
            </a:r>
            <a:r>
              <a:rPr lang="pt-BR" sz="2400" dirty="0" smtClean="0"/>
              <a:t>serviço;</a:t>
            </a:r>
          </a:p>
          <a:p>
            <a:pPr>
              <a:buFontTx/>
              <a:buChar char="-"/>
            </a:pPr>
            <a:r>
              <a:rPr lang="pt-BR" sz="2400" dirty="0" smtClean="0"/>
              <a:t>Equipe deve ampliar </a:t>
            </a:r>
            <a:r>
              <a:rPr lang="pt-BR" sz="2400" dirty="0"/>
              <a:t>o trabalho de conscientização da comunidade em relação à importância de realizar o pré-natal e puerpério na </a:t>
            </a:r>
            <a:r>
              <a:rPr lang="pt-BR" sz="2400" dirty="0" smtClean="0"/>
              <a:t>UBS;</a:t>
            </a:r>
          </a:p>
          <a:p>
            <a:pPr>
              <a:buFontTx/>
              <a:buChar char="-"/>
            </a:pPr>
            <a:r>
              <a:rPr lang="pt-BR" sz="2400" dirty="0" smtClean="0"/>
              <a:t>Reuniões </a:t>
            </a:r>
            <a:r>
              <a:rPr lang="pt-BR" sz="2400" dirty="0"/>
              <a:t>de equipe na UBS, em datas já </a:t>
            </a:r>
            <a:r>
              <a:rPr lang="pt-BR" sz="2400" dirty="0" smtClean="0"/>
              <a:t>pré-definidas;</a:t>
            </a:r>
          </a:p>
          <a:p>
            <a:pPr>
              <a:buFontTx/>
              <a:buChar char="-"/>
            </a:pPr>
            <a:r>
              <a:rPr lang="pt-BR" sz="2400" dirty="0" smtClean="0"/>
              <a:t>Maior </a:t>
            </a:r>
            <a:r>
              <a:rPr lang="pt-BR" sz="2400" dirty="0"/>
              <a:t>divulgação do serviço, com </a:t>
            </a:r>
            <a:r>
              <a:rPr lang="pt-BR" sz="2400" dirty="0" smtClean="0"/>
              <a:t>cartilha e </a:t>
            </a:r>
            <a:r>
              <a:rPr lang="pt-BR" sz="2400" dirty="0"/>
              <a:t>folder </a:t>
            </a:r>
            <a:r>
              <a:rPr lang="pt-BR" sz="2400" dirty="0" smtClean="0"/>
              <a:t>distribuídos </a:t>
            </a:r>
            <a:r>
              <a:rPr lang="pt-BR" sz="2000" dirty="0"/>
              <a:t>na </a:t>
            </a:r>
            <a:r>
              <a:rPr lang="pt-BR" sz="2400" dirty="0"/>
              <a:t>unidade.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29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/>
              <a:t>REFLEXÃO CRÍTICA SOBRE O PROCESSSO DE APRENDIZAGEM PESSOAL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100" dirty="0" smtClean="0"/>
              <a:t>Desenvolvimento pessoal;</a:t>
            </a:r>
          </a:p>
          <a:p>
            <a:pPr>
              <a:buFontTx/>
              <a:buChar char="-"/>
            </a:pPr>
            <a:r>
              <a:rPr lang="pt-BR" sz="2100" dirty="0" smtClean="0"/>
              <a:t>Incremento </a:t>
            </a:r>
            <a:r>
              <a:rPr lang="pt-BR" sz="2100" dirty="0"/>
              <a:t>de </a:t>
            </a:r>
            <a:r>
              <a:rPr lang="pt-BR" sz="2100" dirty="0" smtClean="0"/>
              <a:t>autoconfiança;</a:t>
            </a:r>
          </a:p>
          <a:p>
            <a:pPr>
              <a:buFontTx/>
              <a:buChar char="-"/>
            </a:pPr>
            <a:r>
              <a:rPr lang="pt-BR" sz="2100" dirty="0" smtClean="0"/>
              <a:t>Independente </a:t>
            </a:r>
            <a:r>
              <a:rPr lang="pt-BR" sz="2100" dirty="0"/>
              <a:t>da estrutura física, </a:t>
            </a:r>
            <a:r>
              <a:rPr lang="pt-BR" sz="2100" dirty="0" smtClean="0"/>
              <a:t>serviço é reflexo do </a:t>
            </a:r>
            <a:r>
              <a:rPr lang="pt-BR" sz="2100" dirty="0"/>
              <a:t>profissional que nele </a:t>
            </a:r>
            <a:r>
              <a:rPr lang="pt-BR" sz="2100" dirty="0" smtClean="0"/>
              <a:t>atua;</a:t>
            </a:r>
          </a:p>
          <a:p>
            <a:pPr>
              <a:buFontTx/>
              <a:buChar char="-"/>
            </a:pPr>
            <a:r>
              <a:rPr lang="pt-BR" sz="2100" dirty="0" smtClean="0"/>
              <a:t>Engajamento </a:t>
            </a:r>
            <a:r>
              <a:rPr lang="pt-BR" sz="2100" dirty="0"/>
              <a:t>e determinação </a:t>
            </a:r>
            <a:r>
              <a:rPr lang="pt-BR" sz="2100" dirty="0" smtClean="0"/>
              <a:t>são peças </a:t>
            </a:r>
            <a:r>
              <a:rPr lang="pt-BR" sz="2100" dirty="0"/>
              <a:t>principais para </a:t>
            </a:r>
            <a:r>
              <a:rPr lang="pt-BR" sz="2100" dirty="0" smtClean="0"/>
              <a:t>mudanças;</a:t>
            </a:r>
          </a:p>
          <a:p>
            <a:pPr>
              <a:buFontTx/>
              <a:buChar char="-"/>
            </a:pPr>
            <a:r>
              <a:rPr lang="pt-BR" sz="2100" dirty="0" smtClean="0"/>
              <a:t>Atuação em Saúde Pública promove concepção </a:t>
            </a:r>
            <a:r>
              <a:rPr lang="pt-BR" sz="2100" dirty="0"/>
              <a:t>diferente acerca da </a:t>
            </a:r>
            <a:r>
              <a:rPr lang="pt-BR" sz="2100" dirty="0" smtClean="0"/>
              <a:t>saúde;</a:t>
            </a:r>
          </a:p>
          <a:p>
            <a:pPr>
              <a:buFontTx/>
              <a:buChar char="-"/>
            </a:pPr>
            <a:r>
              <a:rPr lang="pt-BR" sz="2100" dirty="0" smtClean="0"/>
              <a:t>Desenvolvimento de senso </a:t>
            </a:r>
            <a:r>
              <a:rPr lang="pt-BR" sz="2100" dirty="0"/>
              <a:t>crítico acerca dos problemas </a:t>
            </a:r>
            <a:r>
              <a:rPr lang="pt-BR" sz="2100" dirty="0" smtClean="0"/>
              <a:t>enfrentados;</a:t>
            </a:r>
          </a:p>
          <a:p>
            <a:pPr>
              <a:buFontTx/>
              <a:buChar char="-"/>
            </a:pPr>
            <a:r>
              <a:rPr lang="pt-BR" sz="2100" dirty="0" smtClean="0"/>
              <a:t>Reflexão </a:t>
            </a:r>
            <a:r>
              <a:rPr lang="pt-BR" sz="2100" dirty="0"/>
              <a:t>e </a:t>
            </a:r>
            <a:r>
              <a:rPr lang="pt-BR" sz="2100" dirty="0" smtClean="0"/>
              <a:t>problematização desenvolvem </a:t>
            </a:r>
            <a:r>
              <a:rPr lang="pt-BR" sz="2100" dirty="0"/>
              <a:t>a consciência, peça chave para que possamos intervir e modificar uma </a:t>
            </a:r>
            <a:r>
              <a:rPr lang="pt-BR" sz="2100" dirty="0" smtClean="0"/>
              <a:t>realidade;</a:t>
            </a:r>
          </a:p>
          <a:p>
            <a:pPr>
              <a:buFontTx/>
              <a:buChar char="-"/>
            </a:pPr>
            <a:r>
              <a:rPr lang="pt-BR" sz="2100" dirty="0" smtClean="0"/>
              <a:t>Apesar </a:t>
            </a:r>
            <a:r>
              <a:rPr lang="pt-BR" sz="2100" dirty="0"/>
              <a:t>de todas as dificuldades, pode haver uma grande melhora do sistema de saúde </a:t>
            </a:r>
            <a:r>
              <a:rPr lang="pt-BR" sz="2100" dirty="0" smtClean="0"/>
              <a:t>pública;</a:t>
            </a:r>
          </a:p>
          <a:p>
            <a:pPr>
              <a:buFontTx/>
              <a:buChar char="-"/>
            </a:pPr>
            <a:r>
              <a:rPr lang="pt-BR" sz="2100" dirty="0"/>
              <a:t>Q</a:t>
            </a:r>
            <a:r>
              <a:rPr lang="pt-BR" sz="2100" dirty="0" smtClean="0"/>
              <a:t>ualificação </a:t>
            </a:r>
            <a:r>
              <a:rPr lang="pt-BR" sz="2100" dirty="0"/>
              <a:t>profissional, através de um projeto bem desenvolvido, como a proposta do curso, é uma ferramenta para </a:t>
            </a:r>
            <a:r>
              <a:rPr lang="pt-BR" sz="2100" dirty="0" smtClean="0"/>
              <a:t>a evolução do serviço público.</a:t>
            </a:r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REFERÊNCIAS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BRASIL</a:t>
            </a:r>
            <a:r>
              <a:rPr lang="pt-BR" sz="2400" dirty="0"/>
              <a:t>. Ministério da Saúde. Pré-natal e Puerpério: atenção qualificada e humanizada – manual técnico/Ministério da Saúde, Secretaria de Atenção à Saúde, Departamento de Ações Programáticas Estratégicas – Brasília: Ministério da </a:t>
            </a:r>
            <a:r>
              <a:rPr lang="pt-BR" sz="2400" dirty="0" smtClean="0"/>
              <a:t>Saúde,2006.</a:t>
            </a:r>
          </a:p>
          <a:p>
            <a:pPr>
              <a:buFontTx/>
              <a:buChar char="-"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BRASIL</a:t>
            </a:r>
            <a:r>
              <a:rPr lang="pt-BR" sz="2400" dirty="0"/>
              <a:t>. Portaria N</a:t>
            </a:r>
            <a:r>
              <a:rPr lang="pt-BR" sz="2400" strike="sngStrike" dirty="0"/>
              <a:t>º</a:t>
            </a:r>
            <a:r>
              <a:rPr lang="pt-BR" sz="2400" dirty="0"/>
              <a:t> 1.067/GM de 4 de julho de 2005.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9" name="Picture 4" descr="C:\Users\hp 12\Desktop\IMG_5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88" y="2564904"/>
            <a:ext cx="5869824" cy="39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4099" name="Picture 3" descr="C:\Users\hp 12\Downloads\10805099_10204968027662564_12680649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30" y="2309568"/>
            <a:ext cx="7146540" cy="401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tx2">
                    <a:lumMod val="75000"/>
                  </a:schemeClr>
                </a:solidFill>
              </a:rPr>
              <a:t>UBS </a:t>
            </a:r>
            <a:r>
              <a:rPr lang="pt-BR" sz="3500" b="1" dirty="0">
                <a:solidFill>
                  <a:schemeClr val="tx2">
                    <a:lumMod val="75000"/>
                  </a:schemeClr>
                </a:solidFill>
              </a:rPr>
              <a:t>Barros </a:t>
            </a:r>
            <a:r>
              <a:rPr lang="pt-BR" sz="3500" b="1" dirty="0" err="1" smtClean="0">
                <a:solidFill>
                  <a:schemeClr val="tx2">
                    <a:lumMod val="75000"/>
                  </a:schemeClr>
                </a:solidFill>
              </a:rPr>
              <a:t>Cassal</a:t>
            </a:r>
            <a:endParaRPr lang="pt-BR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pic>
        <p:nvPicPr>
          <p:cNvPr id="5122" name="Picture 2" descr="C:\Users\hp 12\Downloads\10941972_811258145614258_137346332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2" y="2132856"/>
            <a:ext cx="7984976" cy="44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1933</Words>
  <Application>Microsoft Office PowerPoint</Application>
  <PresentationFormat>Apresentação na tela (4:3)</PresentationFormat>
  <Paragraphs>447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 UNIVERSIDADE FEDERAL DE PELOTAS UNIVERSIDADE ABERTA DO SUS ESPECIALIZAÇÃO EM SAÚDE DA FAMÍLIA MODALIDADE À DISTÂNCIA TURMA 6 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PRÉ-NATAL E PUERPÉRIO, ANTES DA INTERVENÇÃO...</vt:lpstr>
      <vt:lpstr>OBJETIVO GERAL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CRÍTICA SOBRE O PROCESSSO DE APRENDIZAGEM PESSOAL</vt:lpstr>
      <vt:lpstr>REFERÊNCIAS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 12</dc:creator>
  <cp:lastModifiedBy>hp 12</cp:lastModifiedBy>
  <cp:revision>54</cp:revision>
  <dcterms:created xsi:type="dcterms:W3CDTF">2015-01-20T13:33:40Z</dcterms:created>
  <dcterms:modified xsi:type="dcterms:W3CDTF">2015-01-23T00:13:53Z</dcterms:modified>
</cp:coreProperties>
</file>