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57" r:id="rId3"/>
    <p:sldId id="294" r:id="rId4"/>
    <p:sldId id="290" r:id="rId5"/>
    <p:sldId id="291" r:id="rId6"/>
    <p:sldId id="292" r:id="rId7"/>
    <p:sldId id="293" r:id="rId8"/>
    <p:sldId id="258" r:id="rId9"/>
    <p:sldId id="259" r:id="rId10"/>
    <p:sldId id="260" r:id="rId11"/>
    <p:sldId id="261" r:id="rId12"/>
    <p:sldId id="296" r:id="rId13"/>
    <p:sldId id="297" r:id="rId14"/>
    <p:sldId id="298" r:id="rId15"/>
    <p:sldId id="299" r:id="rId16"/>
    <p:sldId id="262" r:id="rId17"/>
    <p:sldId id="300" r:id="rId18"/>
    <p:sldId id="272" r:id="rId19"/>
    <p:sldId id="273" r:id="rId20"/>
    <p:sldId id="274" r:id="rId21"/>
    <p:sldId id="275" r:id="rId22"/>
    <p:sldId id="301" r:id="rId23"/>
    <p:sldId id="303" r:id="rId24"/>
    <p:sldId id="302" r:id="rId25"/>
    <p:sldId id="304" r:id="rId26"/>
    <p:sldId id="305" r:id="rId27"/>
    <p:sldId id="306" r:id="rId28"/>
    <p:sldId id="307" r:id="rId29"/>
    <p:sldId id="277" r:id="rId30"/>
    <p:sldId id="278" r:id="rId31"/>
    <p:sldId id="279" r:id="rId32"/>
    <p:sldId id="280" r:id="rId33"/>
    <p:sldId id="283" r:id="rId34"/>
    <p:sldId id="308" r:id="rId35"/>
    <p:sldId id="285" r:id="rId36"/>
    <p:sldId id="286" r:id="rId37"/>
    <p:sldId id="287" r:id="rId38"/>
    <p:sldId id="288" r:id="rId39"/>
    <p:sldId id="289" r:id="rId40"/>
    <p:sldId id="309" r:id="rId41"/>
    <p:sldId id="312" r:id="rId42"/>
    <p:sldId id="313" r:id="rId43"/>
    <p:sldId id="314" r:id="rId4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tângulo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tângulo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ector reto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tângulo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5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B2C41-D788-4FD3-A4EB-0503E2EE1144}" type="datetimeFigureOut">
              <a:rPr lang="pt-BR"/>
              <a:pPr>
                <a:defRPr/>
              </a:pPr>
              <a:t>14/10/2012</a:t>
            </a:fld>
            <a:endParaRPr lang="pt-BR"/>
          </a:p>
        </p:txBody>
      </p:sp>
      <p:sp>
        <p:nvSpPr>
          <p:cNvPr id="16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2AAE0F4-8DDC-4C85-9665-29D05CD913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94325-4145-46C8-A844-1CCD0F877125}" type="datetimeFigureOut">
              <a:rPr lang="pt-BR"/>
              <a:pPr>
                <a:defRPr/>
              </a:pPr>
              <a:t>14/10/2012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16215-F419-462B-A68C-8FD6AC3C24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tângulo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tângulo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Conector reto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e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e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CAEBD-B654-4230-8B14-98C4FFD3C0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7E191-F4D0-46BB-8D97-8243CC976C8B}" type="datetimeFigureOut">
              <a:rPr lang="pt-BR"/>
              <a:pPr>
                <a:defRPr/>
              </a:pPr>
              <a:t>14/10/2012</a:t>
            </a:fld>
            <a:endParaRPr lang="pt-BR"/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F6F8E-1A04-4097-9220-45BA698D3ED8}" type="datetimeFigureOut">
              <a:rPr lang="pt-BR"/>
              <a:pPr>
                <a:defRPr/>
              </a:pPr>
              <a:t>14/10/2012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26609-FF52-4D3F-8C36-1681636553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tângulo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tângulo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tângulo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tângulo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Conector reto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e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e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04732-BC83-44A0-A292-5B21E3921CF8}" type="datetimeFigureOut">
              <a:rPr lang="pt-BR"/>
              <a:pPr>
                <a:defRPr/>
              </a:pPr>
              <a:t>14/10/2012</a:t>
            </a:fld>
            <a:endParaRPr lang="pt-BR"/>
          </a:p>
        </p:txBody>
      </p:sp>
      <p:sp>
        <p:nvSpPr>
          <p:cNvPr id="1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F15C47B-9F98-484E-A0B8-C796557D97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FA8AA-1E51-4ACF-BAF1-1B275CF8EF8F}" type="datetimeFigureOut">
              <a:rPr lang="pt-BR"/>
              <a:pPr>
                <a:defRPr/>
              </a:pPr>
              <a:t>14/10/2012</a:t>
            </a:fld>
            <a:endParaRPr lang="pt-BR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05E86-C32D-48F2-AEA7-56BCBA0AEC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tângulo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Conector reto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tângulo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e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e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8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B8116-A305-438A-9910-4D204A2B730E}" type="datetimeFigureOut">
              <a:rPr lang="pt-BR"/>
              <a:pPr>
                <a:defRPr/>
              </a:pPr>
              <a:t>14/10/2012</a:t>
            </a:fld>
            <a:endParaRPr lang="pt-BR"/>
          </a:p>
        </p:txBody>
      </p:sp>
      <p:sp>
        <p:nvSpPr>
          <p:cNvPr id="19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65F6884-2FCA-4EB8-B0DD-A0EDB146AE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DCD82-124B-4945-B48E-22A1A4801474}" type="datetimeFigureOut">
              <a:rPr lang="pt-BR"/>
              <a:pPr>
                <a:defRPr/>
              </a:pPr>
              <a:t>14/10/2012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416B1-2C4A-40B8-9EE8-5C46DF5CB7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tângulo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tângulo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249CD-70CA-4612-AE77-128EEBABE483}" type="datetimeFigureOut">
              <a:rPr lang="pt-BR"/>
              <a:pPr>
                <a:defRPr/>
              </a:pPr>
              <a:t>14/10/2012</a:t>
            </a:fld>
            <a:endParaRPr lang="pt-BR"/>
          </a:p>
        </p:txBody>
      </p:sp>
      <p:sp>
        <p:nvSpPr>
          <p:cNvPr id="9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E4BF9D-845D-4308-AA5A-6B3CE2D4BB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tângulo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Conector reto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e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tângulo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6" name="Espaço Reservado para Número de Slid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647FB1E-4214-4162-A0ED-AA6CD72E1A0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ECC60-FB33-43BA-9090-1C326F40704E}" type="datetimeFigureOut">
              <a:rPr lang="pt-BR"/>
              <a:pPr>
                <a:defRPr/>
              </a:pPr>
              <a:t>14/10/2012</a:t>
            </a:fld>
            <a:endParaRPr lang="pt-BR"/>
          </a:p>
        </p:txBody>
      </p:sp>
      <p:sp>
        <p:nvSpPr>
          <p:cNvPr id="18" name="Espaço Reservado para Rodap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tângulo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tângulo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e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tângulo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6" name="Espaço Reservado para Número de Slid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EC401-855A-47FC-89C5-3BE11D056D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Data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F4F0D-346E-45D0-A4C1-EC64382981B1}" type="datetimeFigureOut">
              <a:rPr lang="pt-BR"/>
              <a:pPr>
                <a:defRPr/>
              </a:pPr>
              <a:t>14/10/2012</a:t>
            </a:fld>
            <a:endParaRPr lang="pt-BR"/>
          </a:p>
        </p:txBody>
      </p:sp>
      <p:sp>
        <p:nvSpPr>
          <p:cNvPr id="18" name="Espaço Reservado para Rodap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7A0D4A1-AC0D-4648-BB2B-D293C25DE373}" type="datetimeFigureOut">
              <a:rPr lang="pt-BR"/>
              <a:pPr>
                <a:defRPr/>
              </a:pPr>
              <a:t>14/10/2012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94512E-73FC-4166-AD12-DE4D948320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8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39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789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9E9273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590/S0080-62342011000300003" TargetMode="External"/><Relationship Id="rId2" Type="http://schemas.openxmlformats.org/officeDocument/2006/relationships/hyperlink" Target="http://dx.doi.org/10.1590/S0034-71672011000100006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>
          <a:xfrm>
            <a:off x="611188" y="0"/>
            <a:ext cx="8224837" cy="1196975"/>
          </a:xfrm>
        </p:spPr>
        <p:txBody>
          <a:bodyPr/>
          <a:lstStyle/>
          <a:p>
            <a:pPr eaLnBrk="1" hangingPunct="1"/>
            <a:r>
              <a:rPr lang="pt-BR" sz="2900" smtClean="0"/>
              <a:t/>
            </a:r>
            <a:br>
              <a:rPr lang="pt-BR" sz="2900" smtClean="0"/>
            </a:br>
            <a:r>
              <a:rPr lang="pt-BR" sz="2900" smtClean="0"/>
              <a:t/>
            </a:r>
            <a:br>
              <a:rPr lang="pt-BR" sz="2900" smtClean="0"/>
            </a:br>
            <a:r>
              <a:rPr lang="pt-BR" sz="2900" smtClean="0"/>
              <a:t>Universidade Federal de Pelotas/UNASUS</a:t>
            </a:r>
            <a:br>
              <a:rPr lang="pt-BR" sz="2900" smtClean="0"/>
            </a:br>
            <a:r>
              <a:rPr lang="pt-BR" sz="2900" smtClean="0"/>
              <a:t>Especialização em Saúde da Família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341438"/>
            <a:ext cx="8534400" cy="47815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pt-BR" sz="2300" smtClean="0"/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pt-BR" sz="2300" smtClean="0"/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t-BR" sz="2600" smtClean="0"/>
              <a:t>Qualificação da atenção à saúde da criança na UBS Veneza em São José do Norte/RS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pt-BR" sz="2600" smtClean="0"/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pt-BR" sz="2300" smtClean="0"/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pt-BR" sz="2300" smtClean="0"/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t-BR" sz="2300" smtClean="0"/>
              <a:t>Jeanie Fonseca Pinheiro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t-BR" sz="1800" smtClean="0"/>
              <a:t>Orientadora: Denise Bermudez Pereira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pt-BR" sz="23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pt-BR" sz="2300" smtClean="0"/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t-BR" sz="1400" smtClean="0"/>
              <a:t>Outubro de 2012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Metas</a:t>
            </a:r>
          </a:p>
        </p:txBody>
      </p:sp>
      <p:sp>
        <p:nvSpPr>
          <p:cNvPr id="2253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2133600"/>
            <a:ext cx="8504238" cy="39655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800" smtClean="0"/>
              <a:t>*</a:t>
            </a:r>
            <a:r>
              <a:rPr lang="pt-BR" sz="2400" smtClean="0"/>
              <a:t>Ampliar a cobertura da puericultura para 100%.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400" smtClean="0"/>
              <a:t>*Captar 100% das crianças.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400" smtClean="0"/>
              <a:t>*Realizar a busca ativa de 100% das crianças faltosas.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400" smtClean="0"/>
              <a:t>*Avaliar o crescimento e o desenvolvimento em 100% das crianças.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400" smtClean="0"/>
              <a:t>*Manter o calendário vacinal atualizado de 100% das crianças. 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400" smtClean="0"/>
              <a:t>*Identificar 90% das crianças com risco para morbidade/mortalidade (baixo peso ao nascer, prematuridade, alterações do crescimento). </a:t>
            </a:r>
          </a:p>
          <a:p>
            <a:pPr eaLnBrk="1" hangingPunct="1">
              <a:lnSpc>
                <a:spcPct val="80000"/>
              </a:lnSpc>
            </a:pPr>
            <a:endParaRPr lang="pt-BR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Metas</a:t>
            </a:r>
          </a:p>
        </p:txBody>
      </p:sp>
      <p:sp>
        <p:nvSpPr>
          <p:cNvPr id="2355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916113"/>
            <a:ext cx="8504238" cy="41830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t-BR" sz="2800" smtClean="0"/>
              <a:t>*</a:t>
            </a:r>
            <a:r>
              <a:rPr lang="pt-BR" sz="2400" smtClean="0"/>
              <a:t>Capacitar 100% dos profissionais da unidade em relação à saúde da criança/puericultura.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t-BR" sz="2400" smtClean="0"/>
              <a:t>*Manter registro atualizado na ficha espelho de puericultura/vacinação de 100% das crianças.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t-BR" sz="2400" smtClean="0"/>
              <a:t>*Promover o aleitamento materno exclusivo até os 6 meses em 100% das crianças.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t-BR" sz="2400" smtClean="0"/>
              <a:t>*Orientar a alimentação complementar, a 100% das crianças, após os 6 meses de idade.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t-BR" sz="2400" smtClean="0"/>
              <a:t>* Orientar 100% dos pais ou responsáveis em relação aos cuidados gerais com a criança.</a:t>
            </a:r>
          </a:p>
          <a:p>
            <a:pPr eaLnBrk="1" hangingPunct="1">
              <a:lnSpc>
                <a:spcPct val="90000"/>
              </a:lnSpc>
            </a:pPr>
            <a:endParaRPr lang="pt-BR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z="3600" smtClean="0"/>
              <a:t>Metodologia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t-BR" sz="2400" u="sng" smtClean="0"/>
              <a:t>Ações desenvolvidas</a:t>
            </a:r>
            <a:r>
              <a:rPr lang="pt-BR" sz="2400" smtClean="0"/>
              <a:t>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t-BR" sz="24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t-BR" sz="2400" smtClean="0"/>
              <a:t>Organização e gestão do serviço: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t-BR" sz="24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t-BR" sz="2400" smtClean="0"/>
              <a:t>Organização dos materiais de apoio;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t-BR" sz="2400" smtClean="0"/>
              <a:t>Reunião de equipe semanal;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t-BR" sz="2400" smtClean="0"/>
              <a:t>Discussão de assuntos vivenciados na realidade local;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t-BR" sz="2400" smtClean="0"/>
              <a:t>Priorização do agendamento para menores de 1 ano;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t-BR" sz="2400" smtClean="0"/>
              <a:t>Delimitação das tarefas por núcleo profissional;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t-BR" sz="2400" smtClean="0"/>
              <a:t>Realização de busca ativa aos faltosos;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t-BR" sz="2400" smtClean="0"/>
              <a:t>Encaminhamento a serviços de referência;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pt-BR" sz="2400" smtClean="0"/>
              <a:t>Disponibilização do manual de atendimento a criança.</a:t>
            </a:r>
            <a:endParaRPr lang="pt-BR" sz="24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z="3600" smtClean="0"/>
              <a:t>Metodologia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400" smtClean="0"/>
              <a:t>Monitoramento e Avaliação:</a:t>
            </a:r>
          </a:p>
          <a:p>
            <a:pPr>
              <a:buFont typeface="Wingdings 2" pitchFamily="18" charset="2"/>
              <a:buNone/>
            </a:pPr>
            <a:endParaRPr lang="pt-BR" sz="2400" smtClean="0"/>
          </a:p>
          <a:p>
            <a:pPr>
              <a:buFont typeface="Wingdings 2" pitchFamily="18" charset="2"/>
              <a:buNone/>
            </a:pPr>
            <a:r>
              <a:rPr lang="pt-BR" sz="2400" smtClean="0"/>
              <a:t>Manutenção do cadastramento atualizado;</a:t>
            </a:r>
          </a:p>
          <a:p>
            <a:pPr>
              <a:buFont typeface="Wingdings 2" pitchFamily="18" charset="2"/>
              <a:buNone/>
            </a:pPr>
            <a:r>
              <a:rPr lang="pt-BR" sz="2400" smtClean="0"/>
              <a:t>Checagem do comparecimento a consulta;</a:t>
            </a:r>
          </a:p>
          <a:p>
            <a:pPr>
              <a:buFont typeface="Wingdings 2" pitchFamily="18" charset="2"/>
              <a:buNone/>
            </a:pPr>
            <a:r>
              <a:rPr lang="pt-BR" sz="2400" smtClean="0"/>
              <a:t>Discussão de casos com a equipe;</a:t>
            </a:r>
          </a:p>
          <a:p>
            <a:pPr>
              <a:buFont typeface="Wingdings 2" pitchFamily="18" charset="2"/>
              <a:buNone/>
            </a:pPr>
            <a:r>
              <a:rPr lang="pt-BR" sz="2400" smtClean="0"/>
              <a:t>Avaliação das ações desenvolvidas;</a:t>
            </a:r>
          </a:p>
          <a:p>
            <a:pPr>
              <a:buFont typeface="Wingdings 2" pitchFamily="18" charset="2"/>
              <a:buNone/>
            </a:pPr>
            <a:r>
              <a:rPr lang="pt-BR" sz="2400" smtClean="0"/>
              <a:t>Elaboração de estratégias para otimizar o serviço;</a:t>
            </a:r>
          </a:p>
          <a:p>
            <a:pPr>
              <a:buFont typeface="Wingdings 2" pitchFamily="18" charset="2"/>
              <a:buNone/>
            </a:pPr>
            <a:r>
              <a:rPr lang="pt-BR" sz="2400" smtClean="0"/>
              <a:t>Agendamento de retorno;</a:t>
            </a:r>
          </a:p>
          <a:p>
            <a:pPr>
              <a:buFont typeface="Wingdings 2" pitchFamily="18" charset="2"/>
              <a:buNone/>
            </a:pPr>
            <a:r>
              <a:rPr lang="pt-BR" sz="2400" smtClean="0"/>
              <a:t>Monitoramento dos casos em situação de risco.</a:t>
            </a:r>
          </a:p>
          <a:p>
            <a:pPr>
              <a:buFont typeface="Wingdings 2" pitchFamily="18" charset="2"/>
              <a:buNone/>
            </a:pPr>
            <a:endParaRPr lang="pt-BR" smtClean="0"/>
          </a:p>
          <a:p>
            <a:pPr>
              <a:buFont typeface="Wingdings 2" pitchFamily="18" charset="2"/>
              <a:buNone/>
            </a:pPr>
            <a:endParaRPr lang="pt-B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z="3600" smtClean="0"/>
              <a:t>Metodologia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400" smtClean="0"/>
              <a:t>Qualificação da Prática Clínica: </a:t>
            </a:r>
          </a:p>
          <a:p>
            <a:pPr>
              <a:buFont typeface="Wingdings 2" pitchFamily="18" charset="2"/>
              <a:buNone/>
            </a:pPr>
            <a:endParaRPr lang="pt-BR" sz="2400" smtClean="0"/>
          </a:p>
          <a:p>
            <a:pPr>
              <a:buFont typeface="Wingdings 2" pitchFamily="18" charset="2"/>
              <a:buNone/>
            </a:pPr>
            <a:r>
              <a:rPr lang="pt-BR" sz="2400" smtClean="0"/>
              <a:t>Capacitação da equipe quanto:</a:t>
            </a:r>
          </a:p>
          <a:p>
            <a:r>
              <a:rPr lang="pt-BR" sz="2400" smtClean="0"/>
              <a:t>ao acolhimento e a humanização;</a:t>
            </a:r>
          </a:p>
          <a:p>
            <a:r>
              <a:rPr lang="pt-BR" sz="2400" smtClean="0"/>
              <a:t>a adoção do protocolo de referência;</a:t>
            </a:r>
          </a:p>
          <a:p>
            <a:r>
              <a:rPr lang="pt-BR" sz="2400" smtClean="0"/>
              <a:t>a orientação aos pais/responsáveis;</a:t>
            </a:r>
          </a:p>
          <a:p>
            <a:r>
              <a:rPr lang="pt-BR" sz="2400" smtClean="0"/>
              <a:t>a mensuração e interpretação da curva de crescimento;</a:t>
            </a:r>
          </a:p>
          <a:p>
            <a:r>
              <a:rPr lang="pt-BR" sz="2400" smtClean="0"/>
              <a:t>a leitura do cartão da criança.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z="3600" smtClean="0"/>
              <a:t>Metodologia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400" smtClean="0"/>
              <a:t>Engajamento Público:</a:t>
            </a:r>
          </a:p>
          <a:p>
            <a:endParaRPr lang="pt-BR" sz="2400" smtClean="0"/>
          </a:p>
          <a:p>
            <a:pPr>
              <a:buFont typeface="Wingdings 2" pitchFamily="18" charset="2"/>
              <a:buNone/>
            </a:pPr>
            <a:r>
              <a:rPr lang="pt-BR" sz="2400" smtClean="0"/>
              <a:t>Desenvolvimento de atividades de educação em saúde e promoção do controle social;</a:t>
            </a:r>
          </a:p>
          <a:p>
            <a:pPr>
              <a:buFont typeface="Wingdings 2" pitchFamily="18" charset="2"/>
              <a:buNone/>
            </a:pPr>
            <a:r>
              <a:rPr lang="pt-BR" sz="2400" smtClean="0"/>
              <a:t>Capacitação dos pais quanto a avaliação da saúde da criança e fatores de risco;</a:t>
            </a:r>
          </a:p>
          <a:p>
            <a:pPr>
              <a:buFont typeface="Wingdings 2" pitchFamily="18" charset="2"/>
              <a:buNone/>
            </a:pPr>
            <a:r>
              <a:rPr lang="pt-BR" sz="2400" smtClean="0"/>
              <a:t>Orientação sobre direitos e deveres;</a:t>
            </a:r>
          </a:p>
          <a:p>
            <a:pPr>
              <a:buFont typeface="Wingdings 2" pitchFamily="18" charset="2"/>
              <a:buNone/>
            </a:pPr>
            <a:r>
              <a:rPr lang="pt-BR" sz="2400" smtClean="0"/>
              <a:t>Estimulação da criação de vínculos.</a:t>
            </a:r>
          </a:p>
          <a:p>
            <a:endParaRPr lang="pt-B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Metodologia</a:t>
            </a:r>
          </a:p>
        </p:txBody>
      </p:sp>
      <p:sp>
        <p:nvSpPr>
          <p:cNvPr id="2867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8313" y="1527175"/>
            <a:ext cx="8337550" cy="4494213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sz="2400" u="sng" smtClean="0"/>
              <a:t>Logística</a:t>
            </a:r>
            <a:r>
              <a:rPr lang="pt-BR" sz="2400" smtClean="0"/>
              <a:t>:</a:t>
            </a:r>
          </a:p>
          <a:p>
            <a:pPr algn="just" eaLnBrk="1" hangingPunct="1"/>
            <a:r>
              <a:rPr lang="pt-BR" sz="2400" smtClean="0"/>
              <a:t>Protocolo utilizado: </a:t>
            </a:r>
            <a:r>
              <a:rPr lang="pt-BR" sz="2400" i="1" smtClean="0"/>
              <a:t>“Saúde da criança: acompanhamento do crescimento e desenvolvimento infantil”</a:t>
            </a:r>
            <a:r>
              <a:rPr lang="pt-BR" sz="2400" smtClean="0"/>
              <a:t> (BRASIL, 2002).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sz="2400" smtClean="0"/>
          </a:p>
          <a:p>
            <a:pPr algn="just" eaLnBrk="1" hangingPunct="1"/>
            <a:r>
              <a:rPr lang="pt-BR" sz="2400" smtClean="0"/>
              <a:t>Apresentação do projeto à equipe;</a:t>
            </a:r>
          </a:p>
          <a:p>
            <a:pPr algn="just" eaLnBrk="1" hangingPunct="1"/>
            <a:r>
              <a:rPr lang="pt-BR" sz="2400" smtClean="0"/>
              <a:t>Organização dos materiais a serem utilizados;</a:t>
            </a:r>
          </a:p>
          <a:p>
            <a:pPr algn="just" eaLnBrk="1" hangingPunct="1"/>
            <a:r>
              <a:rPr lang="pt-BR" sz="2400" smtClean="0"/>
              <a:t>Instrumentos utilizados: questionário, gráfico do crescimento e desenvolvimento do MS, caderneta de saúde e planilha de indicadores;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z="3600" smtClean="0"/>
              <a:t>Metodologia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2060575"/>
            <a:ext cx="8534400" cy="4062413"/>
          </a:xfrm>
        </p:spPr>
        <p:txBody>
          <a:bodyPr/>
          <a:lstStyle/>
          <a:p>
            <a:pPr algn="just" eaLnBrk="1" hangingPunct="1"/>
            <a:r>
              <a:rPr lang="pt-BR" sz="2400" smtClean="0"/>
              <a:t>Agendamento de consultas;</a:t>
            </a:r>
          </a:p>
          <a:p>
            <a:pPr algn="just" eaLnBrk="1" hangingPunct="1"/>
            <a:r>
              <a:rPr lang="pt-BR" sz="2400" smtClean="0"/>
              <a:t>Realização de consultas de puericultura;</a:t>
            </a:r>
          </a:p>
          <a:p>
            <a:pPr algn="just" eaLnBrk="1" hangingPunct="1"/>
            <a:r>
              <a:rPr lang="pt-BR" sz="2400" smtClean="0"/>
              <a:t>Discussão de casos com a equipe e condutas;</a:t>
            </a:r>
          </a:p>
          <a:p>
            <a:pPr algn="just" eaLnBrk="1" hangingPunct="1"/>
            <a:r>
              <a:rPr lang="pt-BR" sz="2400" smtClean="0"/>
              <a:t>Identificação e manejo de faltosos;</a:t>
            </a:r>
          </a:p>
          <a:p>
            <a:pPr algn="just" eaLnBrk="1" hangingPunct="1"/>
            <a:r>
              <a:rPr lang="pt-BR" sz="2400" smtClean="0"/>
              <a:t>Esclarecimentos quanto às maiores dificuldades encontrados pelos membros da equipe.</a:t>
            </a:r>
          </a:p>
          <a:p>
            <a:endParaRPr lang="pt-BR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Resultados</a:t>
            </a:r>
          </a:p>
        </p:txBody>
      </p:sp>
      <p:sp>
        <p:nvSpPr>
          <p:cNvPr id="3072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9745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sz="2000" b="1" smtClean="0"/>
              <a:t>	Meta 5.1</a:t>
            </a:r>
            <a:r>
              <a:rPr lang="pt-BR" sz="2000" smtClean="0"/>
              <a:t> – Ampliar a cobertura do programa de puericultura da área para 100%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sz="2000" b="1" smtClean="0"/>
              <a:t>	Indicador:</a:t>
            </a:r>
            <a:r>
              <a:rPr lang="pt-BR" sz="2000" smtClean="0"/>
              <a:t> Proporção de crianças menores de um ano na área de cobertura atendidas pelo serviço de saúde.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sz="2000" smtClean="0"/>
          </a:p>
          <a:p>
            <a:pPr algn="just" eaLnBrk="1" hangingPunct="1">
              <a:buFont typeface="Wingdings 2" pitchFamily="18" charset="2"/>
              <a:buNone/>
            </a:pPr>
            <a:endParaRPr lang="pt-BR" sz="2000" smtClean="0"/>
          </a:p>
        </p:txBody>
      </p:sp>
      <p:pic>
        <p:nvPicPr>
          <p:cNvPr id="30723" name="Imagem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3141663"/>
            <a:ext cx="5256213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Resultados</a:t>
            </a:r>
          </a:p>
        </p:txBody>
      </p:sp>
      <p:sp>
        <p:nvSpPr>
          <p:cNvPr id="3174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000" b="1" smtClean="0"/>
              <a:t>	Meta 5.2</a:t>
            </a:r>
            <a:r>
              <a:rPr lang="pt-BR" sz="2000" smtClean="0"/>
              <a:t> – Captar 100% das crianças da área que não fazem acompanhamento na UBS nem em outro serviço</a:t>
            </a:r>
            <a:endParaRPr lang="pt-BR" sz="2000" b="1" smtClean="0"/>
          </a:p>
          <a:p>
            <a:pPr>
              <a:buFont typeface="Wingdings 2" pitchFamily="18" charset="2"/>
              <a:buNone/>
            </a:pPr>
            <a:r>
              <a:rPr lang="pt-BR" sz="2000" b="1" smtClean="0"/>
              <a:t>	Indicador</a:t>
            </a:r>
            <a:r>
              <a:rPr lang="pt-BR" sz="2000" smtClean="0"/>
              <a:t>: Proporção de crianças que não são acompanhadas em nenhum serviço de saúde.</a:t>
            </a:r>
          </a:p>
          <a:p>
            <a:pPr>
              <a:buFont typeface="Wingdings 2" pitchFamily="18" charset="2"/>
              <a:buNone/>
            </a:pPr>
            <a:endParaRPr lang="pt-BR" sz="2000" smtClean="0"/>
          </a:p>
        </p:txBody>
      </p:sp>
      <p:pic>
        <p:nvPicPr>
          <p:cNvPr id="31747" name="Imagem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284538"/>
            <a:ext cx="4897437" cy="280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Introdução</a:t>
            </a:r>
          </a:p>
        </p:txBody>
      </p:sp>
      <p:sp>
        <p:nvSpPr>
          <p:cNvPr id="1433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pt-BR" sz="2800" smtClean="0"/>
          </a:p>
          <a:p>
            <a:pPr algn="just" eaLnBrk="1" hangingPunct="1"/>
            <a:r>
              <a:rPr lang="pt-BR" sz="2400" smtClean="0"/>
              <a:t>A Estratégia de Saúde da Família (ESF) é o eixo norteador para a reorganização da atenção básica no âmbito do Sistema Único de Saúde (SUS). </a:t>
            </a:r>
          </a:p>
          <a:p>
            <a:pPr algn="just" eaLnBrk="1" hangingPunct="1"/>
            <a:endParaRPr lang="pt-BR" sz="2400" smtClean="0"/>
          </a:p>
          <a:p>
            <a:pPr algn="just" eaLnBrk="1" hangingPunct="1"/>
            <a:r>
              <a:rPr lang="pt-BR" sz="2400" smtClean="0"/>
              <a:t>Os cuidados com a saúde infantil estão entre as ações essenciais preconizadas pelo Ministério da Saúde. 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sz="2400" smtClean="0"/>
          </a:p>
          <a:p>
            <a:pPr algn="r" eaLnBrk="1" hangingPunct="1">
              <a:buFont typeface="Wingdings 2" pitchFamily="18" charset="2"/>
              <a:buNone/>
            </a:pPr>
            <a:r>
              <a:rPr lang="pt-BR" sz="1800" smtClean="0"/>
              <a:t>(BRASIL, 2005)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Resultados</a:t>
            </a:r>
          </a:p>
        </p:txBody>
      </p:sp>
      <p:sp>
        <p:nvSpPr>
          <p:cNvPr id="3277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000" b="1" smtClean="0"/>
              <a:t>	Meta 5.3 – </a:t>
            </a:r>
            <a:r>
              <a:rPr lang="pt-BR" sz="2000" smtClean="0"/>
              <a:t>Realizar a busca ativa de 100% das crianças faltosas ao programa</a:t>
            </a:r>
            <a:endParaRPr lang="pt-BR" sz="2000" b="1" smtClean="0"/>
          </a:p>
          <a:p>
            <a:pPr>
              <a:buFont typeface="Wingdings 2" pitchFamily="18" charset="2"/>
              <a:buNone/>
            </a:pPr>
            <a:r>
              <a:rPr lang="pt-BR" sz="2000" b="1" smtClean="0"/>
              <a:t>	Indicador</a:t>
            </a:r>
            <a:r>
              <a:rPr lang="pt-BR" sz="2000" smtClean="0"/>
              <a:t>: Proporção de crianças com atraso no atendimento de acordo com os períodos preconizados pelo protocolo do MS.</a:t>
            </a:r>
          </a:p>
          <a:p>
            <a:endParaRPr lang="pt-BR" sz="2000" smtClean="0"/>
          </a:p>
          <a:p>
            <a:pPr>
              <a:buFont typeface="Wingdings 2" pitchFamily="18" charset="2"/>
              <a:buNone/>
            </a:pPr>
            <a:endParaRPr lang="pt-BR" sz="2000" smtClean="0"/>
          </a:p>
        </p:txBody>
      </p:sp>
      <p:pic>
        <p:nvPicPr>
          <p:cNvPr id="32771" name="Gráfico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3141663"/>
            <a:ext cx="4895850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Resultados</a:t>
            </a:r>
          </a:p>
        </p:txBody>
      </p:sp>
      <p:sp>
        <p:nvSpPr>
          <p:cNvPr id="3379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000" b="1" smtClean="0"/>
              <a:t>	Meta 5.4</a:t>
            </a:r>
            <a:r>
              <a:rPr lang="pt-BR" sz="2000" smtClean="0"/>
              <a:t> – Avaliar o crescimento (peso e altura) e desenvolvimento (parte neuromotora) em 100% das crianças</a:t>
            </a:r>
            <a:endParaRPr lang="pt-BR" sz="2000" b="1" smtClean="0"/>
          </a:p>
          <a:p>
            <a:pPr>
              <a:buFont typeface="Wingdings 2" pitchFamily="18" charset="2"/>
              <a:buNone/>
            </a:pPr>
            <a:r>
              <a:rPr lang="pt-BR" sz="2000" b="1" smtClean="0"/>
              <a:t>	Indicador: </a:t>
            </a:r>
            <a:r>
              <a:rPr lang="pt-BR" sz="2000" smtClean="0"/>
              <a:t>Proporção de crianças menores de um ano com baixo peso</a:t>
            </a:r>
          </a:p>
          <a:p>
            <a:pPr>
              <a:buFont typeface="Wingdings 2" pitchFamily="18" charset="2"/>
              <a:buNone/>
            </a:pPr>
            <a:endParaRPr lang="pt-BR" sz="2000" smtClean="0"/>
          </a:p>
          <a:p>
            <a:pPr>
              <a:buFont typeface="Wingdings 2" pitchFamily="18" charset="2"/>
              <a:buNone/>
            </a:pPr>
            <a:endParaRPr lang="pt-BR" sz="2000" smtClean="0"/>
          </a:p>
        </p:txBody>
      </p:sp>
      <p:pic>
        <p:nvPicPr>
          <p:cNvPr id="33795" name="Gráfico 3"/>
          <p:cNvPicPr>
            <a:picLocks noChangeArrowheads="1"/>
          </p:cNvPicPr>
          <p:nvPr/>
        </p:nvPicPr>
        <p:blipFill>
          <a:blip r:embed="rId2"/>
          <a:srcRect b="-66"/>
          <a:stretch>
            <a:fillRect/>
          </a:stretch>
        </p:blipFill>
        <p:spPr bwMode="auto">
          <a:xfrm>
            <a:off x="2268538" y="2852738"/>
            <a:ext cx="5040312" cy="30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z="3600" smtClean="0"/>
              <a:t>Resultados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000" b="1" smtClean="0"/>
              <a:t>	Meta 5.5 - </a:t>
            </a:r>
            <a:r>
              <a:rPr lang="pt-BR" sz="2000" smtClean="0"/>
              <a:t>Manter atualizado o esquema vacinal de 100% das crianças da área de abrangência da UBS</a:t>
            </a:r>
            <a:endParaRPr lang="pt-BR" sz="2000" b="1" smtClean="0"/>
          </a:p>
          <a:p>
            <a:pPr>
              <a:buFont typeface="Wingdings 2" pitchFamily="18" charset="2"/>
              <a:buNone/>
            </a:pPr>
            <a:r>
              <a:rPr lang="pt-BR" sz="2000" b="1" smtClean="0"/>
              <a:t>	Indicador</a:t>
            </a:r>
            <a:r>
              <a:rPr lang="pt-BR" sz="2000" smtClean="0"/>
              <a:t>: Proporção de crianças com vacinas em dia de acordo com a idade</a:t>
            </a:r>
          </a:p>
          <a:p>
            <a:pPr>
              <a:buFont typeface="Wingdings 2" pitchFamily="18" charset="2"/>
              <a:buNone/>
            </a:pPr>
            <a:endParaRPr lang="pt-BR" sz="2000" smtClean="0"/>
          </a:p>
        </p:txBody>
      </p:sp>
      <p:pic>
        <p:nvPicPr>
          <p:cNvPr id="34819" name="Gráfico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3141663"/>
            <a:ext cx="50419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z="3600" smtClean="0"/>
              <a:t>Resultados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000" b="1" smtClean="0"/>
              <a:t>	Meta 5.6 </a:t>
            </a:r>
            <a:r>
              <a:rPr lang="pt-BR" sz="2000" smtClean="0"/>
              <a:t>– Identificar 90% das crianças com risco para morbidade e mortalidade (baixo peso ao nascer/prematuridade/desnutrição/alterações do crescimento)</a:t>
            </a:r>
            <a:endParaRPr lang="pt-BR" sz="2000" b="1" smtClean="0"/>
          </a:p>
          <a:p>
            <a:pPr>
              <a:buFont typeface="Wingdings 2" pitchFamily="18" charset="2"/>
              <a:buNone/>
            </a:pPr>
            <a:r>
              <a:rPr lang="pt-BR" sz="2000" b="1" smtClean="0"/>
              <a:t>	Indicador</a:t>
            </a:r>
            <a:r>
              <a:rPr lang="pt-BR" sz="2000" smtClean="0"/>
              <a:t>: Proporção de crianças com avaliação de risco.</a:t>
            </a:r>
          </a:p>
          <a:p>
            <a:endParaRPr lang="pt-BR" sz="2000" smtClean="0"/>
          </a:p>
          <a:p>
            <a:pPr>
              <a:buFont typeface="Wingdings 2" pitchFamily="18" charset="2"/>
              <a:buNone/>
            </a:pPr>
            <a:endParaRPr lang="pt-BR" smtClean="0"/>
          </a:p>
        </p:txBody>
      </p:sp>
      <p:pic>
        <p:nvPicPr>
          <p:cNvPr id="35843" name="Gráfico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3357563"/>
            <a:ext cx="4752975" cy="269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z="3600" smtClean="0"/>
              <a:t>Resultados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000" b="1" smtClean="0"/>
              <a:t>	Meta 5.7</a:t>
            </a:r>
            <a:r>
              <a:rPr lang="pt-BR" sz="2000" smtClean="0"/>
              <a:t> - Capacitar 100% dos profissionais no atendimento à criança de acordo com o protocolo adotado</a:t>
            </a:r>
            <a:endParaRPr lang="pt-BR" sz="2000" b="1" smtClean="0"/>
          </a:p>
          <a:p>
            <a:pPr>
              <a:buFont typeface="Wingdings 2" pitchFamily="18" charset="2"/>
              <a:buNone/>
            </a:pPr>
            <a:r>
              <a:rPr lang="pt-BR" sz="2000" b="1" smtClean="0"/>
              <a:t>	Indicador</a:t>
            </a:r>
            <a:r>
              <a:rPr lang="pt-BR" sz="2000" smtClean="0"/>
              <a:t>: Proporção de profissionais capacitados no atendimento à criança, conforme o protocolo adotado. </a:t>
            </a:r>
          </a:p>
          <a:p>
            <a:pPr>
              <a:buFont typeface="Wingdings 2" pitchFamily="18" charset="2"/>
              <a:buNone/>
            </a:pPr>
            <a:endParaRPr lang="pt-BR" sz="2000" smtClean="0"/>
          </a:p>
        </p:txBody>
      </p:sp>
      <p:pic>
        <p:nvPicPr>
          <p:cNvPr id="36867" name="Imagem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3213100"/>
            <a:ext cx="4725987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z="3600" smtClean="0"/>
              <a:t>Resultados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000" b="1" smtClean="0"/>
              <a:t>	Meta 5.8</a:t>
            </a:r>
            <a:r>
              <a:rPr lang="pt-BR" sz="2000" smtClean="0"/>
              <a:t> - Manter registro na ficha espelho de puericultura/vacinação de 100% das crianças que consultam no serviço </a:t>
            </a:r>
          </a:p>
          <a:p>
            <a:pPr>
              <a:buFont typeface="Wingdings 2" pitchFamily="18" charset="2"/>
              <a:buNone/>
            </a:pPr>
            <a:r>
              <a:rPr lang="pt-BR" sz="2000" b="1" smtClean="0"/>
              <a:t>	Indicador</a:t>
            </a:r>
            <a:r>
              <a:rPr lang="pt-BR" sz="2000" smtClean="0"/>
              <a:t>: Proporção de crianças com registro atualizado</a:t>
            </a:r>
          </a:p>
          <a:p>
            <a:pPr>
              <a:buFont typeface="Wingdings 2" pitchFamily="18" charset="2"/>
              <a:buNone/>
            </a:pPr>
            <a:endParaRPr lang="pt-BR" sz="2000" smtClean="0"/>
          </a:p>
        </p:txBody>
      </p:sp>
      <p:pic>
        <p:nvPicPr>
          <p:cNvPr id="37891" name="Gráfico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997200"/>
            <a:ext cx="45910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z="3600" smtClean="0"/>
              <a:t>Resultados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000" b="1" smtClean="0"/>
              <a:t>	Meta 5.9 – </a:t>
            </a:r>
            <a:r>
              <a:rPr lang="pt-BR" sz="2000" smtClean="0"/>
              <a:t>Promover o aleitamento materno exclusivo até os seis meses em 100% das crianças da área</a:t>
            </a:r>
            <a:endParaRPr lang="pt-BR" sz="2000" b="1" smtClean="0"/>
          </a:p>
          <a:p>
            <a:pPr>
              <a:buFont typeface="Wingdings 2" pitchFamily="18" charset="2"/>
              <a:buNone/>
            </a:pPr>
            <a:r>
              <a:rPr lang="pt-BR" sz="2000" b="1" smtClean="0"/>
              <a:t>	Indicado</a:t>
            </a:r>
            <a:r>
              <a:rPr lang="pt-BR" sz="2000" smtClean="0"/>
              <a:t>r: Proporção de crianças colocadas para mamar na primeira consulta de puericultura</a:t>
            </a:r>
          </a:p>
          <a:p>
            <a:pPr>
              <a:buFont typeface="Wingdings 2" pitchFamily="18" charset="2"/>
              <a:buNone/>
            </a:pPr>
            <a:endParaRPr lang="pt-BR" smtClean="0"/>
          </a:p>
        </p:txBody>
      </p:sp>
      <p:pic>
        <p:nvPicPr>
          <p:cNvPr id="38915" name="Picture 4"/>
          <p:cNvPicPr>
            <a:picLocks noChangeArrowheads="1"/>
          </p:cNvPicPr>
          <p:nvPr/>
        </p:nvPicPr>
        <p:blipFill>
          <a:blip r:embed="rId2"/>
          <a:srcRect b="-90"/>
          <a:stretch>
            <a:fillRect/>
          </a:stretch>
        </p:blipFill>
        <p:spPr bwMode="auto">
          <a:xfrm>
            <a:off x="2195513" y="3141663"/>
            <a:ext cx="4591050" cy="290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z="3600" smtClean="0"/>
              <a:t>Resultados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000" b="1" smtClean="0"/>
              <a:t>	Meta 5.10</a:t>
            </a:r>
            <a:r>
              <a:rPr lang="pt-BR" sz="2000" smtClean="0"/>
              <a:t> – Orientar a alimentação complementar a 100% das crianças após os seis meses de idade</a:t>
            </a:r>
            <a:endParaRPr lang="pt-BR" sz="2000" b="1" smtClean="0"/>
          </a:p>
          <a:p>
            <a:pPr>
              <a:buFont typeface="Wingdings 2" pitchFamily="18" charset="2"/>
              <a:buNone/>
            </a:pPr>
            <a:r>
              <a:rPr lang="pt-BR" sz="2000" b="1" smtClean="0"/>
              <a:t>	Indicado</a:t>
            </a:r>
            <a:r>
              <a:rPr lang="pt-BR" sz="2000" smtClean="0"/>
              <a:t>r: Proporção de crianças que receberam alimentação complementar após os seis meses de idade</a:t>
            </a:r>
          </a:p>
          <a:p>
            <a:pPr>
              <a:buFont typeface="Wingdings 2" pitchFamily="18" charset="2"/>
              <a:buNone/>
            </a:pPr>
            <a:endParaRPr lang="pt-BR" sz="2000" smtClean="0"/>
          </a:p>
        </p:txBody>
      </p:sp>
      <p:pic>
        <p:nvPicPr>
          <p:cNvPr id="39939" name="Gráfico 7"/>
          <p:cNvPicPr>
            <a:picLocks noChangeArrowheads="1"/>
          </p:cNvPicPr>
          <p:nvPr/>
        </p:nvPicPr>
        <p:blipFill>
          <a:blip r:embed="rId2"/>
          <a:srcRect b="-26"/>
          <a:stretch>
            <a:fillRect/>
          </a:stretch>
        </p:blipFill>
        <p:spPr bwMode="auto">
          <a:xfrm>
            <a:off x="2411413" y="3068638"/>
            <a:ext cx="45910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z="3600" smtClean="0"/>
              <a:t>Resultados</a:t>
            </a:r>
          </a:p>
        </p:txBody>
      </p:sp>
      <p:sp>
        <p:nvSpPr>
          <p:cNvPr id="409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pt-BR" sz="2000" b="1" smtClean="0"/>
              <a:t>	Meta 5.11 – </a:t>
            </a:r>
            <a:r>
              <a:rPr lang="pt-BR" sz="2000" smtClean="0"/>
              <a:t>Orientar 100% dos pais ou responsáveis em relação aos cuidados gerais com a criança, aleitamento materno, triagem auditiva e neonatal, imunizações, alimentação complementar, higiene oral.</a:t>
            </a:r>
          </a:p>
          <a:p>
            <a:pPr>
              <a:buFont typeface="Wingdings 2" pitchFamily="18" charset="2"/>
              <a:buNone/>
            </a:pPr>
            <a:r>
              <a:rPr lang="pt-BR" sz="2000" smtClean="0"/>
              <a:t>	</a:t>
            </a:r>
            <a:r>
              <a:rPr lang="pt-BR" sz="2000" b="1" smtClean="0"/>
              <a:t>Indicado</a:t>
            </a:r>
            <a:r>
              <a:rPr lang="pt-BR" sz="2000" smtClean="0"/>
              <a:t>r: proporção de pais ou responsáveis que receberam orientações pertinentes.</a:t>
            </a:r>
          </a:p>
          <a:p>
            <a:pPr>
              <a:buFont typeface="Wingdings 2" pitchFamily="18" charset="2"/>
              <a:buNone/>
            </a:pPr>
            <a:endParaRPr lang="pt-BR" sz="2000" smtClean="0"/>
          </a:p>
          <a:p>
            <a:pPr algn="just">
              <a:buFont typeface="Wingdings 2" pitchFamily="18" charset="2"/>
              <a:buNone/>
            </a:pPr>
            <a:r>
              <a:rPr lang="pt-BR" sz="2000" smtClean="0"/>
              <a:t>	</a:t>
            </a:r>
            <a:r>
              <a:rPr lang="pt-BR" sz="2400" smtClean="0"/>
              <a:t>A opção foi não realizar grupos educativos devido a carga horária destinada a puericultura ser pequena. Por isso, priorizou-se o atendimento completo e individual da criança, sempre contemplando  as orientações pertinentes a sua saúde e bem-estar.</a:t>
            </a:r>
          </a:p>
          <a:p>
            <a:pPr>
              <a:buFont typeface="Wingdings 2" pitchFamily="18" charset="2"/>
              <a:buNone/>
            </a:pPr>
            <a:endParaRPr lang="pt-BR" sz="2000" smtClean="0"/>
          </a:p>
          <a:p>
            <a:pPr>
              <a:buFont typeface="Wingdings 2" pitchFamily="18" charset="2"/>
              <a:buNone/>
            </a:pPr>
            <a:r>
              <a:rPr lang="pt-BR" smtClean="0">
                <a:solidFill>
                  <a:schemeClr val="hlink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Discussão</a:t>
            </a:r>
          </a:p>
        </p:txBody>
      </p:sp>
      <p:sp>
        <p:nvSpPr>
          <p:cNvPr id="4198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sz="2800" smtClean="0"/>
              <a:t>	</a:t>
            </a:r>
            <a:r>
              <a:rPr lang="pt-BR" sz="2400" u="sng" smtClean="0"/>
              <a:t>Importância da intervenção para a equipe: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BR" sz="2400" u="sng" smtClean="0"/>
          </a:p>
          <a:p>
            <a:pPr algn="just" eaLnBrk="1" hangingPunct="1"/>
            <a:r>
              <a:rPr lang="pt-BR" sz="2400" smtClean="0"/>
              <a:t>Acolhimento</a:t>
            </a:r>
          </a:p>
          <a:p>
            <a:pPr algn="just" eaLnBrk="1" hangingPunct="1"/>
            <a:endParaRPr lang="pt-BR" sz="2400" smtClean="0"/>
          </a:p>
          <a:p>
            <a:pPr algn="just" eaLnBrk="1" hangingPunct="1"/>
            <a:r>
              <a:rPr lang="pt-BR" sz="2400" smtClean="0"/>
              <a:t>Humanização </a:t>
            </a:r>
          </a:p>
          <a:p>
            <a:pPr algn="just" eaLnBrk="1" hangingPunct="1"/>
            <a:endParaRPr lang="pt-BR" sz="2400" smtClean="0"/>
          </a:p>
          <a:p>
            <a:pPr algn="just" eaLnBrk="1" hangingPunct="1"/>
            <a:r>
              <a:rPr lang="pt-BR" sz="2400" smtClean="0"/>
              <a:t>Adoção do protocolo referente à saúde da criança proposto pelo Ministério da Saúde.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Introdução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t-BR" sz="2400" smtClean="0"/>
              <a:t>	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400" smtClean="0"/>
              <a:t>Para ampliar a capacidade resolutiva das ações voltadas à saúde da criança, o Ministério da Saúde estabeleceu, desde 1984, cinco ações básicas de saúde, visto que possuem eficácia comprovada: promoção do aleitamento materno, acompanhamento do crescimento e desenvolvimento, imunizações, prevenção e controle das doenças diarréicas e das infecções respiratórias agudas. Estas ações devem compor o centro da atenção prestada em toda a rede básica de saúde.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pt-BR" sz="2400" smtClean="0"/>
          </a:p>
          <a:p>
            <a:pPr marL="8166100" lvl="4" indent="-4273550" algn="r" eaLnBrk="1" hangingPunct="1">
              <a:lnSpc>
                <a:spcPct val="90000"/>
              </a:lnSpc>
              <a:buFontTx/>
              <a:buNone/>
            </a:pPr>
            <a:r>
              <a:rPr lang="pt-BR" smtClean="0"/>
              <a:t>(BRASIL, 2002)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Discussão</a:t>
            </a:r>
          </a:p>
        </p:txBody>
      </p:sp>
      <p:sp>
        <p:nvSpPr>
          <p:cNvPr id="4301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endParaRPr lang="pt-BR" sz="2800" smtClean="0"/>
          </a:p>
          <a:p>
            <a:pPr algn="just" eaLnBrk="1" hangingPunct="1"/>
            <a:r>
              <a:rPr lang="pt-BR" sz="2400" smtClean="0"/>
              <a:t>Preenchimento dos registros </a:t>
            </a:r>
          </a:p>
          <a:p>
            <a:pPr algn="just" eaLnBrk="1" hangingPunct="1"/>
            <a:endParaRPr lang="pt-BR" sz="2400" smtClean="0"/>
          </a:p>
          <a:p>
            <a:pPr algn="just" eaLnBrk="1" hangingPunct="1"/>
            <a:r>
              <a:rPr lang="pt-BR" sz="2400" smtClean="0"/>
              <a:t>Aconselhamento do aleitamento materno exclusivo</a:t>
            </a:r>
          </a:p>
          <a:p>
            <a:pPr algn="just" eaLnBrk="1" hangingPunct="1"/>
            <a:endParaRPr lang="pt-BR" sz="2400" smtClean="0"/>
          </a:p>
          <a:p>
            <a:pPr algn="just" eaLnBrk="1" hangingPunct="1"/>
            <a:r>
              <a:rPr lang="pt-BR" sz="2400" smtClean="0"/>
              <a:t>Orientações da alimentação complementar e nutricional adequada conforme a idade da criança.</a:t>
            </a:r>
          </a:p>
          <a:p>
            <a:pPr eaLnBrk="1" hangingPunct="1"/>
            <a:endParaRPr lang="pt-BR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Discussão</a:t>
            </a:r>
          </a:p>
        </p:txBody>
      </p:sp>
      <p:sp>
        <p:nvSpPr>
          <p:cNvPr id="4403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t-BR" sz="2500" smtClean="0"/>
              <a:t>	</a:t>
            </a:r>
            <a:r>
              <a:rPr lang="pt-BR" sz="2400" u="sng" smtClean="0"/>
              <a:t>Importância da intervenção para o serviço: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pt-BR" sz="2400" u="sng" smtClean="0"/>
          </a:p>
          <a:p>
            <a:pPr algn="just" eaLnBrk="1" hangingPunct="1">
              <a:lnSpc>
                <a:spcPct val="90000"/>
              </a:lnSpc>
            </a:pPr>
            <a:endParaRPr lang="pt-BR" sz="2400" u="sng" smtClean="0"/>
          </a:p>
          <a:p>
            <a:pPr algn="just" eaLnBrk="1" hangingPunct="1">
              <a:lnSpc>
                <a:spcPct val="90000"/>
              </a:lnSpc>
            </a:pPr>
            <a:r>
              <a:rPr lang="pt-BR" sz="2400" smtClean="0"/>
              <a:t>Organização no agendamento das consultas </a:t>
            </a:r>
          </a:p>
          <a:p>
            <a:pPr algn="just" eaLnBrk="1" hangingPunct="1">
              <a:lnSpc>
                <a:spcPct val="90000"/>
              </a:lnSpc>
            </a:pPr>
            <a:endParaRPr lang="pt-BR" sz="2400" smtClean="0"/>
          </a:p>
          <a:p>
            <a:pPr algn="just" eaLnBrk="1" hangingPunct="1">
              <a:lnSpc>
                <a:spcPct val="90000"/>
              </a:lnSpc>
            </a:pPr>
            <a:r>
              <a:rPr lang="pt-BR" sz="2400" smtClean="0"/>
              <a:t>Acompanhamento minucioso</a:t>
            </a:r>
          </a:p>
          <a:p>
            <a:pPr algn="just" eaLnBrk="1" hangingPunct="1">
              <a:lnSpc>
                <a:spcPct val="90000"/>
              </a:lnSpc>
            </a:pPr>
            <a:endParaRPr lang="pt-BR" sz="2400" smtClean="0"/>
          </a:p>
          <a:p>
            <a:pPr algn="just" eaLnBrk="1" hangingPunct="1">
              <a:lnSpc>
                <a:spcPct val="90000"/>
              </a:lnSpc>
            </a:pPr>
            <a:r>
              <a:rPr lang="pt-BR" sz="2400" smtClean="0"/>
              <a:t>Estabelecimento de vínculos </a:t>
            </a:r>
          </a:p>
          <a:p>
            <a:pPr algn="just" eaLnBrk="1" hangingPunct="1">
              <a:lnSpc>
                <a:spcPct val="90000"/>
              </a:lnSpc>
            </a:pPr>
            <a:endParaRPr lang="pt-BR" sz="2400" smtClean="0"/>
          </a:p>
          <a:p>
            <a:pPr algn="just" eaLnBrk="1" hangingPunct="1">
              <a:lnSpc>
                <a:spcPct val="90000"/>
              </a:lnSpc>
            </a:pPr>
            <a:r>
              <a:rPr lang="pt-BR" sz="2400" smtClean="0"/>
              <a:t>Definição periódica do acompanhamento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Discussão</a:t>
            </a:r>
          </a:p>
        </p:txBody>
      </p:sp>
      <p:sp>
        <p:nvSpPr>
          <p:cNvPr id="4505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pt-BR" sz="2400" smtClean="0"/>
              <a:t>Olhar ampliado à saúde das crianças</a:t>
            </a:r>
          </a:p>
          <a:p>
            <a:pPr eaLnBrk="1" hangingPunct="1">
              <a:buFont typeface="Wingdings 2" pitchFamily="18" charset="2"/>
              <a:buNone/>
            </a:pPr>
            <a:r>
              <a:rPr lang="pt-BR" sz="2400" smtClean="0"/>
              <a:t> </a:t>
            </a:r>
          </a:p>
          <a:p>
            <a:pPr eaLnBrk="1" hangingPunct="1"/>
            <a:r>
              <a:rPr lang="pt-BR" sz="2400" smtClean="0"/>
              <a:t>Aproximação com as redes de apoio</a:t>
            </a:r>
          </a:p>
          <a:p>
            <a:pPr eaLnBrk="1" hangingPunct="1"/>
            <a:endParaRPr lang="pt-BR" sz="2400" smtClean="0"/>
          </a:p>
          <a:p>
            <a:pPr eaLnBrk="1" hangingPunct="1"/>
            <a:r>
              <a:rPr lang="pt-BR" sz="2400" smtClean="0"/>
              <a:t>Elaboração de estratégias para melhorar índices insatisfatórios</a:t>
            </a:r>
          </a:p>
          <a:p>
            <a:pPr eaLnBrk="1" hangingPunct="1"/>
            <a:endParaRPr lang="pt-BR" sz="2400" smtClean="0"/>
          </a:p>
          <a:p>
            <a:pPr eaLnBrk="1" hangingPunct="1"/>
            <a:r>
              <a:rPr lang="pt-BR" sz="2400" smtClean="0"/>
              <a:t>Qualificação da atenção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Discussão</a:t>
            </a:r>
          </a:p>
        </p:txBody>
      </p:sp>
      <p:sp>
        <p:nvSpPr>
          <p:cNvPr id="4608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pt-BR" sz="2400" smtClean="0"/>
              <a:t>	</a:t>
            </a:r>
            <a:r>
              <a:rPr lang="pt-BR" sz="2400" u="sng" smtClean="0"/>
              <a:t>Importância da intervenção para a comunidade:</a:t>
            </a:r>
          </a:p>
          <a:p>
            <a:pPr algn="just" eaLnBrk="1" hangingPunct="1">
              <a:lnSpc>
                <a:spcPct val="90000"/>
              </a:lnSpc>
            </a:pPr>
            <a:endParaRPr lang="pt-BR" sz="2400" u="sng" smtClean="0"/>
          </a:p>
          <a:p>
            <a:pPr algn="just" eaLnBrk="1" hangingPunct="1">
              <a:lnSpc>
                <a:spcPct val="90000"/>
              </a:lnSpc>
            </a:pPr>
            <a:r>
              <a:rPr lang="pt-BR" sz="2400" smtClean="0"/>
              <a:t>A desmistificação de crenças em relação a qualidade do atendimento prestado pelo profissional enfermeiro </a:t>
            </a:r>
          </a:p>
          <a:p>
            <a:pPr algn="just" eaLnBrk="1" hangingPunct="1">
              <a:lnSpc>
                <a:spcPct val="90000"/>
              </a:lnSpc>
            </a:pPr>
            <a:endParaRPr lang="pt-BR" sz="2400" smtClean="0"/>
          </a:p>
          <a:p>
            <a:pPr algn="just" eaLnBrk="1" hangingPunct="1">
              <a:lnSpc>
                <a:spcPct val="90000"/>
              </a:lnSpc>
            </a:pPr>
            <a:r>
              <a:rPr lang="pt-BR" sz="2400" smtClean="0"/>
              <a:t>A ampliação da faixa etária acompanhada, o estabelecimento do vínculo e o trabalho contínuo de informação à população (educação em saúde), poderá impactar em resultados positivos no futuro.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z="3600" smtClean="0"/>
              <a:t>Discussão</a:t>
            </a:r>
          </a:p>
        </p:txBody>
      </p:sp>
      <p:sp>
        <p:nvSpPr>
          <p:cNvPr id="471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pt-BR" smtClean="0"/>
              <a:t>	</a:t>
            </a:r>
          </a:p>
          <a:p>
            <a:pPr algn="just"/>
            <a:r>
              <a:rPr lang="pt-BR" smtClean="0"/>
              <a:t>C</a:t>
            </a:r>
            <a:r>
              <a:rPr lang="pt-BR" sz="2400" smtClean="0"/>
              <a:t>omo a intervenção já está incorporada na rotina do serviço, a pretensão futura é, justamente, ampliar a faixa etária das crianças acompanhadas e realizar atividades como os grupos, que integrem a equipe e a comunidade.</a:t>
            </a:r>
            <a:endParaRPr lang="pt-BR" sz="2400" smtClean="0">
              <a:solidFill>
                <a:schemeClr val="hlink"/>
              </a:solidFill>
            </a:endParaRPr>
          </a:p>
          <a:p>
            <a:pPr>
              <a:buFont typeface="Wingdings 2" pitchFamily="18" charset="2"/>
              <a:buNone/>
            </a:pPr>
            <a:endParaRPr lang="pt-BR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Aprendizagem pessoal</a:t>
            </a:r>
          </a:p>
        </p:txBody>
      </p:sp>
      <p:sp>
        <p:nvSpPr>
          <p:cNvPr id="4813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t-BR" smtClean="0"/>
              <a:t>	</a:t>
            </a:r>
          </a:p>
          <a:p>
            <a:pPr algn="just" eaLnBrk="1" hangingPunct="1"/>
            <a:r>
              <a:rPr lang="pt-BR" sz="2400" smtClean="0"/>
              <a:t>O desenvolvimento de um trabalho baseado na vivência profissional e nas dificuldades diárias, objetivando a identificação de uma situação adversa e a elaboração de estratégias para solucioná-la, proporcionou a qualificação não apenas do profissional, mas também do serviço.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Aprendizagem pessoal</a:t>
            </a:r>
          </a:p>
        </p:txBody>
      </p:sp>
      <p:sp>
        <p:nvSpPr>
          <p:cNvPr id="4915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93850"/>
            <a:ext cx="8504238" cy="4572000"/>
          </a:xfrm>
        </p:spPr>
        <p:txBody>
          <a:bodyPr/>
          <a:lstStyle/>
          <a:p>
            <a:pPr algn="just" eaLnBrk="1" hangingPunct="1"/>
            <a:endParaRPr lang="pt-BR" sz="2800" smtClean="0"/>
          </a:p>
          <a:p>
            <a:pPr algn="just" eaLnBrk="1" hangingPunct="1"/>
            <a:r>
              <a:rPr lang="pt-BR" sz="2400" smtClean="0"/>
              <a:t>A segurança e o conhecimento adquiridos no andamento do curso me ajudaram a realizar o projeto de intervenção. </a:t>
            </a:r>
          </a:p>
          <a:p>
            <a:pPr algn="just" eaLnBrk="1" hangingPunct="1"/>
            <a:endParaRPr lang="pt-BR" sz="2400" smtClean="0"/>
          </a:p>
          <a:p>
            <a:pPr algn="just" eaLnBrk="1" hangingPunct="1"/>
            <a:r>
              <a:rPr lang="pt-BR" sz="2400" smtClean="0"/>
              <a:t>O estímulo quanto a avaliação, reflexão, organização e programação da atividade profissional me qualificou enquanto profissional enfermeira.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Aprendizagem profissional</a:t>
            </a:r>
          </a:p>
        </p:txBody>
      </p:sp>
      <p:sp>
        <p:nvSpPr>
          <p:cNvPr id="5017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93850"/>
            <a:ext cx="8504238" cy="4572000"/>
          </a:xfrm>
        </p:spPr>
        <p:txBody>
          <a:bodyPr/>
          <a:lstStyle/>
          <a:p>
            <a:pPr algn="just" eaLnBrk="1" hangingPunct="1"/>
            <a:endParaRPr lang="pt-BR" sz="2800" smtClean="0"/>
          </a:p>
          <a:p>
            <a:pPr algn="just" eaLnBrk="1" hangingPunct="1"/>
            <a:r>
              <a:rPr lang="pt-BR" sz="2400" smtClean="0"/>
              <a:t>Visualizar o paciente como um todo, assim como identificar e resolver todos os problemas que ele enfrenta, foram lições valiosas.</a:t>
            </a:r>
          </a:p>
          <a:p>
            <a:pPr algn="just" eaLnBrk="1" hangingPunct="1"/>
            <a:endParaRPr lang="pt-BR" sz="2400" smtClean="0"/>
          </a:p>
          <a:p>
            <a:pPr algn="just" eaLnBrk="1" hangingPunct="1"/>
            <a:r>
              <a:rPr lang="pt-BR" sz="2400" smtClean="0"/>
              <a:t>Desenvolver um olhar crítico sobre as situações possibilita a identificação das falhas e o planejamento de mudanças.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Aprendizagem profissional</a:t>
            </a:r>
          </a:p>
        </p:txBody>
      </p:sp>
      <p:sp>
        <p:nvSpPr>
          <p:cNvPr id="5120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2060575"/>
            <a:ext cx="8504238" cy="4038600"/>
          </a:xfrm>
        </p:spPr>
        <p:txBody>
          <a:bodyPr/>
          <a:lstStyle/>
          <a:p>
            <a:pPr algn="just" eaLnBrk="1" hangingPunct="1"/>
            <a:r>
              <a:rPr lang="pt-BR" sz="2400" smtClean="0"/>
              <a:t>A união da equipe faz toda a diferença, principalmente no engajamento para a realização das ações. </a:t>
            </a:r>
          </a:p>
          <a:p>
            <a:pPr algn="just" eaLnBrk="1" hangingPunct="1"/>
            <a:endParaRPr lang="pt-BR" sz="2400" smtClean="0"/>
          </a:p>
          <a:p>
            <a:pPr algn="just" eaLnBrk="1" hangingPunct="1"/>
            <a:r>
              <a:rPr lang="pt-BR" sz="2400" smtClean="0"/>
              <a:t>Manter a equipe informada, capacitada e unida é fundamental para obter êxito na execução de um serviço qualificado.</a:t>
            </a:r>
          </a:p>
          <a:p>
            <a:pPr eaLnBrk="1" hangingPunct="1"/>
            <a:endParaRPr lang="pt-BR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Aprendizados mais importantes</a:t>
            </a:r>
          </a:p>
        </p:txBody>
      </p:sp>
      <p:sp>
        <p:nvSpPr>
          <p:cNvPr id="5222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smtClean="0"/>
              <a:t>	</a:t>
            </a:r>
            <a:endParaRPr lang="pt-BR" sz="3000" smtClean="0"/>
          </a:p>
          <a:p>
            <a:pPr algn="just" eaLnBrk="1" hangingPunct="1"/>
            <a:r>
              <a:rPr lang="pt-BR" sz="2400" smtClean="0"/>
              <a:t>Atualização de conhecimentos </a:t>
            </a:r>
          </a:p>
          <a:p>
            <a:pPr algn="just" eaLnBrk="1" hangingPunct="1"/>
            <a:endParaRPr lang="pt-BR" sz="2400" smtClean="0"/>
          </a:p>
          <a:p>
            <a:pPr algn="just" eaLnBrk="1" hangingPunct="1"/>
            <a:r>
              <a:rPr lang="pt-BR" sz="2400" smtClean="0"/>
              <a:t>Olhar atento e escuta qualificada facilitam a identificação de problemas não relatados</a:t>
            </a:r>
          </a:p>
          <a:p>
            <a:pPr algn="just" eaLnBrk="1" hangingPunct="1"/>
            <a:endParaRPr lang="pt-BR" sz="2400" smtClean="0"/>
          </a:p>
          <a:p>
            <a:pPr algn="just" eaLnBrk="1" hangingPunct="1"/>
            <a:r>
              <a:rPr lang="pt-BR" sz="2400" smtClean="0"/>
              <a:t>A comunicação e a troca de experiência multiprofissional possibilita a elaboração de estratégias eficientes para melhorar o serviço.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Introdução</a:t>
            </a:r>
          </a:p>
        </p:txBody>
      </p:sp>
      <p:sp>
        <p:nvSpPr>
          <p:cNvPr id="1638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93850"/>
            <a:ext cx="8504238" cy="45720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sz="2800" smtClean="0"/>
              <a:t>	</a:t>
            </a:r>
          </a:p>
          <a:p>
            <a:pPr algn="just" eaLnBrk="1" hangingPunct="1"/>
            <a:r>
              <a:rPr lang="pt-BR" sz="2400" smtClean="0"/>
              <a:t>São José do Norte/RS abriga 25 mil habitantes e conta, atualmente, com cinco Unidades Básicas de Saúde (UBS) com ESF, três delas no perímetro urbano e duas em localidades mais afastadas. Além dessas, existe uma UBS que oferece alguns serviços de apoio.</a:t>
            </a:r>
          </a:p>
          <a:p>
            <a:pPr algn="just" eaLnBrk="1" hangingPunct="1"/>
            <a:endParaRPr lang="pt-BR" sz="2400" smtClean="0"/>
          </a:p>
          <a:p>
            <a:pPr algn="just" eaLnBrk="1" hangingPunct="1"/>
            <a:r>
              <a:rPr lang="pt-BR" sz="2400" smtClean="0"/>
              <a:t>O hospital local funciona em condições precárias.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t-BR" smtClean="0"/>
              <a:t>Referências</a:t>
            </a:r>
          </a:p>
        </p:txBody>
      </p:sp>
      <p:sp>
        <p:nvSpPr>
          <p:cNvPr id="532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fr-FR" sz="1400" smtClean="0"/>
              <a:t>ASSIS, Wesley Dantas de et al . </a:t>
            </a:r>
            <a:r>
              <a:rPr lang="pt-BR" sz="1400" smtClean="0"/>
              <a:t>Processo de trabalho da enfermeira que atua em puericultura nas unidades de saúde da família.</a:t>
            </a:r>
            <a:r>
              <a:rPr lang="pt-BR" sz="1400" b="1" smtClean="0"/>
              <a:t> Rev. bras. enferm.</a:t>
            </a:r>
            <a:r>
              <a:rPr lang="pt-BR" sz="1400" smtClean="0"/>
              <a:t>,  Brasília,  v. 64,  n. 1, fev.  2011 .   Disponível em &lt;http://www.scielo.br/scielo.php?script=sci_arttext&amp;pid=S0034-71672011000100006&amp;lng=pt&amp;nrm=iso&gt;. acessos em  08  nov.  2011.  </a:t>
            </a:r>
            <a:r>
              <a:rPr lang="pt-BR" sz="1400" u="sng" smtClean="0">
                <a:hlinkClick r:id="rId2"/>
              </a:rPr>
              <a:t>http://dx.doi.org/10.1590/S0034-71672011000100006</a:t>
            </a:r>
            <a:r>
              <a:rPr lang="pt-BR" sz="1400" smtClean="0"/>
              <a:t>. </a:t>
            </a:r>
          </a:p>
          <a:p>
            <a:endParaRPr lang="pt-BR" sz="1400" smtClean="0"/>
          </a:p>
          <a:p>
            <a:r>
              <a:rPr lang="pt-BR" sz="1400" smtClean="0"/>
              <a:t>BRASIL. Ministério da Saúde. Secretaria de Políticas de Saúde. Departamento de Atenção Básica.</a:t>
            </a:r>
            <a:r>
              <a:rPr lang="pt-BR" sz="1400" b="1" smtClean="0"/>
              <a:t>Saúde da criança: acompanhamento do crescimento e desenvolvimento infantil / Ministério</a:t>
            </a:r>
            <a:r>
              <a:rPr lang="pt-BR" sz="1400" smtClean="0"/>
              <a:t> </a:t>
            </a:r>
            <a:r>
              <a:rPr lang="pt-BR" sz="1400" b="1" smtClean="0"/>
              <a:t>da Saúde. </a:t>
            </a:r>
            <a:r>
              <a:rPr lang="pt-BR" sz="1400" smtClean="0"/>
              <a:t>Secretaria de Políticas de Saúde. Brasília: Ministério da Saúde, 2002.</a:t>
            </a:r>
          </a:p>
          <a:p>
            <a:endParaRPr lang="pt-BR" sz="1400" smtClean="0"/>
          </a:p>
          <a:p>
            <a:r>
              <a:rPr lang="pt-BR" sz="1400" smtClean="0"/>
              <a:t>BRASIL. Ministério da Saúde. Secretaria de Atenção à Saúde. Departamento de Atenção Básica. </a:t>
            </a:r>
            <a:r>
              <a:rPr lang="pt-BR" sz="1400" b="1" smtClean="0"/>
              <a:t>Saúde da criança: nutrição infantil: aleitamento materno e alimentação complementar / Ministério da Saúde, </a:t>
            </a:r>
            <a:r>
              <a:rPr lang="pt-BR" sz="1400" smtClean="0"/>
              <a:t>Secretaria de Atenção à Saúde, Departamento de Atenção Básica. – Brasília : Editora do Ministério da Saúde, 2009.</a:t>
            </a:r>
          </a:p>
          <a:p>
            <a:endParaRPr lang="pt-BR" sz="1400" smtClean="0"/>
          </a:p>
          <a:p>
            <a:r>
              <a:rPr lang="pt-BR" sz="1400" smtClean="0"/>
              <a:t>CAMPOS, Roseli Márcia Crozariol; RIBEIRO, Circéa Amália; SILVA, Conceição Vieira da  and  SAPAROLLI, Eliana Campos Leite. Consulta de enfermagem em puericultura: a vivência do enfermeiro na Estratégia de Saúde da Família.</a:t>
            </a:r>
            <a:r>
              <a:rPr lang="pt-BR" sz="1400" i="1" smtClean="0"/>
              <a:t> </a:t>
            </a:r>
            <a:r>
              <a:rPr lang="en-US" sz="1400" b="1" i="1" smtClean="0"/>
              <a:t>Rev. esc. enferm. USP</a:t>
            </a:r>
            <a:r>
              <a:rPr lang="en-US" sz="1400" b="1" smtClean="0"/>
              <a:t> [online]. </a:t>
            </a:r>
            <a:r>
              <a:rPr lang="en-US" sz="1400" smtClean="0"/>
              <a:t>2011, vol.45, n.3, pp. 566-574. ISSN 0080-6234.  </a:t>
            </a:r>
            <a:r>
              <a:rPr lang="en-US" sz="1400" u="sng" smtClean="0">
                <a:hlinkClick r:id="rId3"/>
              </a:rPr>
              <a:t>http://dx.doi.org/10.1590/S0080-62342011000300003</a:t>
            </a:r>
            <a:r>
              <a:rPr lang="en-US" sz="1400" smtClean="0"/>
              <a:t>.</a:t>
            </a:r>
          </a:p>
          <a:p>
            <a:pPr>
              <a:buFont typeface="Wingdings 2" pitchFamily="18" charset="2"/>
              <a:buNone/>
            </a:pPr>
            <a:endParaRPr lang="pt-BR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5427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pt-BR" sz="1400" smtClean="0"/>
          </a:p>
          <a:p>
            <a:r>
              <a:rPr lang="pt-BR" sz="1400" smtClean="0"/>
              <a:t>Ceará. Secretaria do Estado da Saúde. </a:t>
            </a:r>
            <a:r>
              <a:rPr lang="pt-BR" sz="1400" b="1" smtClean="0"/>
              <a:t>Manual de normas para saúde da criança na atenção primária: módulo I: puericultura.</a:t>
            </a:r>
            <a:r>
              <a:rPr lang="pt-BR" sz="1400" smtClean="0"/>
              <a:t> Fortaleza; 2002. </a:t>
            </a:r>
          </a:p>
          <a:p>
            <a:endParaRPr lang="pt-BR" sz="1400" smtClean="0"/>
          </a:p>
          <a:p>
            <a:r>
              <a:rPr lang="pt-BR" sz="1400" smtClean="0"/>
              <a:t>DEL CIAMPO, Luiz Antonio et al. O Programa de Saúde da Família e a Puericultura</a:t>
            </a:r>
            <a:r>
              <a:rPr lang="pt-BR" sz="1400" b="1" smtClean="0"/>
              <a:t>.</a:t>
            </a:r>
            <a:r>
              <a:rPr lang="pt-BR" sz="1400" b="1" i="1" smtClean="0"/>
              <a:t> Ciênc. saúde coletiva</a:t>
            </a:r>
            <a:r>
              <a:rPr lang="pt-BR" sz="1400" b="1" smtClean="0"/>
              <a:t> [online].</a:t>
            </a:r>
            <a:r>
              <a:rPr lang="pt-BR" sz="1400" smtClean="0"/>
              <a:t> 2006, vol.11, n.3, pp. 739-743. ISSN 1413-8123.  http://dx.doi.org/10.1590/S1413-81232006000300021. </a:t>
            </a:r>
          </a:p>
          <a:p>
            <a:pPr>
              <a:buFont typeface="Wingdings 2" pitchFamily="18" charset="2"/>
              <a:buNone/>
            </a:pPr>
            <a:endParaRPr lang="pt-BR" sz="1400" smtClean="0"/>
          </a:p>
          <a:p>
            <a:r>
              <a:rPr lang="pt-BR" sz="1400" smtClean="0"/>
              <a:t>MINISTÉRIO DA SAÚDE (BR). </a:t>
            </a:r>
            <a:r>
              <a:rPr lang="pt-BR" sz="1400" b="1" smtClean="0"/>
              <a:t>Agenda de Compromissos para a Saúde Integral da Criança e Redução da Mortalidade Infantil. </a:t>
            </a:r>
            <a:r>
              <a:rPr lang="pt-BR" sz="1400" smtClean="0"/>
              <a:t>2ª reimpressão. Série A. Normas e Manuais Técnicos. Brasília: Ministério da Saúde; 2005. </a:t>
            </a:r>
          </a:p>
          <a:p>
            <a:pPr>
              <a:buFont typeface="Wingdings 2" pitchFamily="18" charset="2"/>
              <a:buNone/>
            </a:pPr>
            <a:endParaRPr lang="pt-BR" sz="1400" smtClean="0"/>
          </a:p>
          <a:p>
            <a:r>
              <a:rPr lang="pt-BR" sz="1400" smtClean="0"/>
              <a:t>PRADO, Sônia Regina Leite de Almeida; FUJIMORI, Elizabeth  e  CIANCIARULLO, Tamara Iwanow. A prática da integralidade em modelos assistenciais distintos: estudo de caso a partir da saúde da criança.</a:t>
            </a:r>
            <a:r>
              <a:rPr lang="pt-BR" sz="1400" i="1" smtClean="0"/>
              <a:t> </a:t>
            </a:r>
            <a:r>
              <a:rPr lang="pt-BR" sz="1400" b="1" smtClean="0"/>
              <a:t>Texto contexto - enferm. [online].</a:t>
            </a:r>
            <a:r>
              <a:rPr lang="pt-BR" sz="1400" smtClean="0"/>
              <a:t> 2007, vol.16, n.3, pp. 399-407. ISSN 0104-0707.  http://dx.doi.org/10.1590/S0104-07072007000300004. </a:t>
            </a:r>
          </a:p>
          <a:p>
            <a:pPr>
              <a:buFont typeface="Wingdings 2" pitchFamily="18" charset="2"/>
              <a:buNone/>
            </a:pPr>
            <a:r>
              <a:rPr lang="pt-BR" sz="1400" smtClean="0"/>
              <a:t> </a:t>
            </a:r>
          </a:p>
          <a:p>
            <a:endParaRPr lang="pt-BR" sz="1400" smtClean="0"/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5529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pt-BR" sz="1400" smtClean="0"/>
          </a:p>
          <a:p>
            <a:r>
              <a:rPr lang="pt-BR" sz="1400" smtClean="0"/>
              <a:t>QUEIROZ, Maria Veraci  and  JORGE, Maria Salete. Estratégias de educação em saúde e a qualidade do cuidar e ensinar em pediatria: a interação, o vínculo e a confiança no discurso dos profissionais.</a:t>
            </a:r>
            <a:r>
              <a:rPr lang="pt-BR" sz="1400" i="1" smtClean="0"/>
              <a:t> </a:t>
            </a:r>
            <a:r>
              <a:rPr lang="en-US" sz="1400" b="1" smtClean="0"/>
              <a:t>Interface (Botucatu) [online].</a:t>
            </a:r>
            <a:r>
              <a:rPr lang="en-US" sz="1400" smtClean="0"/>
              <a:t> 2006, vol.10, n.19, pp. 117-130. ISSN 1414-3283.  http://dx.doi.org/10.1590/S1414-32832006000100009. </a:t>
            </a:r>
            <a:endParaRPr lang="pt-BR" sz="1400" smtClean="0"/>
          </a:p>
          <a:p>
            <a:pPr>
              <a:buFont typeface="Wingdings 2" pitchFamily="18" charset="2"/>
              <a:buNone/>
            </a:pPr>
            <a:endParaRPr lang="pt-BR" sz="1400" smtClean="0"/>
          </a:p>
          <a:p>
            <a:r>
              <a:rPr lang="pt-BR" sz="1400" smtClean="0"/>
              <a:t>VIANA, Maria Regina et al. </a:t>
            </a:r>
            <a:r>
              <a:rPr lang="pt-BR" sz="1400" b="1" smtClean="0"/>
              <a:t>Atenção à Saúde da Criança.</a:t>
            </a:r>
            <a:r>
              <a:rPr lang="pt-BR" sz="1400" smtClean="0"/>
              <a:t> Minas Gerais.Secretaria de Estado da Saúde. Belo Horizonte: SAS/DNAS, 2004. 224p.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OBRIGADO!</a:t>
            </a:r>
            <a:endParaRPr lang="pt-BR" dirty="0"/>
          </a:p>
        </p:txBody>
      </p:sp>
      <p:pic>
        <p:nvPicPr>
          <p:cNvPr id="56322" name="Espaço Reservado para Conteúdo 4" descr="venez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19313" y="1527175"/>
            <a:ext cx="4868862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Introdução</a:t>
            </a:r>
          </a:p>
        </p:txBody>
      </p:sp>
      <p:sp>
        <p:nvSpPr>
          <p:cNvPr id="1741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/>
            <a:r>
              <a:rPr lang="pt-BR" sz="2400" smtClean="0"/>
              <a:t>A UBS Veneza, onde realizou-se a intervenção, localiza-se na zona urbana e conta com uma equipe completa de ESF, que cobre uma população de, aproximadamente, 2.821 pessoas.</a:t>
            </a:r>
          </a:p>
          <a:p>
            <a:pPr algn="just" eaLnBrk="1" hangingPunct="1"/>
            <a:endParaRPr lang="pt-BR" sz="2400" smtClean="0"/>
          </a:p>
          <a:p>
            <a:pPr algn="just" eaLnBrk="1" hangingPunct="1"/>
            <a:r>
              <a:rPr lang="pt-BR" sz="2400" smtClean="0"/>
              <a:t>A estrutura da UBS é inadequada, tanto para a equipe de saúde quanto para o acolhimento da população. Funciona em uma residência adaptada, cujo acesso e instalações são inapropriados para um serviço de saúde.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>
          <a:xfrm>
            <a:off x="301625" y="293688"/>
            <a:ext cx="8534400" cy="758825"/>
          </a:xfrm>
        </p:spPr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Introdução</a:t>
            </a:r>
          </a:p>
        </p:txBody>
      </p:sp>
      <p:sp>
        <p:nvSpPr>
          <p:cNvPr id="1843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700213"/>
            <a:ext cx="8504238" cy="43989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t-BR" sz="2400" smtClean="0"/>
              <a:t>O acompanhamento de puericultura oferecido na Unidade não era sistematizado, a adesão não era satisfatória e não havia continuidade no atendimento. </a:t>
            </a:r>
          </a:p>
          <a:p>
            <a:pPr algn="just" eaLnBrk="1" hangingPunct="1">
              <a:lnSpc>
                <a:spcPct val="80000"/>
              </a:lnSpc>
            </a:pPr>
            <a:endParaRPr lang="pt-BR" sz="2400" smtClean="0"/>
          </a:p>
          <a:p>
            <a:pPr algn="just" eaLnBrk="1" hangingPunct="1">
              <a:lnSpc>
                <a:spcPct val="80000"/>
              </a:lnSpc>
            </a:pPr>
            <a:r>
              <a:rPr lang="pt-BR" sz="2400" smtClean="0"/>
              <a:t>O programa não era baseado em um protocolo oficial e não havia monitoramento das ações e dos resultados. </a:t>
            </a:r>
          </a:p>
          <a:p>
            <a:pPr algn="just" eaLnBrk="1" hangingPunct="1">
              <a:lnSpc>
                <a:spcPct val="80000"/>
              </a:lnSpc>
            </a:pPr>
            <a:endParaRPr lang="pt-BR" sz="2400" smtClean="0"/>
          </a:p>
          <a:p>
            <a:pPr algn="just" eaLnBrk="1" hangingPunct="1">
              <a:lnSpc>
                <a:spcPct val="80000"/>
              </a:lnSpc>
            </a:pPr>
            <a:r>
              <a:rPr lang="pt-BR" sz="2400" smtClean="0"/>
              <a:t>A cobertura era baixa e somente alguns membros da equipe participavam do cuidado à criança. 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pt-BR" sz="2400" smtClean="0"/>
          </a:p>
          <a:p>
            <a:pPr algn="just" eaLnBrk="1" hangingPunct="1">
              <a:lnSpc>
                <a:spcPct val="80000"/>
              </a:lnSpc>
            </a:pPr>
            <a:r>
              <a:rPr lang="pt-BR" sz="2400" smtClean="0"/>
              <a:t>A fragmentação do atendimento dificultava a visualização do paciente como um todo.</a:t>
            </a:r>
          </a:p>
          <a:p>
            <a:pPr eaLnBrk="1" hangingPunct="1">
              <a:lnSpc>
                <a:spcPct val="80000"/>
              </a:lnSpc>
            </a:pPr>
            <a:endParaRPr lang="pt-BR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Introdução</a:t>
            </a:r>
          </a:p>
        </p:txBody>
      </p:sp>
      <p:sp>
        <p:nvSpPr>
          <p:cNvPr id="1945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endParaRPr lang="pt-BR" smtClean="0"/>
          </a:p>
          <a:p>
            <a:pPr algn="just" eaLnBrk="1" hangingPunct="1"/>
            <a:r>
              <a:rPr lang="pt-BR" sz="2400" smtClean="0"/>
              <a:t>Foi proposta uma intervenção visando a qualificação do acompanhamento do crescimento e desenvolvimento às crianças menores de um ano, cadastradas na UBS Veneza, na qual toda a equipe participasse da assistência e se envolvesse na resolução dos problemas identificados.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Objetivo Geral</a:t>
            </a:r>
          </a:p>
        </p:txBody>
      </p:sp>
      <p:sp>
        <p:nvSpPr>
          <p:cNvPr id="2048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z="2400" smtClean="0"/>
              <a:t>Qualificar o acompanhamento de puericultura às crianças menores de um ano cadastradas na UBS Veneza.</a:t>
            </a:r>
          </a:p>
          <a:p>
            <a:pPr eaLnBrk="1" hangingPunct="1"/>
            <a:endParaRPr lang="pt-BR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solidFill>
                  <a:srgbClr val="7B7890"/>
                </a:solidFill>
              </a:rPr>
              <a:t>Objetivos Específicos</a:t>
            </a:r>
          </a:p>
        </p:txBody>
      </p:sp>
      <p:sp>
        <p:nvSpPr>
          <p:cNvPr id="2150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2205038"/>
            <a:ext cx="8504238" cy="3894137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smtClean="0"/>
              <a:t>	</a:t>
            </a:r>
            <a:r>
              <a:rPr lang="pt-BR" sz="2800" smtClean="0"/>
              <a:t>*</a:t>
            </a:r>
            <a:r>
              <a:rPr lang="pt-BR" sz="2400" smtClean="0"/>
              <a:t>Ampliar a cobertura do programa de puericultura;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sz="2400" smtClean="0"/>
              <a:t>	*Melhorar a adesão ao programa;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sz="2400" smtClean="0"/>
              <a:t>	*Qualificar o acompanhamento da saúde da criança na UBS Veneza;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sz="2400" smtClean="0"/>
              <a:t>	*Melhorar os registros das informações;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sz="2400" smtClean="0"/>
              <a:t>	*Mapear as crianças de risco da área de abrangência da UBS Veneza e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sz="2400" smtClean="0"/>
              <a:t>	*Promover a educação em saúde.</a:t>
            </a:r>
          </a:p>
          <a:p>
            <a:pPr eaLnBrk="1" hangingPunct="1"/>
            <a:endParaRPr lang="pt-BR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539</TotalTime>
  <Words>1038</Words>
  <Application>Microsoft Office PowerPoint</Application>
  <PresentationFormat>Apresentação na tela (4:3)</PresentationFormat>
  <Paragraphs>248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Cívico</vt:lpstr>
      <vt:lpstr>  Universidade Federal de Pelotas/UNASUS Especialização em Saúde da Família</vt:lpstr>
      <vt:lpstr>Introdução</vt:lpstr>
      <vt:lpstr>Introdução</vt:lpstr>
      <vt:lpstr>Introdução</vt:lpstr>
      <vt:lpstr>Introdução</vt:lpstr>
      <vt:lpstr>Introdução</vt:lpstr>
      <vt:lpstr>Introdução</vt:lpstr>
      <vt:lpstr>Objetivo Geral</vt:lpstr>
      <vt:lpstr>Objetivos Específicos</vt:lpstr>
      <vt:lpstr>Metas</vt:lpstr>
      <vt:lpstr>Metas</vt:lpstr>
      <vt:lpstr>Metodologia</vt:lpstr>
      <vt:lpstr>Metodologia</vt:lpstr>
      <vt:lpstr>Metodologia</vt:lpstr>
      <vt:lpstr>Metodologia</vt:lpstr>
      <vt:lpstr>Metodologia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Discussão</vt:lpstr>
      <vt:lpstr>Discussão</vt:lpstr>
      <vt:lpstr>Discussão</vt:lpstr>
      <vt:lpstr>Discussão</vt:lpstr>
      <vt:lpstr>Aprendizagem pessoal</vt:lpstr>
      <vt:lpstr>Aprendizagem pessoal</vt:lpstr>
      <vt:lpstr>Aprendizagem profissional</vt:lpstr>
      <vt:lpstr>Aprendizagem profissional</vt:lpstr>
      <vt:lpstr>Aprendizados mais importantes</vt:lpstr>
      <vt:lpstr>Referências</vt:lpstr>
      <vt:lpstr>Referências</vt:lpstr>
      <vt:lpstr>Referências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emilly</dc:creator>
  <cp:lastModifiedBy>emilly</cp:lastModifiedBy>
  <cp:revision>47</cp:revision>
  <dcterms:created xsi:type="dcterms:W3CDTF">2012-09-17T02:02:31Z</dcterms:created>
  <dcterms:modified xsi:type="dcterms:W3CDTF">2012-10-14T03:42:51Z</dcterms:modified>
</cp:coreProperties>
</file>