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33"/>
  </p:notesMasterIdLst>
  <p:sldIdLst>
    <p:sldId id="257" r:id="rId2"/>
    <p:sldId id="256" r:id="rId3"/>
    <p:sldId id="258" r:id="rId4"/>
    <p:sldId id="259" r:id="rId5"/>
    <p:sldId id="260" r:id="rId6"/>
    <p:sldId id="261" r:id="rId7"/>
    <p:sldId id="263" r:id="rId8"/>
    <p:sldId id="264" r:id="rId9"/>
    <p:sldId id="266" r:id="rId10"/>
    <p:sldId id="267" r:id="rId11"/>
    <p:sldId id="268" r:id="rId12"/>
    <p:sldId id="269" r:id="rId13"/>
    <p:sldId id="270" r:id="rId14"/>
    <p:sldId id="281" r:id="rId15"/>
    <p:sldId id="280" r:id="rId16"/>
    <p:sldId id="279" r:id="rId17"/>
    <p:sldId id="278" r:id="rId18"/>
    <p:sldId id="289" r:id="rId19"/>
    <p:sldId id="284" r:id="rId20"/>
    <p:sldId id="283" r:id="rId21"/>
    <p:sldId id="292" r:id="rId22"/>
    <p:sldId id="295" r:id="rId23"/>
    <p:sldId id="296" r:id="rId24"/>
    <p:sldId id="297" r:id="rId25"/>
    <p:sldId id="298" r:id="rId26"/>
    <p:sldId id="299" r:id="rId27"/>
    <p:sldId id="300" r:id="rId28"/>
    <p:sldId id="301" r:id="rId29"/>
    <p:sldId id="302" r:id="rId30"/>
    <p:sldId id="271" r:id="rId31"/>
    <p:sldId id="282"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990" y="-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Yelena\Escritorio\Coleta%20de%20dados%20HAS%20e%20DM.JENDRY.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Yelena\Escritorio\Coleta%20de%20dados%20HAS%20e%20DM.JENDR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Yelena\Escritorio\Coleta%20de%20dados%20HAS%20e%20DM.JENDRY.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riangela\Downloads\Coleta%20de%20dados%20HAS%20e%20DM.JENDRY%20%20el%20mejor%20(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riangela\Downloads\Coleta%20de%20dados%20HAS%20e%20DM.JENDRY%20%20el%20mejor%20(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riangela\Downloads\Coleta%20de%20dados%20HAS%20e%20DM.JENDRY%20%20el%20mejor%20(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Yelena\Escritorio\ultimos%20tiros%20con%20lenise\Coleta%20de%20dados%20HAS%20e%20DM.JENDRY.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Yelena\Escritorio\ultimos%20tiros%20con%20lenise\Coleta%20de%20dados%20HAS%20e%20DM.JENDRY.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Yelena\Escritorio\ultimos%20tiros%20con%20lenise\Coleta%20de%20dados%20HAS%20e%20DM.JENDRY.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style val="3"/>
  <c:chart>
    <c:autoTitleDeleted val="1"/>
    <c:plotArea>
      <c:layout/>
      <c:barChart>
        <c:barDir val="col"/>
        <c:grouping val="clustered"/>
        <c:ser>
          <c:idx val="1"/>
          <c:order val="1"/>
          <c:tx>
            <c:strRef>
              <c:f>Indicadores!$C$4</c:f>
            </c:strRef>
          </c:tx>
          <c:cat>
            <c:multiLvlStrRef>
              <c:f>Indicadores!$D$3:$G$3</c:f>
            </c:multiLvlStrRef>
          </c:cat>
          <c:val>
            <c:numRef>
              <c:f>Indicadores!$D$4:$G$4</c:f>
            </c:numRef>
          </c:val>
        </c:ser>
        <c:ser>
          <c:idx val="0"/>
          <c:order val="0"/>
          <c:tx>
            <c:strRef>
              <c:f>'[Coleta de dados HAS e DM.JENDRY.xls]Indicadores'!$C$4</c:f>
              <c:strCache>
                <c:ptCount val="1"/>
                <c:pt idx="0">
                  <c:v>Cobertura do programa de atenção ao  hipertenso na unidade de saúde</c:v>
                </c:pt>
              </c:strCache>
            </c:strRef>
          </c:tx>
          <c:cat>
            <c:strRef>
              <c:f>'[Coleta de dados HAS e DM.JENDRY.xls]Indicadores'!$D$3:$G$3</c:f>
              <c:strCache>
                <c:ptCount val="4"/>
                <c:pt idx="0">
                  <c:v>Mês 1</c:v>
                </c:pt>
                <c:pt idx="1">
                  <c:v>Mês 2</c:v>
                </c:pt>
                <c:pt idx="2">
                  <c:v>Mês 3</c:v>
                </c:pt>
                <c:pt idx="3">
                  <c:v>Mês 4</c:v>
                </c:pt>
              </c:strCache>
            </c:strRef>
          </c:cat>
          <c:val>
            <c:numRef>
              <c:f>'[Coleta de dados HAS e DM.JENDRY.xls]Indicadores'!$D$4:$G$4</c:f>
              <c:numCache>
                <c:formatCode>0.0%</c:formatCode>
                <c:ptCount val="4"/>
                <c:pt idx="0">
                  <c:v>0.20833333333333484</c:v>
                </c:pt>
                <c:pt idx="1">
                  <c:v>0.39583333333333331</c:v>
                </c:pt>
                <c:pt idx="2">
                  <c:v>0.84027777777777779</c:v>
                </c:pt>
                <c:pt idx="3">
                  <c:v>0</c:v>
                </c:pt>
              </c:numCache>
            </c:numRef>
          </c:val>
        </c:ser>
        <c:dLbls/>
        <c:axId val="52998144"/>
        <c:axId val="52999680"/>
      </c:barChart>
      <c:catAx>
        <c:axId val="52998144"/>
        <c:scaling>
          <c:orientation val="minMax"/>
        </c:scaling>
        <c:axPos val="b"/>
        <c:numFmt formatCode="General" sourceLinked="1"/>
        <c:tickLblPos val="nextTo"/>
        <c:txPr>
          <a:bodyPr rot="0" vert="horz"/>
          <a:lstStyle/>
          <a:p>
            <a:pPr>
              <a:defRPr lang="pt-BR"/>
            </a:pPr>
            <a:endParaRPr lang="es-ES"/>
          </a:p>
        </c:txPr>
        <c:crossAx val="52999680"/>
        <c:crosses val="autoZero"/>
        <c:auto val="1"/>
        <c:lblAlgn val="ctr"/>
        <c:lblOffset val="100"/>
      </c:catAx>
      <c:valAx>
        <c:axId val="52999680"/>
        <c:scaling>
          <c:orientation val="minMax"/>
          <c:max val="1"/>
        </c:scaling>
        <c:axPos val="l"/>
        <c:majorGridlines/>
        <c:numFmt formatCode="0.0%" sourceLinked="1"/>
        <c:tickLblPos val="nextTo"/>
        <c:txPr>
          <a:bodyPr rot="0" vert="horz"/>
          <a:lstStyle/>
          <a:p>
            <a:pPr>
              <a:defRPr lang="pt-BR"/>
            </a:pPr>
            <a:endParaRPr lang="es-ES"/>
          </a:p>
        </c:txPr>
        <c:crossAx val="52998144"/>
        <c:crosses val="autoZero"/>
        <c:crossBetween val="between"/>
        <c:majorUnit val="0.2"/>
        <c:minorUnit val="0.2"/>
      </c:valAx>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s-ES"/>
  <c:chart>
    <c:autoTitleDeleted val="1"/>
    <c:plotArea>
      <c:layout/>
      <c:barChart>
        <c:barDir val="col"/>
        <c:grouping val="clustered"/>
        <c:ser>
          <c:idx val="1"/>
          <c:order val="1"/>
          <c:tx>
            <c:strRef>
              <c:f>Indicadores!$S$4</c:f>
            </c:strRef>
          </c:tx>
          <c:cat>
            <c:multiLvlStrRef>
              <c:f>Indicadores!$T$3:$W$3</c:f>
            </c:multiLvlStrRef>
          </c:cat>
          <c:val>
            <c:numRef>
              <c:f>Indicadores!$T$4:$W$4</c:f>
            </c:numRef>
          </c:val>
        </c:ser>
        <c:ser>
          <c:idx val="0"/>
          <c:order val="0"/>
          <c:tx>
            <c:strRef>
              <c:f>'[Coleta de dados HAS e DM.JENDRY.xls]Indicadores'!$S$4</c:f>
              <c:strCache>
                <c:ptCount val="1"/>
                <c:pt idx="0">
                  <c:v>Cobertura do programa de atenção ao  diabético na unidade de saúde</c:v>
                </c:pt>
              </c:strCache>
            </c:strRef>
          </c:tx>
          <c:spPr>
            <a:solidFill>
              <a:srgbClr val="4F81BD"/>
            </a:solidFill>
            <a:ln w="25400">
              <a:noFill/>
            </a:ln>
          </c:spPr>
          <c:cat>
            <c:strRef>
              <c:f>'[Coleta de dados HAS e DM.JENDRY.xls]Indicadores'!$T$3:$W$3</c:f>
              <c:strCache>
                <c:ptCount val="4"/>
                <c:pt idx="0">
                  <c:v>Mês 1</c:v>
                </c:pt>
                <c:pt idx="1">
                  <c:v>Mês 2</c:v>
                </c:pt>
                <c:pt idx="2">
                  <c:v>Mês 3</c:v>
                </c:pt>
                <c:pt idx="3">
                  <c:v>Mês 4</c:v>
                </c:pt>
              </c:strCache>
            </c:strRef>
          </c:cat>
          <c:val>
            <c:numRef>
              <c:f>'[Coleta de dados HAS e DM.JENDRY.xls]Indicadores'!$T$4:$W$4</c:f>
              <c:numCache>
                <c:formatCode>0.0%</c:formatCode>
                <c:ptCount val="4"/>
                <c:pt idx="0">
                  <c:v>0.125</c:v>
                </c:pt>
                <c:pt idx="1">
                  <c:v>0.4166666666666699</c:v>
                </c:pt>
                <c:pt idx="2">
                  <c:v>0.9583333333333337</c:v>
                </c:pt>
                <c:pt idx="3">
                  <c:v>0</c:v>
                </c:pt>
              </c:numCache>
            </c:numRef>
          </c:val>
        </c:ser>
        <c:dLbls/>
        <c:axId val="53680384"/>
        <c:axId val="53686272"/>
      </c:barChart>
      <c:catAx>
        <c:axId val="53680384"/>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686272"/>
        <c:crosses val="autoZero"/>
        <c:auto val="1"/>
        <c:lblAlgn val="ctr"/>
        <c:lblOffset val="100"/>
      </c:catAx>
      <c:valAx>
        <c:axId val="53686272"/>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680384"/>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E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s-ES"/>
  <c:chart>
    <c:autoTitleDeleted val="1"/>
    <c:plotArea>
      <c:layout/>
      <c:barChart>
        <c:barDir val="col"/>
        <c:grouping val="clustered"/>
        <c:ser>
          <c:idx val="0"/>
          <c:order val="0"/>
          <c:tx>
            <c:strRef>
              <c:f>Indicadores!$C$15</c:f>
              <c:strCache>
                <c:ptCount val="1"/>
                <c:pt idx="0">
                  <c:v>Proporção de hipertensos com os exames complementares em dia de acordo com o protocolo</c:v>
                </c:pt>
              </c:strCache>
            </c:strRef>
          </c:tx>
          <c:spPr>
            <a:solidFill>
              <a:srgbClr val="4F81BD"/>
            </a:solidFill>
            <a:ln w="25400">
              <a:noFill/>
            </a:ln>
          </c:spPr>
          <c:cat>
            <c:strRef>
              <c:f>Indicadores!$D$14:$G$14</c:f>
              <c:strCache>
                <c:ptCount val="4"/>
                <c:pt idx="0">
                  <c:v>Mês 1</c:v>
                </c:pt>
                <c:pt idx="1">
                  <c:v>Mês 2</c:v>
                </c:pt>
                <c:pt idx="2">
                  <c:v>Mês 3</c:v>
                </c:pt>
                <c:pt idx="3">
                  <c:v>Mês 4</c:v>
                </c:pt>
              </c:strCache>
            </c:strRef>
          </c:cat>
          <c:val>
            <c:numRef>
              <c:f>Indicadores!$D$15:$G$15</c:f>
              <c:numCache>
                <c:formatCode>0.0%</c:formatCode>
                <c:ptCount val="4"/>
                <c:pt idx="0">
                  <c:v>0.8333333333333337</c:v>
                </c:pt>
                <c:pt idx="1">
                  <c:v>0.52631578947368418</c:v>
                </c:pt>
                <c:pt idx="2">
                  <c:v>0.48760330578512395</c:v>
                </c:pt>
                <c:pt idx="3">
                  <c:v>0</c:v>
                </c:pt>
              </c:numCache>
            </c:numRef>
          </c:val>
        </c:ser>
        <c:dLbls/>
        <c:axId val="53727616"/>
        <c:axId val="53729152"/>
      </c:barChart>
      <c:catAx>
        <c:axId val="53727616"/>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729152"/>
        <c:crosses val="autoZero"/>
        <c:auto val="1"/>
        <c:lblAlgn val="ctr"/>
        <c:lblOffset val="100"/>
      </c:catAx>
      <c:valAx>
        <c:axId val="53729152"/>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727616"/>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style val="19"/>
  <c:chart>
    <c:autoTitleDeleted val="1"/>
    <c:plotArea>
      <c:layout/>
      <c:barChart>
        <c:barDir val="col"/>
        <c:grouping val="clustered"/>
        <c:ser>
          <c:idx val="0"/>
          <c:order val="0"/>
          <c:tx>
            <c:strRef>
              <c:f>Indicadores!$S$15</c:f>
              <c:strCache>
                <c:ptCount val="1"/>
                <c:pt idx="0">
                  <c:v>Proporção de diabéticos com os exames complementares  em dia de acordo com o protocolo</c:v>
                </c:pt>
              </c:strCache>
            </c:strRef>
          </c:tx>
          <c:cat>
            <c:strRef>
              <c:f>Indicadores!$T$14:$W$14</c:f>
              <c:strCache>
                <c:ptCount val="4"/>
                <c:pt idx="0">
                  <c:v>Mês 1</c:v>
                </c:pt>
                <c:pt idx="1">
                  <c:v>Mês 2</c:v>
                </c:pt>
                <c:pt idx="2">
                  <c:v>Mês 3</c:v>
                </c:pt>
                <c:pt idx="3">
                  <c:v>Mês 4</c:v>
                </c:pt>
              </c:strCache>
            </c:strRef>
          </c:cat>
          <c:val>
            <c:numRef>
              <c:f>Indicadores!$T$15:$W$15</c:f>
              <c:numCache>
                <c:formatCode>0.0%</c:formatCode>
                <c:ptCount val="4"/>
                <c:pt idx="0">
                  <c:v>1</c:v>
                </c:pt>
                <c:pt idx="1">
                  <c:v>0.5</c:v>
                </c:pt>
                <c:pt idx="2">
                  <c:v>0.60869565217392674</c:v>
                </c:pt>
                <c:pt idx="3">
                  <c:v>0</c:v>
                </c:pt>
              </c:numCache>
            </c:numRef>
          </c:val>
        </c:ser>
        <c:dLbls/>
        <c:axId val="53499008"/>
        <c:axId val="53500544"/>
      </c:barChart>
      <c:catAx>
        <c:axId val="53499008"/>
        <c:scaling>
          <c:orientation val="minMax"/>
        </c:scaling>
        <c:axPos val="b"/>
        <c:numFmt formatCode="General" sourceLinked="1"/>
        <c:tickLblPos val="nextTo"/>
        <c:txPr>
          <a:bodyPr rot="0" vert="horz"/>
          <a:lstStyle/>
          <a:p>
            <a:pPr>
              <a:defRPr lang="pt-BR"/>
            </a:pPr>
            <a:endParaRPr lang="es-ES"/>
          </a:p>
        </c:txPr>
        <c:crossAx val="53500544"/>
        <c:crosses val="autoZero"/>
        <c:auto val="1"/>
        <c:lblAlgn val="ctr"/>
        <c:lblOffset val="100"/>
      </c:catAx>
      <c:valAx>
        <c:axId val="53500544"/>
        <c:scaling>
          <c:orientation val="minMax"/>
          <c:max val="1"/>
          <c:min val="0"/>
        </c:scaling>
        <c:axPos val="l"/>
        <c:majorGridlines/>
        <c:numFmt formatCode="0.0%" sourceLinked="1"/>
        <c:tickLblPos val="nextTo"/>
        <c:txPr>
          <a:bodyPr rot="0" vert="horz"/>
          <a:lstStyle/>
          <a:p>
            <a:pPr>
              <a:defRPr lang="pt-BR"/>
            </a:pPr>
            <a:endParaRPr lang="es-ES"/>
          </a:p>
        </c:txPr>
        <c:crossAx val="53499008"/>
        <c:crosses val="autoZero"/>
        <c:crossBetween val="between"/>
        <c:majorUnit val="0.2"/>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S"/>
  <c:style val="19"/>
  <c:chart>
    <c:autoTitleDeleted val="1"/>
    <c:plotArea>
      <c:layout/>
      <c:barChart>
        <c:barDir val="col"/>
        <c:grouping val="clustered"/>
        <c:ser>
          <c:idx val="0"/>
          <c:order val="0"/>
          <c:tx>
            <c:strRef>
              <c:f>Indicadores!$C$21</c:f>
              <c:strCache>
                <c:ptCount val="1"/>
                <c:pt idx="0">
                  <c:v>Proporção de hipertensos com prescrição de medicamentos da Farmácia Popular/Hiperdia priorizada.      </c:v>
                </c:pt>
              </c:strCache>
            </c:strRef>
          </c:tx>
          <c:cat>
            <c:strRef>
              <c:f>Indicadores!$D$20:$G$20</c:f>
              <c:strCache>
                <c:ptCount val="4"/>
                <c:pt idx="0">
                  <c:v>Mês 1</c:v>
                </c:pt>
                <c:pt idx="1">
                  <c:v>Mês 2</c:v>
                </c:pt>
                <c:pt idx="2">
                  <c:v>Mês 3</c:v>
                </c:pt>
                <c:pt idx="3">
                  <c:v>Mês 4</c:v>
                </c:pt>
              </c:strCache>
            </c:strRef>
          </c:cat>
          <c:val>
            <c:numRef>
              <c:f>Indicadores!$D$21:$G$21</c:f>
              <c:numCache>
                <c:formatCode>0.0%</c:formatCode>
                <c:ptCount val="4"/>
                <c:pt idx="0">
                  <c:v>0.7931034482758621</c:v>
                </c:pt>
                <c:pt idx="1">
                  <c:v>0.82142857142857884</c:v>
                </c:pt>
                <c:pt idx="2">
                  <c:v>0.82500000000000062</c:v>
                </c:pt>
                <c:pt idx="3">
                  <c:v>0</c:v>
                </c:pt>
              </c:numCache>
            </c:numRef>
          </c:val>
        </c:ser>
        <c:dLbls/>
        <c:axId val="53537024"/>
        <c:axId val="53805056"/>
      </c:barChart>
      <c:catAx>
        <c:axId val="53537024"/>
        <c:scaling>
          <c:orientation val="minMax"/>
        </c:scaling>
        <c:axPos val="b"/>
        <c:numFmt formatCode="General" sourceLinked="1"/>
        <c:tickLblPos val="nextTo"/>
        <c:txPr>
          <a:bodyPr rot="0" vert="horz"/>
          <a:lstStyle/>
          <a:p>
            <a:pPr>
              <a:defRPr lang="pt-BR"/>
            </a:pPr>
            <a:endParaRPr lang="es-ES"/>
          </a:p>
        </c:txPr>
        <c:crossAx val="53805056"/>
        <c:crosses val="autoZero"/>
        <c:auto val="1"/>
        <c:lblAlgn val="ctr"/>
        <c:lblOffset val="100"/>
      </c:catAx>
      <c:valAx>
        <c:axId val="53805056"/>
        <c:scaling>
          <c:orientation val="minMax"/>
          <c:max val="1"/>
          <c:min val="0"/>
        </c:scaling>
        <c:axPos val="l"/>
        <c:majorGridlines/>
        <c:numFmt formatCode="0.0%" sourceLinked="1"/>
        <c:tickLblPos val="nextTo"/>
        <c:txPr>
          <a:bodyPr rot="0" vert="horz"/>
          <a:lstStyle/>
          <a:p>
            <a:pPr>
              <a:defRPr lang="pt-BR"/>
            </a:pPr>
            <a:endParaRPr lang="es-ES"/>
          </a:p>
        </c:txPr>
        <c:crossAx val="53537024"/>
        <c:crosses val="autoZero"/>
        <c:crossBetween val="between"/>
        <c:majorUnit val="0.2"/>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style val="11"/>
  <c:chart>
    <c:autoTitleDeleted val="1"/>
    <c:plotArea>
      <c:layout/>
      <c:barChart>
        <c:barDir val="col"/>
        <c:grouping val="clustered"/>
        <c:ser>
          <c:idx val="0"/>
          <c:order val="0"/>
          <c:tx>
            <c:strRef>
              <c:f>Indicadores!$S$21</c:f>
              <c:strCache>
                <c:ptCount val="1"/>
                <c:pt idx="0">
                  <c:v>Proporção de diabéticos com prescrição de medicamentos da Farmácia Popular/Hiperdia priorizada.      </c:v>
                </c:pt>
              </c:strCache>
            </c:strRef>
          </c:tx>
          <c:cat>
            <c:strRef>
              <c:f>Indicadores!$T$20:$W$20</c:f>
              <c:strCache>
                <c:ptCount val="4"/>
                <c:pt idx="0">
                  <c:v>Mês 1</c:v>
                </c:pt>
                <c:pt idx="1">
                  <c:v>Mês 2</c:v>
                </c:pt>
                <c:pt idx="2">
                  <c:v>Mês 3</c:v>
                </c:pt>
                <c:pt idx="3">
                  <c:v>Mês 4</c:v>
                </c:pt>
              </c:strCache>
            </c:strRef>
          </c:cat>
          <c:val>
            <c:numRef>
              <c:f>Indicadores!$T$21:$W$21</c:f>
              <c:numCache>
                <c:formatCode>0.0%</c:formatCode>
                <c:ptCount val="4"/>
                <c:pt idx="0">
                  <c:v>1</c:v>
                </c:pt>
                <c:pt idx="1">
                  <c:v>0.9</c:v>
                </c:pt>
                <c:pt idx="2">
                  <c:v>0.91304347826086962</c:v>
                </c:pt>
                <c:pt idx="3">
                  <c:v>0</c:v>
                </c:pt>
              </c:numCache>
            </c:numRef>
          </c:val>
        </c:ser>
        <c:dLbls/>
        <c:axId val="53812608"/>
        <c:axId val="53855360"/>
      </c:barChart>
      <c:catAx>
        <c:axId val="53812608"/>
        <c:scaling>
          <c:orientation val="minMax"/>
        </c:scaling>
        <c:axPos val="b"/>
        <c:numFmt formatCode="General" sourceLinked="1"/>
        <c:tickLblPos val="nextTo"/>
        <c:txPr>
          <a:bodyPr rot="0" vert="horz"/>
          <a:lstStyle/>
          <a:p>
            <a:pPr>
              <a:defRPr lang="pt-BR"/>
            </a:pPr>
            <a:endParaRPr lang="es-ES"/>
          </a:p>
        </c:txPr>
        <c:crossAx val="53855360"/>
        <c:crosses val="autoZero"/>
        <c:auto val="1"/>
        <c:lblAlgn val="ctr"/>
        <c:lblOffset val="100"/>
      </c:catAx>
      <c:valAx>
        <c:axId val="53855360"/>
        <c:scaling>
          <c:orientation val="minMax"/>
          <c:max val="1"/>
          <c:min val="0"/>
        </c:scaling>
        <c:axPos val="l"/>
        <c:majorGridlines/>
        <c:numFmt formatCode="0.0%" sourceLinked="1"/>
        <c:tickLblPos val="nextTo"/>
        <c:txPr>
          <a:bodyPr rot="0" vert="horz"/>
          <a:lstStyle/>
          <a:p>
            <a:pPr>
              <a:defRPr lang="pt-BR"/>
            </a:pPr>
            <a:endParaRPr lang="es-ES"/>
          </a:p>
        </c:txPr>
        <c:crossAx val="53812608"/>
        <c:crosses val="autoZero"/>
        <c:crossBetween val="between"/>
        <c:majorUnit val="0.2"/>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ES"/>
  <c:style val="18"/>
  <c:chart>
    <c:autoTitleDeleted val="1"/>
    <c:plotArea>
      <c:layout/>
      <c:barChart>
        <c:barDir val="col"/>
        <c:grouping val="clustered"/>
        <c:ser>
          <c:idx val="0"/>
          <c:order val="0"/>
          <c:tx>
            <c:strRef>
              <c:f>Indicadores!$C$27</c:f>
              <c:strCache>
                <c:ptCount val="1"/>
                <c:pt idx="0">
                  <c:v>Proporção de hipertensos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Indicadores!$D$26:$G$26</c:f>
              <c:strCache>
                <c:ptCount val="4"/>
                <c:pt idx="0">
                  <c:v>Mês 1</c:v>
                </c:pt>
                <c:pt idx="1">
                  <c:v>Mês 2</c:v>
                </c:pt>
                <c:pt idx="2">
                  <c:v>Mês 3</c:v>
                </c:pt>
                <c:pt idx="3">
                  <c:v>Mês 4</c:v>
                </c:pt>
              </c:strCache>
            </c:strRef>
          </c:cat>
          <c:val>
            <c:numRef>
              <c:f>Indicadores!$D$27:$G$27</c:f>
              <c:numCache>
                <c:formatCode>0.0%</c:formatCode>
                <c:ptCount val="4"/>
                <c:pt idx="0">
                  <c:v>0.23333333333333439</c:v>
                </c:pt>
                <c:pt idx="1">
                  <c:v>0.19298245614035209</c:v>
                </c:pt>
                <c:pt idx="2">
                  <c:v>0.17355371900826447</c:v>
                </c:pt>
                <c:pt idx="3">
                  <c:v>0</c:v>
                </c:pt>
              </c:numCache>
            </c:numRef>
          </c:val>
        </c:ser>
        <c:dLbls/>
        <c:axId val="53048064"/>
        <c:axId val="53049600"/>
      </c:barChart>
      <c:catAx>
        <c:axId val="53048064"/>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049600"/>
        <c:crosses val="autoZero"/>
        <c:auto val="1"/>
        <c:lblAlgn val="ctr"/>
        <c:lblOffset val="100"/>
      </c:catAx>
      <c:valAx>
        <c:axId val="53049600"/>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048064"/>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style val="18"/>
  <c:chart>
    <c:autoTitleDeleted val="1"/>
    <c:plotArea>
      <c:layout/>
      <c:barChart>
        <c:barDir val="col"/>
        <c:grouping val="clustered"/>
        <c:ser>
          <c:idx val="0"/>
          <c:order val="0"/>
          <c:tx>
            <c:strRef>
              <c:f>Indicadores!$S$27</c:f>
              <c:strCache>
                <c:ptCount val="1"/>
                <c:pt idx="0">
                  <c:v>Proporção de diabéticos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Indicadores!$T$26:$W$26</c:f>
              <c:strCache>
                <c:ptCount val="4"/>
                <c:pt idx="0">
                  <c:v>Mês 1</c:v>
                </c:pt>
                <c:pt idx="1">
                  <c:v>Mês 2</c:v>
                </c:pt>
                <c:pt idx="2">
                  <c:v>Mês 3</c:v>
                </c:pt>
                <c:pt idx="3">
                  <c:v>Mês 4</c:v>
                </c:pt>
              </c:strCache>
            </c:strRef>
          </c:cat>
          <c:val>
            <c:numRef>
              <c:f>Indicadores!$T$27:$W$27</c:f>
              <c:numCache>
                <c:formatCode>0.0%</c:formatCode>
                <c:ptCount val="4"/>
                <c:pt idx="0">
                  <c:v>0.33333333333333331</c:v>
                </c:pt>
                <c:pt idx="1">
                  <c:v>0.30000000000000032</c:v>
                </c:pt>
                <c:pt idx="2">
                  <c:v>0.30434782608695682</c:v>
                </c:pt>
                <c:pt idx="3">
                  <c:v>0</c:v>
                </c:pt>
              </c:numCache>
            </c:numRef>
          </c:val>
        </c:ser>
        <c:dLbls/>
        <c:axId val="53905280"/>
        <c:axId val="53906816"/>
      </c:barChart>
      <c:catAx>
        <c:axId val="53905280"/>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906816"/>
        <c:crosses val="autoZero"/>
        <c:auto val="1"/>
        <c:lblAlgn val="ctr"/>
        <c:lblOffset val="100"/>
      </c:catAx>
      <c:valAx>
        <c:axId val="53906816"/>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905280"/>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ES"/>
  <c:style val="18"/>
  <c:chart>
    <c:autoTitleDeleted val="1"/>
    <c:plotArea>
      <c:layout/>
      <c:barChart>
        <c:barDir val="col"/>
        <c:grouping val="clustered"/>
        <c:ser>
          <c:idx val="0"/>
          <c:order val="0"/>
          <c:tx>
            <c:strRef>
              <c:f>Indicadores!$C$32</c:f>
              <c:strCache>
                <c:ptCount val="1"/>
                <c:pt idx="0">
                  <c:v>Proporção de hipertensos faltosos às consultas com busca ativa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Indicadores!$D$31:$G$31</c:f>
              <c:strCache>
                <c:ptCount val="4"/>
                <c:pt idx="0">
                  <c:v>Mês 1</c:v>
                </c:pt>
                <c:pt idx="1">
                  <c:v>Mês 2</c:v>
                </c:pt>
                <c:pt idx="2">
                  <c:v>Mês 3</c:v>
                </c:pt>
                <c:pt idx="3">
                  <c:v>Mês 4</c:v>
                </c:pt>
              </c:strCache>
            </c:strRef>
          </c:cat>
          <c:val>
            <c:numRef>
              <c:f>Indicadores!$D$32:$G$32</c:f>
              <c:numCache>
                <c:formatCode>0.0%</c:formatCode>
                <c:ptCount val="4"/>
                <c:pt idx="0">
                  <c:v>0</c:v>
                </c:pt>
                <c:pt idx="1">
                  <c:v>1</c:v>
                </c:pt>
                <c:pt idx="2">
                  <c:v>1</c:v>
                </c:pt>
                <c:pt idx="3">
                  <c:v>0</c:v>
                </c:pt>
              </c:numCache>
            </c:numRef>
          </c:val>
        </c:ser>
        <c:dLbls/>
        <c:axId val="53926912"/>
        <c:axId val="54014720"/>
      </c:barChart>
      <c:catAx>
        <c:axId val="5392691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4014720"/>
        <c:crosses val="autoZero"/>
        <c:auto val="1"/>
        <c:lblAlgn val="ctr"/>
        <c:lblOffset val="100"/>
      </c:catAx>
      <c:valAx>
        <c:axId val="54014720"/>
        <c:scaling>
          <c:orientation val="minMax"/>
          <c:max val="1"/>
          <c:min val="0"/>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s-ES"/>
          </a:p>
        </c:txPr>
        <c:crossAx val="53926912"/>
        <c:crosses val="autoZero"/>
        <c:crossBetween val="between"/>
        <c:maj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s-ES"/>
    </a:p>
  </c:txPr>
  <c:externalData r:id="rId1"/>
</c:chartSpace>
</file>

<file path=ppt/drawings/drawing1.xml><?xml version="1.0" encoding="utf-8"?>
<c:userShapes xmlns:c="http://schemas.openxmlformats.org/drawingml/2006/chart">
  <cdr:relSizeAnchor xmlns:cdr="http://schemas.openxmlformats.org/drawingml/2006/chartDrawing">
    <cdr:from>
      <cdr:x>0.83266</cdr:x>
      <cdr:y>0.89744</cdr:y>
    </cdr:from>
    <cdr:to>
      <cdr:x>0.91734</cdr:x>
      <cdr:y>0.9707</cdr:y>
    </cdr:to>
    <cdr:sp macro="" textlink="">
      <cdr:nvSpPr>
        <cdr:cNvPr id="2" name="Retângulo 1"/>
        <cdr:cNvSpPr/>
      </cdr:nvSpPr>
      <cdr:spPr>
        <a:xfrm xmlns:a="http://schemas.openxmlformats.org/drawingml/2006/main">
          <a:off x="3933825" y="2333625"/>
          <a:ext cx="400050" cy="19050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t-BR" dirty="0"/>
        </a:p>
      </cdr:txBody>
    </cdr:sp>
  </cdr:relSizeAnchor>
</c:userShapes>
</file>

<file path=ppt/drawings/drawing2.xml><?xml version="1.0" encoding="utf-8"?>
<c:userShapes xmlns:c="http://schemas.openxmlformats.org/drawingml/2006/chart">
  <cdr:relSizeAnchor xmlns:cdr="http://schemas.openxmlformats.org/drawingml/2006/chartDrawing">
    <cdr:from>
      <cdr:x>0.8309</cdr:x>
      <cdr:y>0.90714</cdr:y>
    </cdr:from>
    <cdr:to>
      <cdr:x>0.90188</cdr:x>
      <cdr:y>0.97857</cdr:y>
    </cdr:to>
    <cdr:sp macro="" textlink="">
      <cdr:nvSpPr>
        <cdr:cNvPr id="2" name="Retângulo 1"/>
        <cdr:cNvSpPr/>
      </cdr:nvSpPr>
      <cdr:spPr>
        <a:xfrm xmlns:a="http://schemas.openxmlformats.org/drawingml/2006/main">
          <a:off x="3790950" y="2419350"/>
          <a:ext cx="323850" cy="19050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t-BR"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36AAA-E9D1-4F89-84A4-FBAEDE44ACF2}" type="datetimeFigureOut">
              <a:rPr lang="pt-BR" smtClean="0"/>
              <a:pPr/>
              <a:t>13/8/2015</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1CFED-F92C-4F2B-83D1-62E92249B2A2}" type="slidenum">
              <a:rPr lang="pt-BR" smtClean="0"/>
              <a:pPr/>
              <a:t>‹Nº›</a:t>
            </a:fld>
            <a:endParaRPr lang="pt-BR" dirty="0"/>
          </a:p>
        </p:txBody>
      </p:sp>
    </p:spTree>
    <p:extLst>
      <p:ext uri="{BB962C8B-B14F-4D97-AF65-F5344CB8AC3E}">
        <p14:creationId xmlns:p14="http://schemas.microsoft.com/office/powerpoint/2010/main" xmlns="" val="28008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Gea</a:t>
            </a:r>
            <a:endParaRPr lang="pt-BR" dirty="0"/>
          </a:p>
        </p:txBody>
      </p:sp>
      <p:sp>
        <p:nvSpPr>
          <p:cNvPr id="4" name="Espaço Reservado para Número de Slide 3"/>
          <p:cNvSpPr>
            <a:spLocks noGrp="1"/>
          </p:cNvSpPr>
          <p:nvPr>
            <p:ph type="sldNum" sz="quarter" idx="10"/>
          </p:nvPr>
        </p:nvSpPr>
        <p:spPr/>
        <p:txBody>
          <a:bodyPr/>
          <a:lstStyle/>
          <a:p>
            <a:fld id="{8DA1CFED-F92C-4F2B-83D1-62E92249B2A2}" type="slidenum">
              <a:rPr lang="pt-BR" smtClean="0"/>
              <a:pPr/>
              <a:t>1</a:t>
            </a:fld>
            <a:endParaRPr lang="pt-BR" dirty="0"/>
          </a:p>
        </p:txBody>
      </p:sp>
    </p:spTree>
    <p:extLst>
      <p:ext uri="{BB962C8B-B14F-4D97-AF65-F5344CB8AC3E}">
        <p14:creationId xmlns:p14="http://schemas.microsoft.com/office/powerpoint/2010/main" xmlns="" val="148410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2" name="Espaço Reservado para Rodapé 1"/>
          <p:cNvSpPr>
            <a:spLocks noGrp="1"/>
          </p:cNvSpPr>
          <p:nvPr>
            <p:ph type="ftr" sz="quarter" idx="11"/>
          </p:nvPr>
        </p:nvSpPr>
        <p:spPr/>
        <p:txBody>
          <a:bodyPr/>
          <a:lstStyle/>
          <a:p>
            <a:endParaRPr lang="pt-BR" dirty="0"/>
          </a:p>
        </p:txBody>
      </p:sp>
      <p:sp>
        <p:nvSpPr>
          <p:cNvPr id="15" name="Espaço Reservado para Número de Slide 14"/>
          <p:cNvSpPr>
            <a:spLocks noGrp="1"/>
          </p:cNvSpPr>
          <p:nvPr>
            <p:ph type="sldNum" sz="quarter" idx="12"/>
          </p:nvPr>
        </p:nvSpPr>
        <p:spPr>
          <a:xfrm>
            <a:off x="8229600" y="6473952"/>
            <a:ext cx="758952" cy="246888"/>
          </a:xfrm>
        </p:spPr>
        <p:txBody>
          <a:bodyPr/>
          <a:lstStyle/>
          <a:p>
            <a:fld id="{75E4C78B-E95C-4104-BD6A-E6B7EFB1A8E4}"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19" name="Espaço Reservado para Rodapé 18"/>
          <p:cNvSpPr>
            <a:spLocks noGrp="1"/>
          </p:cNvSpPr>
          <p:nvPr>
            <p:ph type="ftr" sz="quarter" idx="11"/>
          </p:nvPr>
        </p:nvSpPr>
        <p:spPr>
          <a:xfrm>
            <a:off x="3581400" y="76200"/>
            <a:ext cx="2895600" cy="288925"/>
          </a:xfrm>
        </p:spPr>
        <p:txBody>
          <a:bodyPr/>
          <a:lstStyle/>
          <a:p>
            <a:endParaRPr lang="pt-BR" dirty="0"/>
          </a:p>
        </p:txBody>
      </p:sp>
      <p:sp>
        <p:nvSpPr>
          <p:cNvPr id="16" name="Espaço Reservado para Número de Slide 15"/>
          <p:cNvSpPr>
            <a:spLocks noGrp="1"/>
          </p:cNvSpPr>
          <p:nvPr>
            <p:ph type="sldNum" sz="quarter" idx="12"/>
          </p:nvPr>
        </p:nvSpPr>
        <p:spPr>
          <a:xfrm>
            <a:off x="8229600" y="6473952"/>
            <a:ext cx="758952" cy="246888"/>
          </a:xfrm>
        </p:spPr>
        <p:txBody>
          <a:bodyPr/>
          <a:lstStyle/>
          <a:p>
            <a:fld id="{75E4C78B-E95C-4104-BD6A-E6B7EFB1A8E4}" type="slidenum">
              <a:rPr lang="pt-BR" smtClean="0"/>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19" name="Espaço Reservado para Data 18"/>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11" name="Espaço Reservado para Rodapé 10"/>
          <p:cNvSpPr>
            <a:spLocks noGrp="1"/>
          </p:cNvSpPr>
          <p:nvPr>
            <p:ph type="ftr" sz="quarter" idx="11"/>
          </p:nvPr>
        </p:nvSpPr>
        <p:spPr/>
        <p:txBody>
          <a:bodyPr/>
          <a:lstStyle/>
          <a:p>
            <a:endParaRPr lang="pt-BR" dirty="0"/>
          </a:p>
        </p:txBody>
      </p:sp>
      <p:sp>
        <p:nvSpPr>
          <p:cNvPr id="16" name="Espaço Reservado para Número de Slide 15"/>
          <p:cNvSpPr>
            <a:spLocks noGrp="1"/>
          </p:cNvSpPr>
          <p:nvPr>
            <p:ph type="sldNum" sz="quarter" idx="12"/>
          </p:nvPr>
        </p:nvSpPr>
        <p:spPr/>
        <p:txBody>
          <a:bodyPr/>
          <a:lstStyle/>
          <a:p>
            <a:fld id="{75E4C78B-E95C-4104-BD6A-E6B7EFB1A8E4}" type="slidenum">
              <a:rPr lang="pt-BR" smtClean="0"/>
              <a:pPr/>
              <a:t>‹Nº›</a:t>
            </a:fld>
            <a:endParaRPr lang="pt-BR" dirty="0"/>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10" name="Espaço Reservado para Rodapé 9"/>
          <p:cNvSpPr>
            <a:spLocks noGrp="1"/>
          </p:cNvSpPr>
          <p:nvPr>
            <p:ph type="ftr" sz="quarter" idx="11"/>
          </p:nvPr>
        </p:nvSpPr>
        <p:spPr/>
        <p:txBody>
          <a:bodyPr/>
          <a:lstStyle/>
          <a:p>
            <a:endParaRPr lang="pt-BR" dirty="0"/>
          </a:p>
        </p:txBody>
      </p:sp>
      <p:sp>
        <p:nvSpPr>
          <p:cNvPr id="31" name="Espaço Reservado para Número de Slide 30"/>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a:xfrm>
            <a:off x="8229600" y="6477000"/>
            <a:ext cx="762000" cy="246888"/>
          </a:xfrm>
        </p:spPr>
        <p:txBody>
          <a:bodyPr/>
          <a:lstStyle/>
          <a:p>
            <a:fld id="{75E4C78B-E95C-4104-BD6A-E6B7EFB1A8E4}" type="slidenum">
              <a:rPr lang="pt-BR" smtClean="0"/>
              <a:pPr/>
              <a:t>‹Nº›</a:t>
            </a:fld>
            <a:endParaRPr lang="pt-BR" dirty="0"/>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21" name="Espaço Reservado para Rodapé 20"/>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24" name="Espaço Reservado para Rodapé 23"/>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29" name="Espaço Reservado para Rodapé 28"/>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75E4C78B-E95C-4104-BD6A-E6B7EFB1A8E4}" type="slidenum">
              <a:rPr lang="pt-BR" smtClean="0"/>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dirty="0"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A2DE69C8-55BD-429C-A9F8-432B68290703}" type="datetimeFigureOut">
              <a:rPr lang="pt-BR" smtClean="0"/>
              <a:pPr/>
              <a:t>13/8/2015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31" name="Espaço Reservado para Número de Slide 30"/>
          <p:cNvSpPr>
            <a:spLocks noGrp="1"/>
          </p:cNvSpPr>
          <p:nvPr>
            <p:ph type="sldNum" sz="quarter" idx="12"/>
          </p:nvPr>
        </p:nvSpPr>
        <p:spPr/>
        <p:txBody>
          <a:bodyPr/>
          <a:lstStyle/>
          <a:p>
            <a:fld id="{75E4C78B-E95C-4104-BD6A-E6B7EFB1A8E4}" type="slidenum">
              <a:rPr lang="pt-BR" smtClean="0"/>
              <a:pPr/>
              <a:t>‹Nº›</a:t>
            </a:fld>
            <a:endParaRPr lang="pt-BR" dirty="0"/>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DE69C8-55BD-429C-A9F8-432B68290703}" type="datetimeFigureOut">
              <a:rPr lang="pt-BR" smtClean="0"/>
              <a:pPr/>
              <a:t>13/8/2015</a:t>
            </a:fld>
            <a:endParaRPr lang="pt-BR" dirty="0"/>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dirty="0"/>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5E4C78B-E95C-4104-BD6A-E6B7EFB1A8E4}" type="slidenum">
              <a:rPr lang="pt-BR" smtClean="0"/>
              <a:pPr/>
              <a:t>‹Nº›</a:t>
            </a:fld>
            <a:endParaRPr lang="pt-BR" dirty="0"/>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31640" y="44624"/>
            <a:ext cx="6336704" cy="2862322"/>
          </a:xfrm>
          <a:prstGeom prst="rect">
            <a:avLst/>
          </a:prstGeom>
        </p:spPr>
        <p:txBody>
          <a:bodyPr wrap="square">
            <a:spAutoFit/>
          </a:bodyPr>
          <a:lstStyle/>
          <a:p>
            <a:pPr algn="ctr"/>
            <a:r>
              <a:rPr lang="pt-BR" b="1" dirty="0" smtClean="0">
                <a:latin typeface="Arial" panose="020B0604020202020204" pitchFamily="34" charset="0"/>
                <a:cs typeface="Arial" panose="020B0604020202020204" pitchFamily="34" charset="0"/>
              </a:rPr>
              <a:t>Universidade Aberta do SUS - UNASUS</a:t>
            </a:r>
          </a:p>
          <a:p>
            <a:pPr algn="ctr"/>
            <a:r>
              <a:rPr lang="pt-BR" b="1" dirty="0" smtClean="0">
                <a:latin typeface="Arial" panose="020B0604020202020204" pitchFamily="34" charset="0"/>
                <a:cs typeface="Arial" panose="020B0604020202020204" pitchFamily="34" charset="0"/>
              </a:rPr>
              <a:t>Universidade Federal de Pelotas</a:t>
            </a:r>
          </a:p>
          <a:p>
            <a:pPr algn="ctr"/>
            <a:r>
              <a:rPr lang="pt-BR" b="1" dirty="0" smtClean="0">
                <a:latin typeface="Arial" panose="020B0604020202020204" pitchFamily="34" charset="0"/>
                <a:cs typeface="Arial" panose="020B0604020202020204" pitchFamily="34" charset="0"/>
              </a:rPr>
              <a:t>Especialização em Saúde da Família</a:t>
            </a:r>
          </a:p>
          <a:p>
            <a:pPr algn="ctr"/>
            <a:r>
              <a:rPr lang="pt-BR" b="1" dirty="0" smtClean="0">
                <a:latin typeface="Arial" panose="020B0604020202020204" pitchFamily="34" charset="0"/>
                <a:cs typeface="Arial" panose="020B0604020202020204" pitchFamily="34" charset="0"/>
              </a:rPr>
              <a:t>Modalidade a Distância</a:t>
            </a:r>
          </a:p>
          <a:p>
            <a:pPr algn="ctr"/>
            <a:r>
              <a:rPr lang="pt-BR" b="1" dirty="0" smtClean="0">
                <a:latin typeface="Arial" panose="020B0604020202020204" pitchFamily="34" charset="0"/>
                <a:cs typeface="Arial" panose="020B0604020202020204" pitchFamily="34" charset="0"/>
              </a:rPr>
              <a:t>Turma 7</a:t>
            </a:r>
          </a:p>
          <a:p>
            <a:pPr algn="ctr"/>
            <a:endParaRPr lang="pt-BR" b="1" dirty="0">
              <a:latin typeface="Arial" panose="020B0604020202020204" pitchFamily="34" charset="0"/>
              <a:cs typeface="Arial" panose="020B0604020202020204" pitchFamily="34" charset="0"/>
            </a:endParaRPr>
          </a:p>
          <a:p>
            <a:pPr algn="ctr"/>
            <a:endParaRPr lang="pt-BR" b="1" dirty="0" smtClean="0">
              <a:latin typeface="Arial" panose="020B0604020202020204" pitchFamily="34" charset="0"/>
              <a:cs typeface="Arial" panose="020B0604020202020204" pitchFamily="34" charset="0"/>
            </a:endParaRPr>
          </a:p>
          <a:p>
            <a:pPr algn="ctr"/>
            <a:r>
              <a:rPr lang="pt-BR" b="1" dirty="0"/>
              <a:t>Melhoria da atenção a saúde dos Hipertensos e/ou Diabéticos da UBS Dr. </a:t>
            </a:r>
            <a:r>
              <a:rPr lang="pt-BR" b="1" dirty="0" smtClean="0"/>
              <a:t>José Mateus </a:t>
            </a:r>
            <a:r>
              <a:rPr lang="pt-BR" b="1" dirty="0"/>
              <a:t>Arnaldo dos Santos</a:t>
            </a:r>
            <a:r>
              <a:rPr lang="pt-BR" b="1" dirty="0" smtClean="0"/>
              <a:t>, </a:t>
            </a:r>
          </a:p>
          <a:p>
            <a:pPr algn="ctr"/>
            <a:r>
              <a:rPr lang="pt-BR" b="1" dirty="0" smtClean="0"/>
              <a:t>Cruzeiro </a:t>
            </a:r>
            <a:r>
              <a:rPr lang="pt-BR" b="1" dirty="0"/>
              <a:t>do Sul,Acre</a:t>
            </a:r>
            <a:endParaRPr lang="pt-BR" b="1" dirty="0">
              <a:latin typeface="Arial" panose="020B0604020202020204" pitchFamily="34" charset="0"/>
              <a:cs typeface="Arial" panose="020B0604020202020204" pitchFamily="34" charset="0"/>
            </a:endParaRPr>
          </a:p>
        </p:txBody>
      </p:sp>
      <p:pic>
        <p:nvPicPr>
          <p:cNvPr id="4" name="Imagem 3" descr="http://www.minhapos.com.br/data/artigos/images/ufpel.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4941168"/>
            <a:ext cx="1656184" cy="1728192"/>
          </a:xfrm>
          <a:prstGeom prst="rect">
            <a:avLst/>
          </a:prstGeom>
          <a:noFill/>
          <a:ln>
            <a:noFill/>
          </a:ln>
        </p:spPr>
      </p:pic>
      <p:pic>
        <p:nvPicPr>
          <p:cNvPr id="5" name="Imagem 4" descr="http://dms.ufpel.edu.br/aquares/images/stories/logos/unasus-ufpel.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64288" y="4941168"/>
            <a:ext cx="1584176" cy="1728192"/>
          </a:xfrm>
          <a:prstGeom prst="rect">
            <a:avLst/>
          </a:prstGeom>
          <a:noFill/>
          <a:ln>
            <a:noFill/>
          </a:ln>
        </p:spPr>
      </p:pic>
      <p:sp>
        <p:nvSpPr>
          <p:cNvPr id="6" name="CaixaDeTexto 5"/>
          <p:cNvSpPr txBox="1"/>
          <p:nvPr/>
        </p:nvSpPr>
        <p:spPr>
          <a:xfrm>
            <a:off x="2051720" y="3969930"/>
            <a:ext cx="4896544" cy="923330"/>
          </a:xfrm>
          <a:prstGeom prst="rect">
            <a:avLst/>
          </a:prstGeom>
          <a:noFill/>
        </p:spPr>
        <p:txBody>
          <a:bodyPr wrap="square" rtlCol="0">
            <a:spAutoFit/>
          </a:bodyPr>
          <a:lstStyle/>
          <a:p>
            <a:pPr algn="ctr"/>
            <a:r>
              <a:rPr lang="pt-BR" dirty="0" smtClean="0"/>
              <a:t>Especializando: </a:t>
            </a:r>
            <a:r>
              <a:rPr lang="pt-BR" dirty="0" smtClean="0"/>
              <a:t>Jendry</a:t>
            </a:r>
            <a:r>
              <a:rPr lang="pt-BR" dirty="0" smtClean="0"/>
              <a:t> Morales Machado</a:t>
            </a:r>
          </a:p>
          <a:p>
            <a:pPr algn="ctr"/>
            <a:r>
              <a:rPr lang="pt-BR" dirty="0" smtClean="0"/>
              <a:t>Orientadora: </a:t>
            </a:r>
            <a:r>
              <a:rPr lang="pt-BR" dirty="0" smtClean="0"/>
              <a:t>Lenise</a:t>
            </a:r>
            <a:r>
              <a:rPr lang="pt-BR" dirty="0" smtClean="0"/>
              <a:t> </a:t>
            </a:r>
            <a:r>
              <a:rPr lang="pt-BR" dirty="0"/>
              <a:t>Menezes </a:t>
            </a:r>
            <a:r>
              <a:rPr lang="pt-BR" dirty="0"/>
              <a:t>Seerig</a:t>
            </a:r>
            <a:endParaRPr lang="pt-BR" dirty="0"/>
          </a:p>
          <a:p>
            <a:pPr algn="ctr"/>
            <a:endParaRPr lang="pt-BR" dirty="0"/>
          </a:p>
        </p:txBody>
      </p:sp>
    </p:spTree>
    <p:extLst>
      <p:ext uri="{BB962C8B-B14F-4D97-AF65-F5344CB8AC3E}">
        <p14:creationId xmlns:p14="http://schemas.microsoft.com/office/powerpoint/2010/main" xmlns="" val="3196241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260648"/>
            <a:ext cx="8568952" cy="6740307"/>
          </a:xfrm>
          <a:prstGeom prst="rect">
            <a:avLst/>
          </a:prstGeom>
        </p:spPr>
        <p:txBody>
          <a:bodyPr wrap="square">
            <a:spAutoFit/>
          </a:bodyPr>
          <a:lstStyle/>
          <a:p>
            <a:pPr marL="342900" lvl="0" indent="-342900" algn="just"/>
            <a:r>
              <a:rPr lang="pt-BR" sz="2400" b="1" dirty="0" smtClean="0"/>
              <a:t>2. Melhorar a qualidade da atenção a hipertensos e/ou diabéticos.</a:t>
            </a:r>
            <a:endParaRPr lang="es-ES" sz="2400" dirty="0" smtClean="0"/>
          </a:p>
          <a:p>
            <a:r>
              <a:rPr lang="pt-BR" sz="2400" b="1" dirty="0" smtClean="0">
                <a:latin typeface="Arial" panose="020B0604020202020204" pitchFamily="34" charset="0"/>
                <a:cs typeface="Arial" panose="020B0604020202020204" pitchFamily="34" charset="0"/>
              </a:rPr>
              <a:t>Meta 2.1: </a:t>
            </a:r>
            <a:r>
              <a:rPr lang="pt-BR" sz="2400" dirty="0" smtClean="0"/>
              <a:t>Realizar exame clínico apropriado em 100% dos hipertensos</a:t>
            </a:r>
            <a:r>
              <a:rPr lang="es-ES" sz="2400" dirty="0" smtClean="0"/>
              <a:t>.</a:t>
            </a:r>
            <a:r>
              <a:rPr lang="pt-BR" sz="2400" dirty="0" smtClean="0"/>
              <a:t> </a:t>
            </a:r>
          </a:p>
          <a:p>
            <a:r>
              <a:rPr lang="pt-BR" sz="2400" dirty="0" smtClean="0"/>
              <a:t>Em relação aos hipertensos, o exame clinica dos 100 % dos cadastrados foi realizado nos três meses, sempre se buscou a melhor qualidade dos exames, mas encontramos algumas dificuldades na hora de fazer os mesmos nas visitas domiciliar por não contar com as condições adequadas para alguns procedimentos, no final nos adequamos às condições existentes para alcançar esta meta.</a:t>
            </a:r>
            <a:endParaRPr lang="es-ES" sz="2400" dirty="0" smtClean="0"/>
          </a:p>
          <a:p>
            <a:r>
              <a:rPr lang="pt-BR" sz="2400" dirty="0" smtClean="0"/>
              <a:t>No primeiro mês tivemos 30usuários com exames clinico em dia para 100%, 57 (100%) no segundo mês e 121 (100 %) ao final do terceiro mês.</a:t>
            </a:r>
            <a:endParaRPr lang="es-ES" sz="2400" dirty="0" smtClean="0"/>
          </a:p>
          <a:p>
            <a:r>
              <a:rPr lang="pt-BR" sz="2400" dirty="0" smtClean="0"/>
              <a:t> </a:t>
            </a:r>
            <a:endParaRPr lang="es-ES" sz="2400" dirty="0" smtClean="0"/>
          </a:p>
          <a:p>
            <a:pPr marL="342900" indent="-342900" algn="just">
              <a:buFont typeface="Arial" panose="020B0604020202020204" pitchFamily="34" charset="0"/>
              <a:buChar char="•"/>
            </a:pPr>
            <a:endParaRPr lang="es-ES" sz="2400" dirty="0" smtClean="0"/>
          </a:p>
          <a:p>
            <a:pPr marL="342900" indent="-342900" algn="just"/>
            <a:r>
              <a:rPr lang="pt-BR" sz="2400" dirty="0" smtClean="0"/>
              <a:t>     </a:t>
            </a:r>
            <a:endParaRPr lang="pt-BR" sz="2400" dirty="0" smtClean="0">
              <a:latin typeface="Arial" panose="020B0604020202020204" pitchFamily="34" charset="0"/>
              <a:cs typeface="Arial" panose="020B0604020202020204" pitchFamily="34" charset="0"/>
            </a:endParaRPr>
          </a:p>
          <a:p>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4561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260648"/>
            <a:ext cx="8064896" cy="4801314"/>
          </a:xfrm>
          <a:prstGeom prst="rect">
            <a:avLst/>
          </a:prstGeom>
        </p:spPr>
        <p:txBody>
          <a:bodyPr wrap="square">
            <a:spAutoFit/>
          </a:bodyPr>
          <a:lstStyle/>
          <a:p>
            <a:pPr marL="342900" indent="-342900" algn="just">
              <a:buFont typeface="Arial" panose="020B0604020202020204" pitchFamily="34" charset="0"/>
              <a:buChar char="•"/>
            </a:pPr>
            <a:r>
              <a:rPr lang="pt-BR" sz="2400" b="1" dirty="0" smtClean="0">
                <a:latin typeface="Arial" panose="020B0604020202020204" pitchFamily="34" charset="0"/>
                <a:cs typeface="Arial" panose="020B0604020202020204" pitchFamily="34" charset="0"/>
              </a:rPr>
              <a:t>Meta </a:t>
            </a:r>
            <a:r>
              <a:rPr lang="pt-BR" sz="2400" b="1" dirty="0" smtClean="0"/>
              <a:t>2.2. </a:t>
            </a:r>
            <a:r>
              <a:rPr lang="pt-BR" sz="2400" dirty="0" smtClean="0"/>
              <a:t>Realizar exame clínico apropriado em 100% dos diabéticos. </a:t>
            </a:r>
          </a:p>
          <a:p>
            <a:pPr marL="342900" indent="-342900" algn="just">
              <a:buFont typeface="Arial" panose="020B0604020202020204" pitchFamily="34" charset="0"/>
              <a:buChar char="•"/>
            </a:pPr>
            <a:endParaRPr lang="pt-BR" sz="2400" dirty="0" smtClean="0"/>
          </a:p>
          <a:p>
            <a:pPr marL="342900" indent="-342900" algn="just">
              <a:buFont typeface="Arial" panose="020B0604020202020204" pitchFamily="34" charset="0"/>
              <a:buChar char="•"/>
            </a:pPr>
            <a:endParaRPr lang="pt-BR" sz="2400" dirty="0" smtClean="0"/>
          </a:p>
          <a:p>
            <a:pPr marL="342900" indent="-342900" algn="just"/>
            <a:r>
              <a:rPr lang="pt-BR" sz="2400" dirty="0" smtClean="0"/>
              <a:t>     Em relação aos diabéticos conseguimos o 100 % dos exames clínicos dos pacientes cadastrados,mas encontramos a mesma dificuldade durante a visita domiciliar que os hipertensos.O exame clinico durante a visita domiciliar foi feito pelo médico e a enfermeira,em aqueles usuários que não podiam se deslocar até o posto.</a:t>
            </a:r>
            <a:endParaRPr lang="es-ES" sz="2400" dirty="0" smtClean="0"/>
          </a:p>
          <a:p>
            <a:pPr marL="342900" indent="-342900" algn="just">
              <a:buFont typeface="Arial" panose="020B0604020202020204" pitchFamily="34" charset="0"/>
              <a:buChar char="•"/>
            </a:pPr>
            <a:endParaRPr lang="pt-BR" sz="2400" dirty="0" smtClean="0"/>
          </a:p>
          <a:p>
            <a:pPr marL="342900" indent="-342900" algn="just"/>
            <a:r>
              <a:rPr lang="pt-BR" sz="2400" dirty="0" smtClean="0"/>
              <a:t>    </a:t>
            </a:r>
            <a:endParaRPr lang="pt-BR" dirty="0" smtClean="0">
              <a:latin typeface="Arial" panose="020B0604020202020204" pitchFamily="34" charset="0"/>
              <a:cs typeface="Arial" panose="020B0604020202020204" pitchFamily="34" charset="0"/>
            </a:endParaRPr>
          </a:p>
          <a:p>
            <a:endParaRPr lang="pt-B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815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87019" y="332656"/>
            <a:ext cx="8280920" cy="3785652"/>
          </a:xfrm>
          <a:prstGeom prst="rect">
            <a:avLst/>
          </a:prstGeom>
        </p:spPr>
        <p:txBody>
          <a:bodyPr wrap="square">
            <a:spAutoFit/>
          </a:bodyPr>
          <a:lstStyle/>
          <a:p>
            <a:pPr marL="342900" indent="-342900" algn="just"/>
            <a:r>
              <a:rPr lang="pt-BR" sz="2400" b="1" dirty="0" smtClean="0">
                <a:latin typeface="Arial" panose="020B0604020202020204" pitchFamily="34" charset="0"/>
                <a:cs typeface="Arial" panose="020B0604020202020204" pitchFamily="34" charset="0"/>
              </a:rPr>
              <a:t> Meta 2.3</a:t>
            </a:r>
            <a:r>
              <a:rPr lang="pt-BR" sz="2400" dirty="0" smtClean="0"/>
              <a:t>: Garantir a 100% dos hipertensos a realização de exames complementares em dia de acordo com o protocolo. No primeiro mês tivemos 25 usuários com exames complementares em dia para 83,3 %, 30 (52,6%) no segundo mês e 59 (48,8 %) ao final do terceiro mês.</a:t>
            </a:r>
            <a:endParaRPr lang="es-ES" sz="2400" dirty="0" smtClean="0"/>
          </a:p>
          <a:p>
            <a:pPr marL="342900" indent="-342900" algn="just"/>
            <a:endParaRPr lang="es-ES" sz="2400" dirty="0" smtClean="0"/>
          </a:p>
          <a:p>
            <a:pPr marL="342900" indent="-342900" algn="just"/>
            <a:endParaRPr lang="pt-BR" sz="2400" dirty="0" smtClean="0"/>
          </a:p>
          <a:p>
            <a:pPr marL="342900" indent="-342900" algn="just"/>
            <a:endParaRPr lang="pt-BR" sz="2400" dirty="0" smtClean="0"/>
          </a:p>
          <a:p>
            <a:pPr marL="342900" indent="-342900" algn="just"/>
            <a:r>
              <a:rPr lang="pt-BR" sz="2400" dirty="0" smtClean="0"/>
              <a:t> </a:t>
            </a:r>
          </a:p>
          <a:p>
            <a:pPr marL="342900" indent="-342900" algn="just"/>
            <a:endParaRPr lang="pt-BR" sz="2400" dirty="0">
              <a:latin typeface="Arial" panose="020B0604020202020204" pitchFamily="34" charset="0"/>
              <a:cs typeface="Arial" panose="020B0604020202020204" pitchFamily="34" charset="0"/>
            </a:endParaRPr>
          </a:p>
        </p:txBody>
      </p:sp>
      <p:graphicFrame>
        <p:nvGraphicFramePr>
          <p:cNvPr id="4" name="3 Gráfico"/>
          <p:cNvGraphicFramePr/>
          <p:nvPr/>
        </p:nvGraphicFramePr>
        <p:xfrm>
          <a:off x="1214414" y="2500306"/>
          <a:ext cx="6715172" cy="37147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1427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332656"/>
            <a:ext cx="8064896" cy="3785652"/>
          </a:xfrm>
          <a:prstGeom prst="rect">
            <a:avLst/>
          </a:prstGeom>
        </p:spPr>
        <p:txBody>
          <a:bodyPr wrap="square">
            <a:spAutoFit/>
          </a:bodyPr>
          <a:lstStyle/>
          <a:p>
            <a:pPr marL="342900" indent="-342900" algn="just"/>
            <a:endParaRPr lang="pt-BR" sz="2400" b="1"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400" b="1" dirty="0" smtClean="0">
                <a:latin typeface="Arial" panose="020B0604020202020204" pitchFamily="34" charset="0"/>
                <a:cs typeface="Arial" panose="020B0604020202020204" pitchFamily="34" charset="0"/>
              </a:rPr>
              <a:t>Meta 2.4: </a:t>
            </a:r>
            <a:r>
              <a:rPr lang="pt-BR" sz="2400" dirty="0" smtClean="0"/>
              <a:t>Garantir a 100% dos diabéticos a realização de exames complementares em dia de acordo com o protocolo</a:t>
            </a:r>
            <a:r>
              <a:rPr lang="pt-BR" sz="2400" dirty="0" smtClean="0">
                <a:latin typeface="Arial" panose="020B0604020202020204" pitchFamily="34" charset="0"/>
                <a:cs typeface="Arial" panose="020B0604020202020204" pitchFamily="34" charset="0"/>
              </a:rPr>
              <a:t>.</a:t>
            </a:r>
            <a:r>
              <a:rPr lang="pt-BR" sz="2400" dirty="0" smtClean="0"/>
              <a:t> </a:t>
            </a:r>
          </a:p>
          <a:p>
            <a:pPr marL="342900" indent="-342900" algn="just"/>
            <a:r>
              <a:rPr lang="pt-BR" sz="2400" dirty="0" smtClean="0"/>
              <a:t>    Os pacientes diabéticos não escaparam da situação igual a dos hipertensos, pois há pouca disponibilidade de laboratório. No primeiro mês tivemos 3(100 %), no segundo mês 5 (50 %) e 14 (60,9%) no terceiro mês. </a:t>
            </a:r>
            <a:endParaRPr lang="es-ES" sz="2400" dirty="0" smtClean="0"/>
          </a:p>
          <a:p>
            <a:pPr marL="342900" indent="-342900" algn="just">
              <a:buFont typeface="Arial" panose="020B0604020202020204" pitchFamily="34" charset="0"/>
              <a:buChar char="•"/>
            </a:pPr>
            <a:endParaRPr lang="pt-BR" sz="24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pt-BR" sz="2400" dirty="0" smtClean="0">
              <a:latin typeface="Arial" panose="020B0604020202020204" pitchFamily="34" charset="0"/>
              <a:cs typeface="Arial" panose="020B0604020202020204" pitchFamily="34" charset="0"/>
            </a:endParaRPr>
          </a:p>
        </p:txBody>
      </p:sp>
      <p:graphicFrame>
        <p:nvGraphicFramePr>
          <p:cNvPr id="5" name="4 Gráfico"/>
          <p:cNvGraphicFramePr/>
          <p:nvPr/>
        </p:nvGraphicFramePr>
        <p:xfrm>
          <a:off x="2214546" y="3643314"/>
          <a:ext cx="4476750" cy="258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9207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332656"/>
            <a:ext cx="8280920" cy="4524315"/>
          </a:xfrm>
          <a:prstGeom prst="rect">
            <a:avLst/>
          </a:prstGeom>
        </p:spPr>
        <p:txBody>
          <a:bodyPr wrap="square">
            <a:spAutoFit/>
          </a:bodyPr>
          <a:lstStyle/>
          <a:p>
            <a:pPr marL="342900" indent="-342900" algn="just">
              <a:buFont typeface="Arial" panose="020B0604020202020204" pitchFamily="34" charset="0"/>
              <a:buChar char="•"/>
            </a:pPr>
            <a:r>
              <a:rPr lang="pt-BR" sz="2400" b="1" dirty="0" smtClean="0">
                <a:latin typeface="Arial" panose="020B0604020202020204" pitchFamily="34" charset="0"/>
                <a:cs typeface="Arial" panose="020B0604020202020204" pitchFamily="34" charset="0"/>
              </a:rPr>
              <a:t>Meta </a:t>
            </a:r>
            <a:r>
              <a:rPr lang="pt-BR" sz="2400" b="1" dirty="0" smtClean="0"/>
              <a:t>2.5: </a:t>
            </a:r>
            <a:r>
              <a:rPr lang="pt-BR" sz="2400" dirty="0" smtClean="0"/>
              <a:t>Garantir a totalidade da prescrição de medicamentos da farmácia popular para 100% dos hipertensos cadastrados na unidade de saúde. </a:t>
            </a:r>
          </a:p>
          <a:p>
            <a:pPr marL="342900" indent="-342900" algn="just"/>
            <a:r>
              <a:rPr lang="pt-BR" sz="2400" dirty="0" smtClean="0"/>
              <a:t>    Em relação aos hipertensos, 120 usuários (99,17%) tiveram a totalidade da prescrição de anti-hipertensivos da farmácia popular e/ou da rede municipal, e só um se encontrava com tratamento não farmacológico. No primeiro mês23(79,3%) no segundo 46 (82,1%) e no terceiro 99 (82,5%). </a:t>
            </a:r>
            <a:endParaRPr lang="es-ES" sz="2400" dirty="0" smtClean="0"/>
          </a:p>
          <a:p>
            <a:pPr marL="342900" indent="-342900" algn="just"/>
            <a:r>
              <a:rPr lang="pt-BR" sz="2400" dirty="0" smtClean="0"/>
              <a:t>    </a:t>
            </a:r>
            <a:endParaRPr lang="es-ES" sz="2400" dirty="0" smtClean="0"/>
          </a:p>
          <a:p>
            <a:pPr marL="342900" indent="-342900" algn="just">
              <a:buFont typeface="Arial" panose="020B0604020202020204" pitchFamily="34" charset="0"/>
              <a:buChar char="•"/>
            </a:pPr>
            <a:endParaRPr lang="es-ES" sz="2400" dirty="0" smtClean="0"/>
          </a:p>
          <a:p>
            <a:pPr algn="just"/>
            <a:endParaRPr lang="pt-BR" sz="2400" dirty="0">
              <a:latin typeface="Arial" panose="020B0604020202020204" pitchFamily="34" charset="0"/>
              <a:cs typeface="Arial" panose="020B0604020202020204" pitchFamily="34" charset="0"/>
            </a:endParaRPr>
          </a:p>
          <a:p>
            <a:endParaRPr lang="pt-BR" sz="2400" dirty="0">
              <a:latin typeface="Arial" panose="020B0604020202020204" pitchFamily="34" charset="0"/>
              <a:cs typeface="Arial" panose="020B0604020202020204" pitchFamily="34" charset="0"/>
            </a:endParaRPr>
          </a:p>
        </p:txBody>
      </p:sp>
      <p:graphicFrame>
        <p:nvGraphicFramePr>
          <p:cNvPr id="5" name="4 Gráfico"/>
          <p:cNvGraphicFramePr/>
          <p:nvPr/>
        </p:nvGraphicFramePr>
        <p:xfrm>
          <a:off x="2143108" y="3500438"/>
          <a:ext cx="4714875" cy="2647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5445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332656"/>
            <a:ext cx="8208912" cy="5262979"/>
          </a:xfrm>
          <a:prstGeom prst="rect">
            <a:avLst/>
          </a:prstGeom>
        </p:spPr>
        <p:txBody>
          <a:bodyPr wrap="square">
            <a:spAutoFit/>
          </a:bodyPr>
          <a:lstStyle/>
          <a:p>
            <a:pPr marL="342900" indent="-342900" algn="just">
              <a:buFont typeface="Arial" panose="020B0604020202020204" pitchFamily="34" charset="0"/>
              <a:buChar char="•"/>
            </a:pPr>
            <a:r>
              <a:rPr lang="pt-BR" sz="2400" b="1" dirty="0" smtClean="0"/>
              <a:t>META 2.6.</a:t>
            </a:r>
            <a:r>
              <a:rPr lang="pt-BR" sz="2400" dirty="0" smtClean="0"/>
              <a:t> Priorizar a prescrição de medicamentos da farmácia popular para 100% dos diabéticos cadastrados na unidade de saúde. </a:t>
            </a:r>
          </a:p>
          <a:p>
            <a:pPr marL="342900" indent="-342900" algn="just"/>
            <a:r>
              <a:rPr lang="pt-BR" sz="2400" dirty="0" smtClean="0"/>
              <a:t>    Em relação aos diabéticos, 21 usuários (91,3%) tiveram a totalidade da prescrição dos hipoglicemiantes e/ou insulinas da rede municipal e/ou farmácia popular. No primeiro mês, três (100,0%), no segundo, 9 (90,0%) no terceiro e 21 (91,3%). Com meta estabelecida alcançada.</a:t>
            </a:r>
            <a:endParaRPr lang="es-ES" sz="2400" dirty="0" smtClean="0"/>
          </a:p>
          <a:p>
            <a:pPr marL="342900" indent="-342900" algn="just"/>
            <a:r>
              <a:rPr lang="pt-BR" sz="2400" dirty="0" smtClean="0"/>
              <a:t>     </a:t>
            </a:r>
            <a:endParaRPr lang="es-ES" sz="2400" dirty="0" smtClean="0"/>
          </a:p>
          <a:p>
            <a:pPr marL="342900" indent="-342900" algn="just">
              <a:buFont typeface="Arial" panose="020B0604020202020204" pitchFamily="34" charset="0"/>
              <a:buChar char="•"/>
            </a:pPr>
            <a:endParaRPr lang="pt-BR" sz="2400" dirty="0">
              <a:latin typeface="Arial" panose="020B0604020202020204" pitchFamily="34" charset="0"/>
              <a:cs typeface="Arial" panose="020B0604020202020204" pitchFamily="34" charset="0"/>
            </a:endParaRPr>
          </a:p>
          <a:p>
            <a:pPr algn="just"/>
            <a:endParaRPr lang="pt-BR" sz="24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pt-BR"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pt-BR" sz="2400" dirty="0" smtClean="0">
              <a:latin typeface="Arial" panose="020B0604020202020204" pitchFamily="34" charset="0"/>
              <a:cs typeface="Arial" panose="020B0604020202020204" pitchFamily="34" charset="0"/>
            </a:endParaRPr>
          </a:p>
          <a:p>
            <a:pPr algn="just"/>
            <a:endParaRPr lang="pt-BR" sz="2400" dirty="0" smtClean="0">
              <a:latin typeface="Arial" panose="020B0604020202020204" pitchFamily="34" charset="0"/>
              <a:cs typeface="Arial" panose="020B0604020202020204" pitchFamily="34" charset="0"/>
            </a:endParaRPr>
          </a:p>
        </p:txBody>
      </p:sp>
      <p:graphicFrame>
        <p:nvGraphicFramePr>
          <p:cNvPr id="4" name="3 Gráfico"/>
          <p:cNvGraphicFramePr/>
          <p:nvPr/>
        </p:nvGraphicFramePr>
        <p:xfrm>
          <a:off x="2285984" y="3500438"/>
          <a:ext cx="4572000" cy="2647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7385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5263" y="0"/>
            <a:ext cx="8424936" cy="369332"/>
          </a:xfrm>
          <a:prstGeom prst="rect">
            <a:avLst/>
          </a:prstGeom>
        </p:spPr>
        <p:txBody>
          <a:bodyPr wrap="square">
            <a:spAutoFit/>
          </a:bodyPr>
          <a:lstStyle/>
          <a:p>
            <a:r>
              <a:rPr lang="pt-BR" dirty="0"/>
              <a:t> </a:t>
            </a:r>
            <a:endParaRPr lang="pt-BR" sz="2400" dirty="0">
              <a:latin typeface="Arial" panose="020B0604020202020204" pitchFamily="34" charset="0"/>
              <a:cs typeface="Arial" panose="020B0604020202020204" pitchFamily="34" charset="0"/>
            </a:endParaRPr>
          </a:p>
        </p:txBody>
      </p:sp>
      <p:sp>
        <p:nvSpPr>
          <p:cNvPr id="4" name="Retângulo 3"/>
          <p:cNvSpPr/>
          <p:nvPr/>
        </p:nvSpPr>
        <p:spPr>
          <a:xfrm>
            <a:off x="683567" y="476672"/>
            <a:ext cx="8066631" cy="3046988"/>
          </a:xfrm>
          <a:prstGeom prst="rect">
            <a:avLst/>
          </a:prstGeom>
        </p:spPr>
        <p:txBody>
          <a:bodyPr wrap="square">
            <a:spAutoFit/>
          </a:bodyPr>
          <a:lstStyle/>
          <a:p>
            <a:pPr marL="914400" lvl="1" indent="-457200" algn="just"/>
            <a:r>
              <a:rPr lang="pt-BR" sz="2400" b="1" dirty="0" smtClean="0"/>
              <a:t>      META 2.7. </a:t>
            </a:r>
            <a:r>
              <a:rPr lang="pt-BR" sz="2400" dirty="0" smtClean="0"/>
              <a:t>Garantir avaliação odontológica a 100 % dos hipertensos. </a:t>
            </a:r>
          </a:p>
          <a:p>
            <a:pPr marL="914400" lvl="1" indent="-457200" algn="just"/>
            <a:r>
              <a:rPr lang="pt-BR" sz="2400" dirty="0" smtClean="0"/>
              <a:t>      Em relação aos hipertensos, 07 usuários (23,3%) tiveram avaliação odontológica no primeiro mês, 11 (19,3%) no segundo, 21 (17,4%) no terceiro</a:t>
            </a:r>
          </a:p>
          <a:p>
            <a:pPr marL="914400" lvl="1" indent="-457200" algn="just"/>
            <a:r>
              <a:rPr lang="pt-BR" sz="2400" dirty="0" smtClean="0"/>
              <a:t>      </a:t>
            </a:r>
            <a:endParaRPr lang="es-ES" sz="2400" dirty="0" smtClean="0"/>
          </a:p>
          <a:p>
            <a:pPr marL="914400" lvl="1" indent="-457200" algn="just">
              <a:buFont typeface="+mj-lt"/>
              <a:buAutoNum type="arabicPeriod" startAt="3"/>
            </a:pPr>
            <a:endParaRPr lang="pt-BR" sz="2400" dirty="0">
              <a:latin typeface="Arial" panose="020B0604020202020204" pitchFamily="34" charset="0"/>
              <a:cs typeface="Arial" panose="020B0604020202020204" pitchFamily="34" charset="0"/>
            </a:endParaRPr>
          </a:p>
          <a:p>
            <a:pPr algn="just"/>
            <a:endParaRPr lang="pt-BR" sz="2400" dirty="0">
              <a:latin typeface="Arial" panose="020B0604020202020204" pitchFamily="34" charset="0"/>
              <a:cs typeface="Arial" panose="020B0604020202020204" pitchFamily="34" charset="0"/>
            </a:endParaRPr>
          </a:p>
        </p:txBody>
      </p:sp>
      <p:graphicFrame>
        <p:nvGraphicFramePr>
          <p:cNvPr id="5" name="4 Gráfico"/>
          <p:cNvGraphicFramePr/>
          <p:nvPr/>
        </p:nvGraphicFramePr>
        <p:xfrm>
          <a:off x="1571604" y="2714620"/>
          <a:ext cx="6357982" cy="3571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0199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332656"/>
            <a:ext cx="8352928" cy="461665"/>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 </a:t>
            </a:r>
            <a:endParaRPr lang="pt-BR" sz="2400" dirty="0">
              <a:latin typeface="Arial" panose="020B0604020202020204" pitchFamily="34" charset="0"/>
              <a:cs typeface="Arial" panose="020B0604020202020204" pitchFamily="34" charset="0"/>
            </a:endParaRPr>
          </a:p>
        </p:txBody>
      </p:sp>
      <p:sp>
        <p:nvSpPr>
          <p:cNvPr id="4" name="CaixaDeTexto 3"/>
          <p:cNvSpPr txBox="1"/>
          <p:nvPr/>
        </p:nvSpPr>
        <p:spPr>
          <a:xfrm>
            <a:off x="1259632" y="1052736"/>
            <a:ext cx="7488832" cy="3416320"/>
          </a:xfrm>
          <a:prstGeom prst="rect">
            <a:avLst/>
          </a:prstGeom>
          <a:noFill/>
        </p:spPr>
        <p:txBody>
          <a:bodyPr wrap="square" rtlCol="0">
            <a:spAutoFit/>
          </a:bodyPr>
          <a:lstStyle/>
          <a:p>
            <a:pPr marL="514350" indent="-514350"/>
            <a:r>
              <a:rPr lang="pt-BR" sz="2400" b="1" dirty="0" smtClean="0"/>
              <a:t>       METAS 2.8.</a:t>
            </a:r>
            <a:r>
              <a:rPr lang="pt-BR" sz="2400" dirty="0" smtClean="0"/>
              <a:t> Garantir avaliação odontológica a 100 % dos diabéticos.</a:t>
            </a:r>
          </a:p>
          <a:p>
            <a:pPr marL="514350" indent="-514350"/>
            <a:r>
              <a:rPr lang="pt-BR" sz="2400" dirty="0" smtClean="0"/>
              <a:t>       Em relação aos diabéticos, 01 usuário (33,3%) teve avaliação odontológica no primeiro mês, 3 (30,0%) no segundo, 7 (30,4%) no terceiro mês </a:t>
            </a:r>
          </a:p>
          <a:p>
            <a:pPr marL="514350" indent="-514350"/>
            <a:r>
              <a:rPr lang="pt-BR" sz="2400" dirty="0" smtClean="0"/>
              <a:t>       </a:t>
            </a:r>
            <a:endParaRPr lang="es-ES" sz="2400" dirty="0" smtClean="0"/>
          </a:p>
          <a:p>
            <a:pPr marL="514350" indent="-514350">
              <a:buFont typeface="+mj-lt"/>
              <a:buAutoNum type="romanUcPeriod" startAt="4"/>
            </a:pPr>
            <a:endParaRPr lang="pt-BR" sz="2400" dirty="0" smtClean="0">
              <a:latin typeface="Arial" panose="020B0604020202020204" pitchFamily="34" charset="0"/>
              <a:cs typeface="Arial" panose="020B0604020202020204" pitchFamily="34" charset="0"/>
            </a:endParaRPr>
          </a:p>
          <a:p>
            <a:endParaRPr lang="pt-BR" sz="2400" dirty="0">
              <a:latin typeface="Arial" panose="020B0604020202020204" pitchFamily="34" charset="0"/>
              <a:cs typeface="Arial" panose="020B0604020202020204" pitchFamily="34" charset="0"/>
            </a:endParaRPr>
          </a:p>
          <a:p>
            <a:pPr marL="342900" indent="-342900">
              <a:buFont typeface="+mj-lt"/>
              <a:buAutoNum type="arabicPeriod" startAt="4"/>
            </a:pPr>
            <a:endParaRPr lang="pt-BR" sz="2400" dirty="0">
              <a:latin typeface="Arial" panose="020B0604020202020204" pitchFamily="34" charset="0"/>
              <a:cs typeface="Arial" panose="020B0604020202020204" pitchFamily="34" charset="0"/>
            </a:endParaRPr>
          </a:p>
        </p:txBody>
      </p:sp>
      <p:graphicFrame>
        <p:nvGraphicFramePr>
          <p:cNvPr id="6" name="5 Gráfico"/>
          <p:cNvGraphicFramePr/>
          <p:nvPr/>
        </p:nvGraphicFramePr>
        <p:xfrm>
          <a:off x="1785918" y="3286124"/>
          <a:ext cx="6429420" cy="3143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3781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73936" y="260648"/>
            <a:ext cx="8280920" cy="5078313"/>
          </a:xfrm>
          <a:prstGeom prst="rect">
            <a:avLst/>
          </a:prstGeom>
        </p:spPr>
        <p:txBody>
          <a:bodyPr wrap="square">
            <a:spAutoFit/>
          </a:bodyPr>
          <a:lstStyle/>
          <a:p>
            <a:pPr algn="just"/>
            <a:endParaRPr lang="pt-BR" sz="2400" dirty="0" smtClean="0">
              <a:latin typeface="Arial" panose="020B0604020202020204" pitchFamily="34" charset="0"/>
              <a:cs typeface="Arial" panose="020B0604020202020204" pitchFamily="34" charset="0"/>
            </a:endParaRPr>
          </a:p>
          <a:p>
            <a:r>
              <a:rPr lang="pt-BR" sz="2400" b="1" dirty="0" smtClean="0"/>
              <a:t>3 - Melhorar a adesão de hipertensos e/ou diabéticos ao programa.</a:t>
            </a:r>
            <a:endParaRPr lang="es-ES" sz="2400" dirty="0" smtClean="0"/>
          </a:p>
          <a:p>
            <a:r>
              <a:rPr lang="pt-BR" sz="2400" b="1" dirty="0" smtClean="0"/>
              <a:t> META: 3.1.</a:t>
            </a:r>
            <a:r>
              <a:rPr lang="pt-BR" sz="2400" dirty="0" smtClean="0"/>
              <a:t> Buscar 100% dos hipertensos faltosos às consultas.</a:t>
            </a:r>
          </a:p>
          <a:p>
            <a:r>
              <a:rPr lang="pt-BR" sz="2400" dirty="0" smtClean="0"/>
              <a:t> Em relação aos hipertensos não houve faltosos no primeiro mês, 100,0% compareceram a consulta. No segundo mês só tivemos uma falta, sendo feita busca ativa e no terceiro mês tivemos três faltosos aos quais realizamos busca ativa de 100%.</a:t>
            </a:r>
          </a:p>
          <a:p>
            <a:pPr algn="just"/>
            <a:endParaRPr lang="es-ES" sz="2400" dirty="0" smtClean="0"/>
          </a:p>
          <a:p>
            <a:pPr algn="just"/>
            <a:r>
              <a:rPr lang="pt-BR" sz="2400" dirty="0" smtClean="0">
                <a:latin typeface="Arial" panose="020B0604020202020204" pitchFamily="34" charset="0"/>
                <a:cs typeface="Arial" panose="020B0604020202020204" pitchFamily="34" charset="0"/>
              </a:rPr>
              <a:t> </a:t>
            </a:r>
            <a:endParaRPr lang="pt-BR" dirty="0" smtClean="0"/>
          </a:p>
          <a:p>
            <a:pPr algn="just"/>
            <a:endParaRPr lang="pt-BR" dirty="0"/>
          </a:p>
          <a:p>
            <a:pPr algn="just"/>
            <a:r>
              <a:rPr lang="pt-BR" b="1" dirty="0"/>
              <a:t> </a:t>
            </a:r>
            <a:endParaRPr lang="pt-BR" dirty="0"/>
          </a:p>
        </p:txBody>
      </p:sp>
      <p:graphicFrame>
        <p:nvGraphicFramePr>
          <p:cNvPr id="5" name="4 Gráfico"/>
          <p:cNvGraphicFramePr/>
          <p:nvPr/>
        </p:nvGraphicFramePr>
        <p:xfrm>
          <a:off x="2285984" y="4000504"/>
          <a:ext cx="4743450" cy="2219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8110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2376" y="332656"/>
            <a:ext cx="8352928" cy="5262979"/>
          </a:xfrm>
          <a:prstGeom prst="rect">
            <a:avLst/>
          </a:prstGeom>
        </p:spPr>
        <p:txBody>
          <a:bodyPr wrap="square">
            <a:spAutoFit/>
          </a:bodyPr>
          <a:lstStyle/>
          <a:p>
            <a:pPr marL="342900" indent="-342900" algn="just">
              <a:buFont typeface="Arial" panose="020B0604020202020204" pitchFamily="34" charset="0"/>
              <a:buChar char="•"/>
            </a:pPr>
            <a:r>
              <a:rPr lang="pt-BR" sz="2400" b="1" dirty="0" smtClean="0">
                <a:latin typeface="Arial" panose="020B0604020202020204" pitchFamily="34" charset="0"/>
                <a:cs typeface="Arial" panose="020B0604020202020204" pitchFamily="34" charset="0"/>
              </a:rPr>
              <a:t>Meta</a:t>
            </a:r>
            <a:r>
              <a:rPr lang="pt-BR" sz="2400" b="1" dirty="0" smtClean="0"/>
              <a:t> 3.2.</a:t>
            </a:r>
            <a:r>
              <a:rPr lang="pt-BR" sz="2400" dirty="0" smtClean="0"/>
              <a:t> Buscar 100% dos diabéticos faltosos às consultas na unidade de saúde conforme a periodicidade recomendada. </a:t>
            </a:r>
          </a:p>
          <a:p>
            <a:pPr marL="342900" indent="-342900" algn="just"/>
            <a:r>
              <a:rPr lang="pt-BR" sz="2400" dirty="0" smtClean="0"/>
              <a:t>    Três usuários diabéticos foram agendados no primeiro mês, já que era necessário realizar exames do pé diabético e exame de estratificação de risco cardiovascular, sendo necessário um tempo especial para eles e nenhum faltou. Agendamos a maioria deles para o segundo e terceiro mês e 100, 0% compareceram a consulta no segundo e terceiro mês. Afortunadamente não tivemos falta dos diabéticos à consulta durante a intervenção.</a:t>
            </a:r>
            <a:endParaRPr lang="es-ES" sz="2400" dirty="0" smtClean="0"/>
          </a:p>
          <a:p>
            <a:pPr marL="342900" indent="-342900" algn="just">
              <a:buFont typeface="Arial" panose="020B0604020202020204" pitchFamily="34" charset="0"/>
              <a:buChar char="•"/>
            </a:pPr>
            <a:endParaRPr lang="es-ES" sz="2400" dirty="0" smtClean="0"/>
          </a:p>
          <a:p>
            <a:pPr marL="342900" indent="-342900" algn="just"/>
            <a:r>
              <a:rPr lang="pt-BR" sz="2400" dirty="0" smtClean="0"/>
              <a:t>     </a:t>
            </a:r>
            <a:endParaRPr lang="es-ES" sz="2400" dirty="0" smtClean="0"/>
          </a:p>
          <a:p>
            <a:pPr marL="342900" indent="-342900" algn="just">
              <a:buFont typeface="Arial" panose="020B0604020202020204" pitchFamily="34" charset="0"/>
              <a:buChar char="•"/>
            </a:pP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433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5" name="CaixaDeTexto 4"/>
          <p:cNvSpPr txBox="1"/>
          <p:nvPr/>
        </p:nvSpPr>
        <p:spPr>
          <a:xfrm>
            <a:off x="1403648" y="2376407"/>
            <a:ext cx="6840760" cy="3785652"/>
          </a:xfrm>
          <a:prstGeom prst="rect">
            <a:avLst/>
          </a:prstGeom>
          <a:noFill/>
        </p:spPr>
        <p:txBody>
          <a:bodyPr wrap="square" rtlCol="0">
            <a:spAutoFit/>
          </a:bodyPr>
          <a:lstStyle/>
          <a:p>
            <a:pPr algn="ctr"/>
            <a:r>
              <a:rPr lang="pt-BR" sz="4000" b="1" dirty="0"/>
              <a:t>Melhoria da atenção </a:t>
            </a:r>
            <a:r>
              <a:rPr lang="pt-BR" sz="4000" b="1" dirty="0" smtClean="0"/>
              <a:t>a saúde dos Hipertensos e/ou Diabéticos da UBS Dr. Jose Mateus Arnaldo dos Santos,Cruzeiro do Sul,Acre.</a:t>
            </a:r>
            <a:endParaRPr lang="pt-BR" sz="4000" dirty="0"/>
          </a:p>
          <a:p>
            <a:pPr algn="ctr"/>
            <a:endParaRPr lang="pt-BR"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54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332656"/>
            <a:ext cx="8424936" cy="5539978"/>
          </a:xfrm>
          <a:prstGeom prst="rect">
            <a:avLst/>
          </a:prstGeom>
        </p:spPr>
        <p:txBody>
          <a:bodyPr wrap="square">
            <a:spAutoFit/>
          </a:bodyPr>
          <a:lstStyle/>
          <a:p>
            <a:pPr marL="285750" indent="-285750" algn="just">
              <a:buFont typeface="Arial" panose="020B0604020202020204" pitchFamily="34" charset="0"/>
              <a:buChar char="•"/>
            </a:pPr>
            <a:r>
              <a:rPr lang="pt-BR" sz="2400" b="1" dirty="0" smtClean="0"/>
              <a:t>4 - Melhorar a qualidade dos registros das informações.</a:t>
            </a:r>
            <a:endParaRPr lang="es-ES" sz="2400" dirty="0" smtClean="0"/>
          </a:p>
          <a:p>
            <a:pPr marL="285750" indent="-285750" algn="just"/>
            <a:r>
              <a:rPr lang="pt-BR" sz="2400" b="1" dirty="0" smtClean="0">
                <a:latin typeface="Arial" panose="020B0604020202020204" pitchFamily="34" charset="0"/>
                <a:cs typeface="Arial" panose="020B0604020202020204" pitchFamily="34" charset="0"/>
              </a:rPr>
              <a:t>   </a:t>
            </a:r>
          </a:p>
          <a:p>
            <a:pPr marL="285750" indent="-285750" algn="just"/>
            <a:r>
              <a:rPr lang="pt-BR" sz="2400" b="1" dirty="0" smtClean="0">
                <a:latin typeface="Arial" panose="020B0604020202020204" pitchFamily="34" charset="0"/>
                <a:cs typeface="Arial" panose="020B0604020202020204" pitchFamily="34" charset="0"/>
              </a:rPr>
              <a:t>Meta</a:t>
            </a:r>
            <a:r>
              <a:rPr lang="pt-BR" sz="2400" b="1" dirty="0" smtClean="0"/>
              <a:t> 4.1.</a:t>
            </a:r>
            <a:r>
              <a:rPr lang="pt-BR" sz="2400" dirty="0" smtClean="0"/>
              <a:t> Manter ficha de acompanhamento de 100% dos hipertensos e diabéticos cadastrados na unidade de saúde. </a:t>
            </a:r>
          </a:p>
          <a:p>
            <a:pPr marL="285750" indent="-285750" algn="just"/>
            <a:endParaRPr lang="pt-BR" sz="2400" dirty="0" smtClean="0"/>
          </a:p>
          <a:p>
            <a:r>
              <a:rPr lang="pt-BR" sz="2400" dirty="0" smtClean="0"/>
              <a:t>    Em relação aos hipertensos, 121 usuários (100%) tiveram     seus registros adequados.  No primeiro mês, 30(100,0%) no segundo, 57(100%) no terceiro e 121 (100%) e à meta foi estabelecida.</a:t>
            </a:r>
          </a:p>
          <a:p>
            <a:endParaRPr lang="es-ES" sz="2400" dirty="0" smtClean="0"/>
          </a:p>
          <a:p>
            <a:r>
              <a:rPr lang="pt-BR" sz="2400" dirty="0" smtClean="0"/>
              <a:t>    Em relação aos diabéticos, 3usuários (100,0%) tiveram registros adequados no primeiro mês, 10 (100%) no segundo, 23 (100%) no terceiro. </a:t>
            </a:r>
            <a:endParaRPr lang="es-ES" sz="2400" dirty="0" smtClean="0"/>
          </a:p>
          <a:p>
            <a:pPr marL="285750" indent="-285750" algn="just"/>
            <a:endParaRPr lang="es-ES" sz="2400" dirty="0" smtClean="0"/>
          </a:p>
          <a:p>
            <a:pPr marL="285750" indent="-285750" algn="just">
              <a:buFont typeface="Arial" panose="020B0604020202020204" pitchFamily="34" charset="0"/>
              <a:buChar char="•"/>
            </a:pPr>
            <a:endParaRPr lang="pt-BR" dirty="0"/>
          </a:p>
        </p:txBody>
      </p:sp>
    </p:spTree>
    <p:extLst>
      <p:ext uri="{BB962C8B-B14F-4D97-AF65-F5344CB8AC3E}">
        <p14:creationId xmlns:p14="http://schemas.microsoft.com/office/powerpoint/2010/main" xmlns="" val="238390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63868" y="332656"/>
            <a:ext cx="8064896" cy="6370975"/>
          </a:xfrm>
          <a:prstGeom prst="rect">
            <a:avLst/>
          </a:prstGeom>
        </p:spPr>
        <p:txBody>
          <a:bodyPr wrap="square">
            <a:spAutoFit/>
          </a:bodyPr>
          <a:lstStyle/>
          <a:p>
            <a:pPr algn="just"/>
            <a:r>
              <a:rPr lang="pt-BR" sz="2400" b="1" dirty="0" smtClean="0"/>
              <a:t>5 - Mapear hipertensos e diabéticos de risco para doença cardiovascular.</a:t>
            </a:r>
            <a:endParaRPr lang="es-ES" sz="2400" dirty="0" smtClean="0"/>
          </a:p>
          <a:p>
            <a:r>
              <a:rPr lang="pt-BR" sz="2400" b="1" dirty="0" smtClean="0"/>
              <a:t>META 5.1. e 5.2: </a:t>
            </a:r>
            <a:r>
              <a:rPr lang="pt-BR" sz="2400" dirty="0" smtClean="0"/>
              <a:t>Realizar estratificação do risco cardiovascular em 100% dos hipertensos e diabéticos cadastrados na unidade de saúde.</a:t>
            </a:r>
          </a:p>
          <a:p>
            <a:endParaRPr lang="pt-BR" sz="2400" dirty="0" smtClean="0"/>
          </a:p>
          <a:p>
            <a:r>
              <a:rPr lang="pt-BR" sz="2400" dirty="0" smtClean="0"/>
              <a:t> Em relação aos hipertensos, 30usuários (100%) estavam com a classificação de risco cardiovascular em dia no primeiro mês, 57(100%) no segundo, 121(100%) no terceiro.</a:t>
            </a:r>
          </a:p>
          <a:p>
            <a:r>
              <a:rPr lang="pt-BR" sz="2400" dirty="0" smtClean="0"/>
              <a:t> </a:t>
            </a:r>
            <a:endParaRPr lang="es-ES" sz="2400" dirty="0" smtClean="0"/>
          </a:p>
          <a:p>
            <a:r>
              <a:rPr lang="pt-BR" sz="2400" dirty="0" smtClean="0"/>
              <a:t>Em relação aos diabéticos, 3usuários (100%) estavam com a classificação de risco cardiovascular em dia, 10 (100%) no segundo, 23(100%) no terceiro, atingindo a meta estabelecida</a:t>
            </a:r>
            <a:endParaRPr lang="es-ES" sz="2400" dirty="0" smtClean="0"/>
          </a:p>
          <a:p>
            <a:pPr algn="just"/>
            <a:endParaRPr lang="pt-BR" sz="2400" dirty="0" smtClean="0"/>
          </a:p>
          <a:p>
            <a:pPr algn="just"/>
            <a:endParaRPr lang="es-ES" sz="2400" dirty="0" smtClean="0"/>
          </a:p>
          <a:p>
            <a:pPr algn="just"/>
            <a:r>
              <a:rPr lang="pt-BR" sz="2400" b="1" dirty="0" smtClean="0">
                <a:latin typeface="Arial" panose="020B0604020202020204" pitchFamily="34" charset="0"/>
                <a:cs typeface="Arial" panose="020B0604020202020204" pitchFamily="34" charset="0"/>
              </a:rPr>
              <a:t> </a:t>
            </a:r>
            <a:endParaRPr lang="pt-BR" dirty="0"/>
          </a:p>
        </p:txBody>
      </p:sp>
    </p:spTree>
    <p:extLst>
      <p:ext uri="{BB962C8B-B14F-4D97-AF65-F5344CB8AC3E}">
        <p14:creationId xmlns:p14="http://schemas.microsoft.com/office/powerpoint/2010/main" xmlns="" val="211646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260648"/>
            <a:ext cx="7776864" cy="4708981"/>
          </a:xfrm>
          <a:prstGeom prst="rect">
            <a:avLst/>
          </a:prstGeom>
        </p:spPr>
        <p:txBody>
          <a:bodyPr wrap="square">
            <a:spAutoFit/>
          </a:bodyPr>
          <a:lstStyle/>
          <a:p>
            <a:pPr marL="514350" indent="-514350" algn="just"/>
            <a:r>
              <a:rPr lang="pt-BR" sz="2400" b="1" dirty="0" smtClean="0"/>
              <a:t> 6 - Promover a saúde de hipertensos e diabéticos.</a:t>
            </a:r>
            <a:endParaRPr lang="es-ES" sz="2400" dirty="0" smtClean="0"/>
          </a:p>
          <a:p>
            <a:pPr marL="514350" indent="-514350" algn="just"/>
            <a:r>
              <a:rPr lang="pt-BR" sz="2400" b="1" dirty="0" smtClean="0"/>
              <a:t>       META 6.1.</a:t>
            </a:r>
            <a:r>
              <a:rPr lang="pt-BR" sz="2400" dirty="0" smtClean="0"/>
              <a:t> Garantir orientação nutricional sobre alimentação saudável a 100% dos hipertensos. </a:t>
            </a:r>
          </a:p>
          <a:p>
            <a:pPr marL="514350" indent="-514350" algn="just"/>
            <a:endParaRPr lang="pt-BR" sz="2400" dirty="0" smtClean="0"/>
          </a:p>
          <a:p>
            <a:pPr marL="514350" indent="-514350" algn="just"/>
            <a:r>
              <a:rPr lang="pt-BR" sz="2400" dirty="0" smtClean="0"/>
              <a:t>       Em relação aos hipertensos, 30 usuários (100,0%) haviam recebido orientação nutricional no primeiro mês, 57(100,0%) no segundo, 121 (100,0%) no terceiro, com resultados de acordo com a meta.</a:t>
            </a:r>
            <a:endParaRPr lang="es-ES" sz="2400" dirty="0" smtClean="0"/>
          </a:p>
          <a:p>
            <a:pPr marL="514350" indent="-514350" algn="just"/>
            <a:endParaRPr lang="pt-BR" sz="2400" dirty="0" smtClean="0"/>
          </a:p>
          <a:p>
            <a:pPr marL="514350" indent="-514350" algn="just"/>
            <a:r>
              <a:rPr lang="pt-BR" sz="2400" dirty="0" smtClean="0"/>
              <a:t>       </a:t>
            </a:r>
            <a:endParaRPr lang="es-ES" sz="2400" dirty="0" smtClean="0"/>
          </a:p>
          <a:p>
            <a:pPr marL="514350" indent="-514350" algn="just"/>
            <a:endParaRPr lang="es-ES" sz="2400" dirty="0" smtClean="0"/>
          </a:p>
          <a:p>
            <a:endParaRPr lang="pt-BR" dirty="0" smtClean="0"/>
          </a:p>
          <a:p>
            <a:endParaRPr lang="pt-BR" dirty="0"/>
          </a:p>
        </p:txBody>
      </p:sp>
    </p:spTree>
    <p:extLst>
      <p:ext uri="{BB962C8B-B14F-4D97-AF65-F5344CB8AC3E}">
        <p14:creationId xmlns:p14="http://schemas.microsoft.com/office/powerpoint/2010/main" xmlns="" val="148245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31054" y="571481"/>
            <a:ext cx="7070036" cy="3416320"/>
          </a:xfrm>
          <a:prstGeom prst="rect">
            <a:avLst/>
          </a:prstGeom>
        </p:spPr>
        <p:txBody>
          <a:bodyPr wrap="square">
            <a:spAutoFit/>
          </a:bodyPr>
          <a:lstStyle/>
          <a:p>
            <a:r>
              <a:rPr lang="pt-BR" sz="2400" b="1" dirty="0" smtClean="0"/>
              <a:t>META 6.2.</a:t>
            </a:r>
            <a:r>
              <a:rPr lang="pt-BR" sz="2400" dirty="0" smtClean="0"/>
              <a:t> Garantir orientação nutricional sobre alimentação saudável a 100% dos diabéticos. </a:t>
            </a:r>
          </a:p>
          <a:p>
            <a:endParaRPr lang="pt-BR" sz="2400" dirty="0" smtClean="0"/>
          </a:p>
          <a:p>
            <a:r>
              <a:rPr lang="pt-BR" sz="2400" dirty="0" smtClean="0"/>
              <a:t>Em relação aos diabéticos, 3usuários (100,0%) haviam recebido orientação nutricional no primeiro mês, 10 (100,0%) no segundo, 23 (100,0%) no terceiro, com resultados de acordo com </a:t>
            </a:r>
            <a:r>
              <a:rPr lang="pt-BR" sz="2400" dirty="0" smtClean="0"/>
              <a:t>a meta</a:t>
            </a:r>
            <a:r>
              <a:rPr lang="pt-BR" sz="2400" dirty="0" smtClean="0"/>
              <a:t>.</a:t>
            </a:r>
            <a:endParaRPr lang="es-ES" sz="2400" dirty="0" smtClean="0"/>
          </a:p>
          <a:p>
            <a:endParaRPr lang="pt-BR" sz="2400" dirty="0" smtClean="0"/>
          </a:p>
          <a:p>
            <a:r>
              <a:rPr lang="pt-BR" sz="2400" dirty="0" smtClean="0"/>
              <a:t> </a:t>
            </a:r>
            <a:endParaRPr lang="es-E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071538" y="549147"/>
            <a:ext cx="7215238" cy="3785652"/>
          </a:xfrm>
          <a:prstGeom prst="rect">
            <a:avLst/>
          </a:prstGeom>
        </p:spPr>
        <p:txBody>
          <a:bodyPr wrap="square">
            <a:spAutoFit/>
          </a:bodyPr>
          <a:lstStyle/>
          <a:p>
            <a:r>
              <a:rPr lang="pt-BR" sz="2400" b="1" dirty="0" smtClean="0"/>
              <a:t>META 6.3.</a:t>
            </a:r>
            <a:r>
              <a:rPr lang="pt-BR" sz="2400" dirty="0" smtClean="0"/>
              <a:t> Garantir orientação em relação à prática regular de atividade física a 100% dos usuários hipertensos.</a:t>
            </a:r>
          </a:p>
          <a:p>
            <a:endParaRPr lang="pt-BR" sz="2400" dirty="0" smtClean="0"/>
          </a:p>
          <a:p>
            <a:r>
              <a:rPr lang="pt-BR" sz="2400" dirty="0" smtClean="0"/>
              <a:t> Em relação aos hipertensos, 30 usuários (100,0%) haviam recebido orientação sobre a prática de atividade física no primeiro mês, 57(100,0%) no segundo, 121 (100,0%) no terceiro mês.</a:t>
            </a:r>
            <a:endParaRPr lang="es-ES" sz="2400" dirty="0" smtClean="0"/>
          </a:p>
          <a:p>
            <a:endParaRPr lang="pt-BR" sz="2400" dirty="0" smtClean="0"/>
          </a:p>
          <a:p>
            <a:endParaRPr lang="es-E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flipV="1">
            <a:off x="785786" y="428604"/>
            <a:ext cx="7143800" cy="8640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endParaRPr lang="pt-BR" sz="2400" dirty="0" smtClean="0"/>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endParaRPr>
          </a:p>
        </p:txBody>
      </p:sp>
      <p:sp>
        <p:nvSpPr>
          <p:cNvPr id="44035" name="Rectangle 3"/>
          <p:cNvSpPr>
            <a:spLocks noChangeArrowheads="1"/>
          </p:cNvSpPr>
          <p:nvPr/>
        </p:nvSpPr>
        <p:spPr bwMode="auto">
          <a:xfrm>
            <a:off x="571472" y="142852"/>
            <a:ext cx="80010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r>
              <a:rPr kumimoji="0" lang="pt-BR" sz="2400" b="1" i="0" u="none" strike="noStrike" cap="none" normalizeH="0" baseline="0" dirty="0" smtClean="0">
                <a:ln>
                  <a:noFill/>
                </a:ln>
                <a:solidFill>
                  <a:srgbClr val="000000"/>
                </a:solidFill>
                <a:effectLst/>
                <a:ea typeface="Times New Roman" pitchFamily="18" charset="0"/>
                <a:cs typeface="Arial" pitchFamily="34" charset="0"/>
              </a:rPr>
              <a:t>META 6.4. </a:t>
            </a:r>
            <a:r>
              <a:rPr kumimoji="0" lang="pt-BR" sz="2400" b="0" i="0" u="none" strike="noStrike" cap="none" normalizeH="0" baseline="0" dirty="0" smtClean="0">
                <a:ln>
                  <a:noFill/>
                </a:ln>
                <a:solidFill>
                  <a:srgbClr val="000000"/>
                </a:solidFill>
                <a:effectLst/>
                <a:ea typeface="Times New Roman" pitchFamily="18" charset="0"/>
                <a:cs typeface="Arial" pitchFamily="34" charset="0"/>
              </a:rPr>
              <a:t>Garantir orientação em relação à prática regular de atividade física 100% dos usuários diabéticos.</a:t>
            </a:r>
          </a:p>
          <a:p>
            <a:pPr indent="539750" algn="just" fontAlgn="base">
              <a:spcBef>
                <a:spcPct val="0"/>
              </a:spcBef>
              <a:spcAft>
                <a:spcPct val="0"/>
              </a:spcAft>
            </a:pPr>
            <a:endParaRPr lang="pt-BR" sz="2400" dirty="0" smtClean="0">
              <a:solidFill>
                <a:srgbClr val="000000"/>
              </a:solidFill>
              <a:ea typeface="Times New Roman" pitchFamily="18" charset="0"/>
              <a:cs typeface="Arial" pitchFamily="34" charset="0"/>
            </a:endParaRPr>
          </a:p>
          <a:p>
            <a:pPr indent="539750" algn="just" fontAlgn="base">
              <a:spcBef>
                <a:spcPct val="0"/>
              </a:spcBef>
              <a:spcAft>
                <a:spcPct val="0"/>
              </a:spcAft>
            </a:pPr>
            <a:endParaRPr kumimoji="0" lang="pt-BR" sz="2400" b="0" i="0" u="none" strike="noStrike" cap="none" normalizeH="0" baseline="0" dirty="0" smtClean="0">
              <a:ln>
                <a:noFill/>
              </a:ln>
              <a:solidFill>
                <a:srgbClr val="000000"/>
              </a:solidFill>
              <a:effectLst/>
              <a:ea typeface="Times New Roman" pitchFamily="18" charset="0"/>
              <a:cs typeface="Arial" pitchFamily="34" charset="0"/>
            </a:endParaRPr>
          </a:p>
          <a:p>
            <a:pPr indent="539750" algn="just" fontAlgn="base">
              <a:spcBef>
                <a:spcPct val="0"/>
              </a:spcBef>
              <a:spcAft>
                <a:spcPct val="0"/>
              </a:spcAft>
            </a:pPr>
            <a:endParaRPr kumimoji="0" lang="pt-BR" sz="2400" b="0" i="0" u="none" strike="noStrike" cap="none" normalizeH="0" baseline="0" dirty="0" smtClean="0">
              <a:ln>
                <a:noFill/>
              </a:ln>
              <a:solidFill>
                <a:srgbClr val="000000"/>
              </a:solidFill>
              <a:effectLst/>
              <a:ea typeface="Times New Roman" pitchFamily="18" charset="0"/>
              <a:cs typeface="Arial" pitchFamily="34" charset="0"/>
            </a:endParaRPr>
          </a:p>
          <a:p>
            <a:pPr indent="539750" algn="just" fontAlgn="base">
              <a:spcBef>
                <a:spcPct val="0"/>
              </a:spcBef>
              <a:spcAft>
                <a:spcPct val="0"/>
              </a:spcAft>
            </a:pPr>
            <a:r>
              <a:rPr lang="pt-BR" sz="2400" dirty="0" smtClean="0"/>
              <a:t> Em relação aos diabéticos, 3usuários (100,0%) haviam recebido orientação sobre a prática de atividade regular no primeiro mês, 10 (100,0%) no segundo, 23 (100,0%) no terceiro, com resultados de acordo com a meta.</a:t>
            </a:r>
            <a:endParaRPr lang="es-ES" sz="2400" dirty="0" smtClean="0"/>
          </a:p>
          <a:p>
            <a:pPr lvl="0" indent="539750" algn="just" fontAlgn="base">
              <a:spcBef>
                <a:spcPct val="0"/>
              </a:spcBef>
              <a:spcAft>
                <a:spcPct val="0"/>
              </a:spcAft>
            </a:pPr>
            <a:endParaRPr kumimoji="0" lang="pt-BR" sz="2400" b="0" i="0" u="none" strike="noStrike" cap="none" normalizeH="0" baseline="0" dirty="0" smtClean="0">
              <a:ln>
                <a:noFill/>
              </a:ln>
              <a:solidFill>
                <a:schemeClr val="tx1"/>
              </a:solidFill>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500033" y="0"/>
            <a:ext cx="7786743"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r>
              <a:rPr kumimoji="0" lang="pt-BR" sz="2400" b="1" i="0" u="none" strike="noStrike" cap="none" normalizeH="0" baseline="0" dirty="0" smtClean="0">
                <a:ln>
                  <a:noFill/>
                </a:ln>
                <a:solidFill>
                  <a:srgbClr val="000000"/>
                </a:solidFill>
                <a:effectLst/>
                <a:ea typeface="Times New Roman" pitchFamily="18" charset="0"/>
                <a:cs typeface="Arial" pitchFamily="34" charset="0"/>
              </a:rPr>
              <a:t>META 6.5.</a:t>
            </a:r>
            <a:r>
              <a:rPr kumimoji="0" lang="pt-BR" sz="2400" b="0" i="0" u="none" strike="noStrike" cap="none" normalizeH="0" baseline="0" dirty="0" smtClean="0">
                <a:ln>
                  <a:noFill/>
                </a:ln>
                <a:solidFill>
                  <a:srgbClr val="000000"/>
                </a:solidFill>
                <a:effectLst/>
                <a:ea typeface="Times New Roman" pitchFamily="18" charset="0"/>
                <a:cs typeface="Arial" pitchFamily="34" charset="0"/>
              </a:rPr>
              <a:t> Garantir orientação sobre os riscos do    tabagismo a 100% dos usuários hipertensos.</a:t>
            </a:r>
            <a:r>
              <a:rPr lang="pt-BR" sz="2400" dirty="0" smtClean="0"/>
              <a:t> </a:t>
            </a:r>
          </a:p>
          <a:p>
            <a:pPr indent="539750" algn="just" fontAlgn="base">
              <a:spcBef>
                <a:spcPct val="0"/>
              </a:spcBef>
              <a:spcAft>
                <a:spcPct val="0"/>
              </a:spcAft>
            </a:pPr>
            <a:endParaRPr lang="pt-BR" sz="2400" dirty="0" smtClean="0"/>
          </a:p>
          <a:p>
            <a:pPr indent="539750" algn="just" fontAlgn="base">
              <a:spcBef>
                <a:spcPct val="0"/>
              </a:spcBef>
              <a:spcAft>
                <a:spcPct val="0"/>
              </a:spcAft>
            </a:pPr>
            <a:endParaRPr lang="pt-BR" sz="2400" dirty="0" smtClean="0"/>
          </a:p>
          <a:p>
            <a:pPr indent="539750" algn="just" fontAlgn="base">
              <a:spcBef>
                <a:spcPct val="0"/>
              </a:spcBef>
              <a:spcAft>
                <a:spcPct val="0"/>
              </a:spcAft>
            </a:pPr>
            <a:r>
              <a:rPr lang="pt-BR" sz="2400" dirty="0" smtClean="0"/>
              <a:t>Em relação aos hipertensos, 30 usuários (100,0%) haviam recebido orientação sobre os riscos do tabagismo no primeiro mês, 57(100,0%) no segundo, 121 (100,0%) no terceiro mês, com a meta sendo de acordo com objetivo.</a:t>
            </a:r>
            <a:endParaRPr lang="es-ES" sz="2400" dirty="0" smtClean="0"/>
          </a:p>
          <a:p>
            <a:pPr indent="539750" algn="just" fontAlgn="base">
              <a:spcBef>
                <a:spcPct val="0"/>
              </a:spcBef>
              <a:spcAft>
                <a:spcPct val="0"/>
              </a:spcAft>
            </a:pPr>
            <a:endParaRPr lang="pt-BR" sz="2400" dirty="0" smtClean="0"/>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857223" y="0"/>
            <a:ext cx="8001057"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r>
              <a:rPr kumimoji="0" lang="pt-BR" sz="2400" b="1" i="0" u="none" strike="noStrike" cap="none" normalizeH="0" baseline="0" dirty="0" smtClean="0">
                <a:ln>
                  <a:noFill/>
                </a:ln>
                <a:solidFill>
                  <a:srgbClr val="000000"/>
                </a:solidFill>
                <a:effectLst/>
                <a:ea typeface="Times New Roman" pitchFamily="18" charset="0"/>
                <a:cs typeface="Arial" pitchFamily="34" charset="0"/>
              </a:rPr>
              <a:t>META 6.6.</a:t>
            </a:r>
            <a:r>
              <a:rPr kumimoji="0" lang="pt-BR" sz="2400" b="0" i="0" u="none" strike="noStrike" cap="none" normalizeH="0" baseline="0" dirty="0" smtClean="0">
                <a:ln>
                  <a:noFill/>
                </a:ln>
                <a:solidFill>
                  <a:srgbClr val="000000"/>
                </a:solidFill>
                <a:effectLst/>
                <a:ea typeface="Times New Roman" pitchFamily="18" charset="0"/>
                <a:cs typeface="Arial" pitchFamily="34" charset="0"/>
              </a:rPr>
              <a:t> Garantir orientações sobre os riscos do tabagismo a 100% dos usuários diabéticos.</a:t>
            </a:r>
            <a:r>
              <a:rPr lang="pt-BR" sz="2400" dirty="0" smtClean="0"/>
              <a:t> </a:t>
            </a:r>
          </a:p>
          <a:p>
            <a:pPr indent="539750" algn="just" fontAlgn="base">
              <a:spcBef>
                <a:spcPct val="0"/>
              </a:spcBef>
              <a:spcAft>
                <a:spcPct val="0"/>
              </a:spcAft>
            </a:pPr>
            <a:endParaRPr lang="pt-BR" sz="2400" dirty="0" smtClean="0"/>
          </a:p>
          <a:p>
            <a:pPr indent="539750" algn="just" fontAlgn="base">
              <a:spcBef>
                <a:spcPct val="0"/>
              </a:spcBef>
              <a:spcAft>
                <a:spcPct val="0"/>
              </a:spcAft>
            </a:pPr>
            <a:endParaRPr lang="pt-BR" sz="2400" dirty="0" smtClean="0"/>
          </a:p>
          <a:p>
            <a:pPr indent="539750" algn="just" fontAlgn="base">
              <a:spcBef>
                <a:spcPct val="0"/>
              </a:spcBef>
              <a:spcAft>
                <a:spcPct val="0"/>
              </a:spcAft>
            </a:pPr>
            <a:r>
              <a:rPr lang="pt-BR" sz="2400" dirty="0" smtClean="0"/>
              <a:t>Em relação aos diabéticos, 3usuários (100,0%) haviam recebido orientação sobre tabagismo no primeiro mês, 10 (100,0%) no segundo, 23 (100,0%) no terceiro, com resultados de acordo com a meta. </a:t>
            </a:r>
            <a:endParaRPr lang="es-ES" sz="2400" dirty="0" smtClean="0"/>
          </a:p>
          <a:p>
            <a:pPr indent="539750" algn="just" fontAlgn="base">
              <a:spcBef>
                <a:spcPct val="0"/>
              </a:spcBef>
              <a:spcAft>
                <a:spcPct val="0"/>
              </a:spcAft>
            </a:pPr>
            <a:endParaRPr kumimoji="0" lang="pt-BR" sz="2400" b="0" i="0" u="none" strike="noStrike" cap="none" normalizeH="0" baseline="0" dirty="0" smtClean="0">
              <a:ln>
                <a:noFill/>
              </a:ln>
              <a:solidFill>
                <a:srgbClr val="000000"/>
              </a:solidFill>
              <a:effectLst/>
              <a:ea typeface="Times New Roman" pitchFamily="18" charset="0"/>
              <a:cs typeface="Arial" pitchFamily="34" charset="0"/>
            </a:endParaRPr>
          </a:p>
          <a:p>
            <a:pPr indent="539750" algn="just" fontAlgn="base">
              <a:spcBef>
                <a:spcPct val="0"/>
              </a:spcBef>
              <a:spcAft>
                <a:spcPct val="0"/>
              </a:spcAft>
            </a:pPr>
            <a:r>
              <a:rPr lang="pt-BR" sz="2400" dirty="0" smtClean="0"/>
              <a:t> </a:t>
            </a:r>
            <a:endParaRPr lang="es-ES" sz="2400" dirty="0" smtClean="0"/>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642909" y="0"/>
            <a:ext cx="7929619"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r>
              <a:rPr kumimoji="0" lang="pt-BR" sz="2400" b="1" i="0" u="none" strike="noStrike" cap="none" normalizeH="0" baseline="0" dirty="0" smtClean="0">
                <a:ln>
                  <a:noFill/>
                </a:ln>
                <a:solidFill>
                  <a:srgbClr val="000000"/>
                </a:solidFill>
                <a:effectLst/>
                <a:ea typeface="Times New Roman" pitchFamily="18" charset="0"/>
                <a:cs typeface="Arial" pitchFamily="34" charset="0"/>
              </a:rPr>
              <a:t>META 6.7.</a:t>
            </a:r>
            <a:r>
              <a:rPr kumimoji="0" lang="pt-BR" sz="2400" b="0" i="0" u="none" strike="noStrike" cap="none" normalizeH="0" baseline="0" dirty="0" smtClean="0">
                <a:ln>
                  <a:noFill/>
                </a:ln>
                <a:solidFill>
                  <a:srgbClr val="000000"/>
                </a:solidFill>
                <a:effectLst/>
                <a:ea typeface="Times New Roman" pitchFamily="18" charset="0"/>
                <a:cs typeface="Arial" pitchFamily="34" charset="0"/>
              </a:rPr>
              <a:t> Garantir orientação sobre higiene bucal a 100% dos usuários hipertensos.</a:t>
            </a:r>
            <a:r>
              <a:rPr lang="pt-BR" sz="2400" dirty="0" smtClean="0"/>
              <a:t> </a:t>
            </a:r>
          </a:p>
          <a:p>
            <a:pPr indent="539750" algn="just" fontAlgn="base">
              <a:spcBef>
                <a:spcPct val="0"/>
              </a:spcBef>
              <a:spcAft>
                <a:spcPct val="0"/>
              </a:spcAft>
            </a:pPr>
            <a:endParaRPr lang="pt-BR" sz="2400" dirty="0" smtClean="0"/>
          </a:p>
          <a:p>
            <a:pPr indent="539750" algn="just" fontAlgn="base">
              <a:spcBef>
                <a:spcPct val="0"/>
              </a:spcBef>
              <a:spcAft>
                <a:spcPct val="0"/>
              </a:spcAft>
            </a:pPr>
            <a:endParaRPr lang="pt-BR" sz="2400" dirty="0" smtClean="0"/>
          </a:p>
          <a:p>
            <a:pPr indent="539750" algn="just" fontAlgn="base">
              <a:spcBef>
                <a:spcPct val="0"/>
              </a:spcBef>
              <a:spcAft>
                <a:spcPct val="0"/>
              </a:spcAft>
            </a:pPr>
            <a:r>
              <a:rPr lang="pt-BR" sz="2400" dirty="0" smtClean="0"/>
              <a:t>Em relação aos hipertensos, 30 usuários (100,0%) haviam recebido orientação sobre higiene bucal no primeiro mês, 57(100,0%) no segundo, 121 (100,0%) no terceiro mês, com a meta sendo de acordo com objetivo.</a:t>
            </a:r>
            <a:endParaRPr lang="es-ES" sz="2400" dirty="0" smtClean="0"/>
          </a:p>
          <a:p>
            <a:pPr indent="539750" algn="just" fontAlgn="base">
              <a:spcBef>
                <a:spcPct val="0"/>
              </a:spcBef>
              <a:spcAft>
                <a:spcPct val="0"/>
              </a:spcAft>
            </a:pPr>
            <a:endParaRPr lang="pt-BR" sz="2400" dirty="0" smtClean="0"/>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642910" y="0"/>
            <a:ext cx="792961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539750" algn="just" fontAlgn="base">
              <a:spcBef>
                <a:spcPct val="0"/>
              </a:spcBef>
              <a:spcAft>
                <a:spcPct val="0"/>
              </a:spcAft>
            </a:pPr>
            <a:r>
              <a:rPr kumimoji="0" lang="pt-BR" sz="2400" b="1" i="0" u="none" strike="noStrike" cap="none" normalizeH="0" baseline="0" dirty="0" smtClean="0">
                <a:ln>
                  <a:noFill/>
                </a:ln>
                <a:solidFill>
                  <a:srgbClr val="000000"/>
                </a:solidFill>
                <a:effectLst/>
                <a:ea typeface="Times New Roman" pitchFamily="18" charset="0"/>
                <a:cs typeface="Arial" pitchFamily="34" charset="0"/>
              </a:rPr>
              <a:t>META 6.8.</a:t>
            </a:r>
            <a:r>
              <a:rPr kumimoji="0" lang="pt-BR" sz="2400" b="0" i="0" u="none" strike="noStrike" cap="none" normalizeH="0" baseline="0" dirty="0" smtClean="0">
                <a:ln>
                  <a:noFill/>
                </a:ln>
                <a:solidFill>
                  <a:srgbClr val="000000"/>
                </a:solidFill>
                <a:effectLst/>
                <a:ea typeface="Times New Roman" pitchFamily="18" charset="0"/>
                <a:cs typeface="Arial" pitchFamily="34" charset="0"/>
              </a:rPr>
              <a:t> Garantir orientações sobre higiene bucal a 100% dos usuários diabéticos.</a:t>
            </a:r>
            <a:r>
              <a:rPr lang="pt-BR" sz="2400" dirty="0" smtClean="0"/>
              <a:t> </a:t>
            </a:r>
          </a:p>
          <a:p>
            <a:pPr indent="539750" algn="just" fontAlgn="base">
              <a:spcBef>
                <a:spcPct val="0"/>
              </a:spcBef>
              <a:spcAft>
                <a:spcPct val="0"/>
              </a:spcAft>
            </a:pPr>
            <a:endParaRPr lang="pt-BR" sz="2400" dirty="0" smtClean="0"/>
          </a:p>
          <a:p>
            <a:pPr indent="539750" algn="just" fontAlgn="base">
              <a:spcBef>
                <a:spcPct val="0"/>
              </a:spcBef>
              <a:spcAft>
                <a:spcPct val="0"/>
              </a:spcAft>
            </a:pPr>
            <a:endParaRPr lang="pt-BR" sz="2400" dirty="0" smtClean="0"/>
          </a:p>
          <a:p>
            <a:pPr indent="539750" algn="just" fontAlgn="base">
              <a:spcBef>
                <a:spcPct val="0"/>
              </a:spcBef>
              <a:spcAft>
                <a:spcPct val="0"/>
              </a:spcAft>
            </a:pPr>
            <a:r>
              <a:rPr lang="pt-BR" sz="2400" dirty="0" smtClean="0"/>
              <a:t>Em relação aos diabéticos, 3usuários (100,0%) haviam recebido orientação sobre higiene bucal no primeiro mês, 10 (100,0%) no segundo, 23 (100,0%) no terceiro, com resultados de acordo com a meta. </a:t>
            </a:r>
            <a:endParaRPr lang="es-ES" sz="2400" dirty="0" smtClean="0"/>
          </a:p>
          <a:p>
            <a:pPr indent="539750" algn="just" fontAlgn="base">
              <a:spcBef>
                <a:spcPct val="0"/>
              </a:spcBef>
              <a:spcAft>
                <a:spcPct val="0"/>
              </a:spcAft>
            </a:pPr>
            <a:endParaRPr lang="pt-BR" sz="2400" dirty="0" smtClean="0"/>
          </a:p>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71600" y="620688"/>
            <a:ext cx="7632848" cy="954107"/>
          </a:xfrm>
          <a:prstGeom prst="rect">
            <a:avLst/>
          </a:prstGeom>
          <a:noFill/>
        </p:spPr>
        <p:txBody>
          <a:bodyPr wrap="square" rtlCol="0">
            <a:spAutoFit/>
          </a:bodyPr>
          <a:lstStyle/>
          <a:p>
            <a:pPr algn="ctr"/>
            <a:r>
              <a:rPr lang="pt-BR" sz="2800" b="1" dirty="0" smtClean="0">
                <a:latin typeface="Arial" panose="020B0604020202020204" pitchFamily="34" charset="0"/>
                <a:cs typeface="Arial" panose="020B0604020202020204" pitchFamily="34" charset="0"/>
              </a:rPr>
              <a:t>Introdução</a:t>
            </a:r>
          </a:p>
          <a:p>
            <a:pPr algn="just"/>
            <a:endParaRPr lang="pt-BR" sz="2800" b="1" dirty="0">
              <a:latin typeface="Arial" panose="020B0604020202020204" pitchFamily="34" charset="0"/>
              <a:cs typeface="Arial" panose="020B0604020202020204" pitchFamily="34" charset="0"/>
            </a:endParaRPr>
          </a:p>
        </p:txBody>
      </p:sp>
      <p:sp>
        <p:nvSpPr>
          <p:cNvPr id="3" name="CaixaDeTexto 2"/>
          <p:cNvSpPr txBox="1"/>
          <p:nvPr/>
        </p:nvSpPr>
        <p:spPr>
          <a:xfrm>
            <a:off x="971600" y="1565749"/>
            <a:ext cx="7056784" cy="4339650"/>
          </a:xfrm>
          <a:prstGeom prst="rect">
            <a:avLst/>
          </a:prstGeom>
          <a:noFill/>
        </p:spPr>
        <p:txBody>
          <a:bodyPr wrap="square" rtlCol="0">
            <a:spAutoFit/>
          </a:bodyPr>
          <a:lstStyle/>
          <a:p>
            <a:pPr marL="457200" indent="-457200" algn="just">
              <a:buFont typeface="Arial" panose="020B0604020202020204" pitchFamily="34" charset="0"/>
              <a:buChar char="•"/>
            </a:pPr>
            <a:r>
              <a:rPr lang="pt-BR" sz="2800" dirty="0" smtClean="0"/>
              <a:t>A Hipertensão Arterial Sistêmica e a Diabetes Mellitus representam um grande desafio à Saúde Pública. Estima-se que um em cada três adultos (maior ou igual há 25 anos) tem hipertensão arterial e um em cada dez adultos tem Diabetes Mellitus. </a:t>
            </a:r>
            <a:endParaRPr lang="pt-BR" sz="2400" dirty="0" smtClean="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pt-BR" sz="2400" dirty="0">
              <a:latin typeface="Arial" panose="020B0604020202020204" pitchFamily="34" charset="0"/>
              <a:cs typeface="Arial" panose="020B0604020202020204" pitchFamily="34" charset="0"/>
            </a:endParaRPr>
          </a:p>
          <a:p>
            <a:endParaRPr lang="pt-BR" sz="2800" dirty="0">
              <a:latin typeface="Arial" panose="020B0604020202020204" pitchFamily="34" charset="0"/>
              <a:cs typeface="Arial" panose="020B0604020202020204" pitchFamily="34" charset="0"/>
            </a:endParaRPr>
          </a:p>
          <a:p>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9869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988840"/>
            <a:ext cx="4968551" cy="2431435"/>
          </a:xfrm>
          <a:prstGeom prst="rect">
            <a:avLst/>
          </a:prstGeom>
          <a:noFill/>
        </p:spPr>
        <p:txBody>
          <a:bodyPr wrap="square" rtlCol="0">
            <a:spAutoFit/>
          </a:bodyPr>
          <a:lstStyle/>
          <a:p>
            <a:pPr algn="ctr"/>
            <a:r>
              <a:rPr lang="pt-BR" sz="2800" b="1" dirty="0" smtClean="0">
                <a:latin typeface="Arial" panose="020B0604020202020204" pitchFamily="34" charset="0"/>
                <a:cs typeface="Arial" panose="020B0604020202020204" pitchFamily="34" charset="0"/>
              </a:rPr>
              <a:t>Discussão</a:t>
            </a:r>
          </a:p>
          <a:p>
            <a:pPr algn="ctr"/>
            <a:endParaRPr lang="pt-BR" sz="2800" b="1" dirty="0" smtClean="0">
              <a:latin typeface="Arial" panose="020B0604020202020204" pitchFamily="34" charset="0"/>
              <a:cs typeface="Arial" panose="020B0604020202020204" pitchFamily="34" charset="0"/>
            </a:endParaRPr>
          </a:p>
          <a:p>
            <a:pPr algn="just"/>
            <a:r>
              <a:rPr lang="pt-BR" sz="2400" dirty="0" smtClean="0">
                <a:latin typeface="Arial" panose="020B0604020202020204" pitchFamily="34" charset="0"/>
                <a:cs typeface="Arial" panose="020B0604020202020204" pitchFamily="34" charset="0"/>
              </a:rPr>
              <a:t>A importância da Intervenção para a equipe, serviço e comunidade.</a:t>
            </a:r>
          </a:p>
          <a:p>
            <a:pPr algn="just"/>
            <a:endParaRPr lang="pt-BR" sz="2400" dirty="0">
              <a:latin typeface="Arial" panose="020B0604020202020204" pitchFamily="34" charset="0"/>
              <a:cs typeface="Arial" panose="020B0604020202020204" pitchFamily="34" charset="0"/>
            </a:endParaRPr>
          </a:p>
          <a:p>
            <a:pPr algn="just"/>
            <a:r>
              <a:rPr lang="pt-BR" sz="2400" dirty="0" smtClean="0">
                <a:latin typeface="Arial" panose="020B0604020202020204" pitchFamily="34" charset="0"/>
                <a:cs typeface="Arial" panose="020B0604020202020204" pitchFamily="34" charset="0"/>
              </a:rPr>
              <a:t>Incorporação à rotina do serviço.</a:t>
            </a:r>
            <a:endParaRPr lang="pt-BR" sz="2400" dirty="0">
              <a:latin typeface="Arial" panose="020B0604020202020204" pitchFamily="34" charset="0"/>
              <a:cs typeface="Arial" panose="020B0604020202020204" pitchFamily="34" charset="0"/>
            </a:endParaRPr>
          </a:p>
        </p:txBody>
      </p:sp>
      <p:pic>
        <p:nvPicPr>
          <p:cNvPr id="3073" name="Picture 1" descr="C:\Documents and Settings\Yelena\Escritorio\images.jpg"/>
          <p:cNvPicPr>
            <a:picLocks noChangeAspect="1" noChangeArrowheads="1"/>
          </p:cNvPicPr>
          <p:nvPr/>
        </p:nvPicPr>
        <p:blipFill>
          <a:blip r:embed="rId2"/>
          <a:srcRect/>
          <a:stretch>
            <a:fillRect/>
          </a:stretch>
        </p:blipFill>
        <p:spPr bwMode="auto">
          <a:xfrm>
            <a:off x="5357818" y="193566"/>
            <a:ext cx="3643338" cy="6307268"/>
          </a:xfrm>
          <a:prstGeom prst="rect">
            <a:avLst/>
          </a:prstGeom>
          <a:noFill/>
        </p:spPr>
      </p:pic>
    </p:spTree>
    <p:extLst>
      <p:ext uri="{BB962C8B-B14F-4D97-AF65-F5344CB8AC3E}">
        <p14:creationId xmlns:p14="http://schemas.microsoft.com/office/powerpoint/2010/main" xmlns="" val="133829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188640"/>
            <a:ext cx="8352928" cy="3231654"/>
          </a:xfrm>
          <a:prstGeom prst="rect">
            <a:avLst/>
          </a:prstGeom>
        </p:spPr>
        <p:txBody>
          <a:bodyPr wrap="square">
            <a:spAutoFit/>
          </a:bodyPr>
          <a:lstStyle/>
          <a:p>
            <a:pPr algn="ctr"/>
            <a:r>
              <a:rPr lang="pt-BR" sz="2800" b="1" dirty="0" smtClean="0">
                <a:latin typeface="Arial" panose="020B0604020202020204" pitchFamily="34" charset="0"/>
                <a:cs typeface="Arial" panose="020B0604020202020204" pitchFamily="34" charset="0"/>
              </a:rPr>
              <a:t>Reflexão Crítica</a:t>
            </a:r>
          </a:p>
          <a:p>
            <a:pPr algn="ctr"/>
            <a:endParaRPr lang="pt-BR" sz="2800" b="1" dirty="0" smtClean="0">
              <a:latin typeface="Arial" panose="020B0604020202020204" pitchFamily="34" charset="0"/>
              <a:cs typeface="Arial" panose="020B0604020202020204" pitchFamily="34" charset="0"/>
            </a:endParaRPr>
          </a:p>
          <a:p>
            <a:pPr algn="ctr"/>
            <a:r>
              <a:rPr lang="pt-BR" sz="2800" b="1" dirty="0" smtClean="0">
                <a:latin typeface="Arial" panose="020B0604020202020204" pitchFamily="34" charset="0"/>
                <a:cs typeface="Arial" panose="020B0604020202020204" pitchFamily="34" charset="0"/>
              </a:rPr>
              <a:t> </a:t>
            </a:r>
          </a:p>
          <a:p>
            <a:r>
              <a:rPr lang="pt-BR" sz="2400" dirty="0" smtClean="0">
                <a:latin typeface="Arial" panose="020B0604020202020204" pitchFamily="34" charset="0"/>
                <a:cs typeface="Arial" panose="020B0604020202020204" pitchFamily="34" charset="0"/>
              </a:rPr>
              <a:t>Expectativas iniciais.</a:t>
            </a:r>
          </a:p>
          <a:p>
            <a:endParaRPr lang="pt-BR" sz="2400" dirty="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Significado para a prática profissional.</a:t>
            </a:r>
          </a:p>
          <a:p>
            <a:endParaRPr lang="pt-BR" sz="2400" dirty="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Aprendizado.</a:t>
            </a:r>
            <a:endParaRPr lang="pt-BR" sz="2400" dirty="0">
              <a:latin typeface="Arial" panose="020B0604020202020204" pitchFamily="34" charset="0"/>
              <a:cs typeface="Arial" panose="020B0604020202020204" pitchFamily="34" charset="0"/>
            </a:endParaRPr>
          </a:p>
        </p:txBody>
      </p:sp>
      <p:pic>
        <p:nvPicPr>
          <p:cNvPr id="2049" name="Picture 1" descr="C:\Documents and Settings\Yelena\Escritorio\images.jpg"/>
          <p:cNvPicPr>
            <a:picLocks noChangeAspect="1" noChangeArrowheads="1"/>
          </p:cNvPicPr>
          <p:nvPr/>
        </p:nvPicPr>
        <p:blipFill>
          <a:blip r:embed="rId2"/>
          <a:srcRect/>
          <a:stretch>
            <a:fillRect/>
          </a:stretch>
        </p:blipFill>
        <p:spPr bwMode="auto">
          <a:xfrm>
            <a:off x="3357554" y="2714621"/>
            <a:ext cx="5615106" cy="3950910"/>
          </a:xfrm>
          <a:prstGeom prst="rect">
            <a:avLst/>
          </a:prstGeom>
          <a:noFill/>
        </p:spPr>
      </p:pic>
    </p:spTree>
    <p:extLst>
      <p:ext uri="{BB962C8B-B14F-4D97-AF65-F5344CB8AC3E}">
        <p14:creationId xmlns:p14="http://schemas.microsoft.com/office/powerpoint/2010/main" xmlns="" val="167380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44624"/>
            <a:ext cx="8352928" cy="5170646"/>
          </a:xfrm>
          <a:prstGeom prst="rect">
            <a:avLst/>
          </a:prstGeom>
        </p:spPr>
        <p:txBody>
          <a:bodyPr wrap="square">
            <a:spAutoFit/>
          </a:bodyPr>
          <a:lstStyle/>
          <a:p>
            <a:pPr marL="457200" indent="-457200" algn="ctr">
              <a:buFont typeface="Arial" panose="020B0604020202020204" pitchFamily="34" charset="0"/>
              <a:buChar char="•"/>
            </a:pPr>
            <a:endParaRPr lang="pt-BR" dirty="0" smtClean="0">
              <a:latin typeface="Arial" panose="020B0604020202020204" pitchFamily="34" charset="0"/>
              <a:cs typeface="Arial" panose="020B0604020202020204" pitchFamily="34" charset="0"/>
            </a:endParaRPr>
          </a:p>
          <a:p>
            <a:pPr algn="ctr"/>
            <a:r>
              <a:rPr lang="pt-BR" sz="2400" b="1" dirty="0" smtClean="0">
                <a:latin typeface="Arial" panose="020B0604020202020204" pitchFamily="34" charset="0"/>
                <a:cs typeface="Arial" panose="020B0604020202020204" pitchFamily="34" charset="0"/>
              </a:rPr>
              <a:t>Cruzeiro do Sul-Acre </a:t>
            </a:r>
          </a:p>
          <a:p>
            <a:pPr algn="just"/>
            <a:endParaRPr lang="pt-BR" sz="2400" b="1"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78.507 </a:t>
            </a:r>
            <a:r>
              <a:rPr lang="pt-BR" sz="2400" dirty="0">
                <a:latin typeface="Arial" panose="020B0604020202020204" pitchFamily="34" charset="0"/>
                <a:cs typeface="Arial" panose="020B0604020202020204" pitchFamily="34" charset="0"/>
              </a:rPr>
              <a:t>habitantes (</a:t>
            </a:r>
            <a:r>
              <a:rPr lang="pt-BR" sz="2400" dirty="0" smtClean="0">
                <a:latin typeface="Arial" panose="020B0604020202020204" pitchFamily="34" charset="0"/>
                <a:cs typeface="Arial" panose="020B0604020202020204" pitchFamily="34" charset="0"/>
              </a:rPr>
              <a:t>IBGE 2014),</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14 UBS e 25 ESF na zona urbana e 13 UBS 11 ESF, na zona rural,</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06 NASF</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01 Pronto Socorro, </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01 Hospital General Regional,</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CAPSII </a:t>
            </a:r>
            <a:r>
              <a:rPr lang="pt-BR" sz="2400" dirty="0">
                <a:latin typeface="Arial" panose="020B0604020202020204" pitchFamily="34" charset="0"/>
                <a:cs typeface="Arial" panose="020B0604020202020204" pitchFamily="34" charset="0"/>
              </a:rPr>
              <a:t>(Centro de Atenção Psicossocial), </a:t>
            </a:r>
            <a:endParaRPr lang="pt-BR" sz="24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02 Laboratórios</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01 Maternidade,</a:t>
            </a:r>
          </a:p>
          <a:p>
            <a:pPr marL="342900" indent="-342900" algn="just">
              <a:buFont typeface="Arial" panose="020B0604020202020204" pitchFamily="34" charset="0"/>
              <a:buChar char="•"/>
            </a:pPr>
            <a:r>
              <a:rPr lang="pt-BR" sz="2400" dirty="0" smtClean="0">
                <a:latin typeface="Arial" panose="020B0604020202020204" pitchFamily="34" charset="0"/>
                <a:cs typeface="Arial" panose="020B0604020202020204" pitchFamily="34" charset="0"/>
              </a:rPr>
              <a:t>01 Hospital Doenças Tropicais</a:t>
            </a:r>
          </a:p>
          <a:p>
            <a:pPr marL="457200" indent="-457200" algn="just">
              <a:buFont typeface="Arial" panose="020B0604020202020204" pitchFamily="34" charset="0"/>
              <a:buChar char="•"/>
            </a:pPr>
            <a:endParaRPr lang="pt-B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9847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308473"/>
            <a:ext cx="7704856" cy="4524315"/>
          </a:xfrm>
          <a:prstGeom prst="rect">
            <a:avLst/>
          </a:prstGeom>
        </p:spPr>
        <p:txBody>
          <a:bodyPr wrap="square">
            <a:spAutoFit/>
          </a:bodyPr>
          <a:lstStyle/>
          <a:p>
            <a:r>
              <a:rPr lang="pt-BR" sz="2400" b="1" dirty="0" smtClean="0">
                <a:latin typeface="Arial" panose="020B0604020202020204" pitchFamily="34" charset="0"/>
                <a:cs typeface="Arial" panose="020B0604020202020204" pitchFamily="34" charset="0"/>
              </a:rPr>
              <a:t>UBS Dr. José Mateus Arnaldo dos Santos</a:t>
            </a:r>
          </a:p>
          <a:p>
            <a:pPr algn="ctr"/>
            <a:r>
              <a:rPr lang="pt-BR" sz="2400" b="1"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pt-BR" sz="2400" dirty="0" smtClean="0">
                <a:latin typeface="Arial" panose="020B0604020202020204" pitchFamily="34" charset="0"/>
                <a:cs typeface="Arial" panose="020B0604020202020204" pitchFamily="34" charset="0"/>
              </a:rPr>
              <a:t>02 ESF</a:t>
            </a:r>
          </a:p>
          <a:p>
            <a:pPr marL="342900" indent="-342900">
              <a:buFont typeface="Arial" panose="020B0604020202020204" pitchFamily="34" charset="0"/>
              <a:buChar char="•"/>
            </a:pPr>
            <a:r>
              <a:rPr lang="pt-BR" sz="2400" dirty="0" smtClean="0">
                <a:latin typeface="Arial" panose="020B0604020202020204" pitchFamily="34" charset="0"/>
                <a:cs typeface="Arial" panose="020B0604020202020204" pitchFamily="34" charset="0"/>
              </a:rPr>
              <a:t>População Total 1779</a:t>
            </a:r>
          </a:p>
          <a:p>
            <a:pPr marL="342900" indent="-342900">
              <a:buFont typeface="Arial" panose="020B0604020202020204" pitchFamily="34" charset="0"/>
              <a:buChar char="•"/>
            </a:pPr>
            <a:r>
              <a:rPr lang="pt-BR" sz="2400" dirty="0" smtClean="0">
                <a:latin typeface="Arial" panose="020B0604020202020204" pitchFamily="34" charset="0"/>
                <a:cs typeface="Arial" panose="020B0604020202020204" pitchFamily="34" charset="0"/>
              </a:rPr>
              <a:t>Estrutura boa</a:t>
            </a:r>
          </a:p>
          <a:p>
            <a:pPr marL="342900" indent="-342900">
              <a:buFont typeface="Arial" panose="020B0604020202020204" pitchFamily="34" charset="0"/>
              <a:buChar char="•"/>
            </a:pPr>
            <a:r>
              <a:rPr lang="pt-BR" sz="2400" dirty="0" smtClean="0">
                <a:latin typeface="Arial" panose="020B0604020202020204" pitchFamily="34" charset="0"/>
                <a:cs typeface="Arial" panose="020B0604020202020204" pitchFamily="34" charset="0"/>
              </a:rPr>
              <a:t>01 Cirurgião Dentista</a:t>
            </a:r>
          </a:p>
          <a:p>
            <a:endParaRPr lang="pt-BR" sz="2400" dirty="0" smtClean="0">
              <a:latin typeface="Arial" panose="020B0604020202020204" pitchFamily="34" charset="0"/>
              <a:cs typeface="Arial" panose="020B0604020202020204" pitchFamily="34" charset="0"/>
            </a:endParaRPr>
          </a:p>
          <a:p>
            <a:r>
              <a:rPr lang="pt-BR" sz="2400" dirty="0" smtClean="0">
                <a:latin typeface="Arial" panose="020B0604020202020204" pitchFamily="34" charset="0"/>
                <a:cs typeface="Arial" panose="020B0604020202020204" pitchFamily="34" charset="0"/>
              </a:rPr>
              <a:t>Comparação entre o texto inicial e o relatório.</a:t>
            </a:r>
            <a:endParaRPr lang="pt-BR" sz="2400" dirty="0">
              <a:latin typeface="Arial" panose="020B0604020202020204" pitchFamily="34" charset="0"/>
              <a:cs typeface="Arial" panose="020B0604020202020204" pitchFamily="34" charset="0"/>
            </a:endParaRPr>
          </a:p>
          <a:p>
            <a:endParaRPr lang="pt-BR" sz="24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pt-BR" sz="2400" b="1" dirty="0">
              <a:latin typeface="Arial" panose="020B0604020202020204" pitchFamily="34" charset="0"/>
              <a:cs typeface="Arial" panose="020B0604020202020204" pitchFamily="34" charset="0"/>
            </a:endParaRPr>
          </a:p>
          <a:p>
            <a:pPr marL="0" lvl="1"/>
            <a:endParaRPr lang="pt-BR" sz="2400" b="1"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pt-BR"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2478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109318" y="2492896"/>
            <a:ext cx="6912768" cy="3785652"/>
          </a:xfrm>
          <a:prstGeom prst="rect">
            <a:avLst/>
          </a:prstGeom>
          <a:noFill/>
        </p:spPr>
        <p:txBody>
          <a:bodyPr wrap="square" rtlCol="0">
            <a:spAutoFit/>
          </a:bodyPr>
          <a:lstStyle/>
          <a:p>
            <a:pPr algn="ctr"/>
            <a:r>
              <a:rPr lang="pt-BR" sz="2800" b="1" dirty="0" smtClean="0">
                <a:latin typeface="Arial" panose="020B0604020202020204" pitchFamily="34" charset="0"/>
                <a:cs typeface="Arial" panose="020B0604020202020204" pitchFamily="34" charset="0"/>
              </a:rPr>
              <a:t>Objetivo Geral</a:t>
            </a:r>
          </a:p>
          <a:p>
            <a:pPr algn="ctr"/>
            <a:endParaRPr lang="pt-BR" sz="2800" b="1" dirty="0">
              <a:latin typeface="Arial" panose="020B0604020202020204" pitchFamily="34" charset="0"/>
              <a:cs typeface="Arial" panose="020B0604020202020204" pitchFamily="34" charset="0"/>
            </a:endParaRPr>
          </a:p>
          <a:p>
            <a:pPr marL="0" lvl="1" algn="ctr"/>
            <a:r>
              <a:rPr lang="pt-BR" sz="2400" dirty="0" smtClean="0"/>
              <a:t>Melhoria da atenção à saúde dos hipertensos e ou diabéticos da unidade de saúde da família Jose Matheus Arnaldo dos Santos Cruzeiro do Sul-Acre.</a:t>
            </a:r>
            <a:endParaRPr lang="es-ES" sz="2400" dirty="0" smtClean="0"/>
          </a:p>
          <a:p>
            <a:pPr algn="ctr"/>
            <a:endParaRPr lang="es-ES" sz="2800" dirty="0" smtClean="0"/>
          </a:p>
          <a:p>
            <a:pPr algn="ctr"/>
            <a:endParaRPr lang="pt-BR" sz="2800" b="1" dirty="0">
              <a:latin typeface="Arial" panose="020B0604020202020204" pitchFamily="34" charset="0"/>
              <a:cs typeface="Arial" panose="020B0604020202020204" pitchFamily="34" charset="0"/>
            </a:endParaRPr>
          </a:p>
          <a:p>
            <a:pPr algn="ctr"/>
            <a:endParaRPr lang="pt-BR" sz="2800" b="1" dirty="0" smtClean="0">
              <a:latin typeface="Arial" panose="020B0604020202020204" pitchFamily="34" charset="0"/>
              <a:cs typeface="Arial" panose="020B0604020202020204" pitchFamily="34" charset="0"/>
            </a:endParaRPr>
          </a:p>
          <a:p>
            <a:pPr algn="just"/>
            <a:endParaRPr lang="pt-BR" sz="2800" b="1" dirty="0">
              <a:latin typeface="Arial" panose="020B0604020202020204" pitchFamily="34" charset="0"/>
              <a:cs typeface="Arial" panose="020B0604020202020204" pitchFamily="34" charset="0"/>
            </a:endParaRPr>
          </a:p>
        </p:txBody>
      </p:sp>
      <p:pic>
        <p:nvPicPr>
          <p:cNvPr id="1026" name="Picture 2" descr="C:\Documents and Settings\Yelena\Escritorio\download (2).jpg"/>
          <p:cNvPicPr>
            <a:picLocks noChangeAspect="1" noChangeArrowheads="1"/>
          </p:cNvPicPr>
          <p:nvPr/>
        </p:nvPicPr>
        <p:blipFill>
          <a:blip r:embed="rId2"/>
          <a:srcRect/>
          <a:stretch>
            <a:fillRect/>
          </a:stretch>
        </p:blipFill>
        <p:spPr bwMode="auto">
          <a:xfrm>
            <a:off x="5500694" y="714356"/>
            <a:ext cx="2952750" cy="1543050"/>
          </a:xfrm>
          <a:prstGeom prst="rect">
            <a:avLst/>
          </a:prstGeom>
          <a:noFill/>
        </p:spPr>
      </p:pic>
      <p:pic>
        <p:nvPicPr>
          <p:cNvPr id="1027" name="Picture 3" descr="C:\Documents and Settings\Yelena\Escritorio\download (3).jpg"/>
          <p:cNvPicPr>
            <a:picLocks noChangeAspect="1" noChangeArrowheads="1"/>
          </p:cNvPicPr>
          <p:nvPr/>
        </p:nvPicPr>
        <p:blipFill>
          <a:blip r:embed="rId3"/>
          <a:srcRect/>
          <a:stretch>
            <a:fillRect/>
          </a:stretch>
        </p:blipFill>
        <p:spPr bwMode="auto">
          <a:xfrm>
            <a:off x="251520" y="4879281"/>
            <a:ext cx="2886075" cy="1590675"/>
          </a:xfrm>
          <a:prstGeom prst="rect">
            <a:avLst/>
          </a:prstGeom>
          <a:noFill/>
        </p:spPr>
      </p:pic>
    </p:spTree>
    <p:extLst>
      <p:ext uri="{BB962C8B-B14F-4D97-AF65-F5344CB8AC3E}">
        <p14:creationId xmlns:p14="http://schemas.microsoft.com/office/powerpoint/2010/main" xmlns="" val="372916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620688"/>
            <a:ext cx="7992888" cy="523220"/>
          </a:xfrm>
          <a:prstGeom prst="rect">
            <a:avLst/>
          </a:prstGeom>
        </p:spPr>
        <p:txBody>
          <a:bodyPr wrap="square">
            <a:spAutoFit/>
          </a:bodyPr>
          <a:lstStyle/>
          <a:p>
            <a:pPr algn="ctr"/>
            <a:r>
              <a:rPr lang="pt-BR" sz="2800" b="1" dirty="0" smtClean="0">
                <a:latin typeface="Arial" panose="020B0604020202020204" pitchFamily="34" charset="0"/>
                <a:cs typeface="Arial" panose="020B0604020202020204" pitchFamily="34" charset="0"/>
              </a:rPr>
              <a:t>Apresentação- Objetivos Específicos</a:t>
            </a:r>
            <a:endParaRPr lang="pt-BR" dirty="0" smtClean="0"/>
          </a:p>
        </p:txBody>
      </p:sp>
      <p:sp>
        <p:nvSpPr>
          <p:cNvPr id="3" name="Retângulo 2"/>
          <p:cNvSpPr/>
          <p:nvPr/>
        </p:nvSpPr>
        <p:spPr>
          <a:xfrm>
            <a:off x="899592" y="1628800"/>
            <a:ext cx="7704856" cy="3785652"/>
          </a:xfrm>
          <a:prstGeom prst="rect">
            <a:avLst/>
          </a:prstGeom>
        </p:spPr>
        <p:txBody>
          <a:bodyPr wrap="square">
            <a:spAutoFit/>
          </a:bodyPr>
          <a:lstStyle/>
          <a:p>
            <a:r>
              <a:rPr lang="pt-BR" sz="2400" dirty="0" smtClean="0"/>
              <a:t>1-Ampliar a cobertura a hipertensos e ou diabéticos.</a:t>
            </a:r>
            <a:endParaRPr lang="es-ES" sz="2400" dirty="0" smtClean="0"/>
          </a:p>
          <a:p>
            <a:r>
              <a:rPr lang="pt-BR" sz="2400" dirty="0" smtClean="0"/>
              <a:t>2-Melhorar a qualidade da atenção a hipertensos e ou diabéticos.</a:t>
            </a:r>
            <a:endParaRPr lang="es-ES" sz="2400" dirty="0" smtClean="0"/>
          </a:p>
          <a:p>
            <a:r>
              <a:rPr lang="pt-BR" sz="2400" dirty="0" smtClean="0"/>
              <a:t>3-Melhorar a adesão de hipertensos e ou diabéticos ao programa.</a:t>
            </a:r>
            <a:endParaRPr lang="es-ES" sz="2400" dirty="0" smtClean="0"/>
          </a:p>
          <a:p>
            <a:r>
              <a:rPr lang="pt-BR" sz="2400" dirty="0" smtClean="0"/>
              <a:t>4-Melhorar o registro das informações.</a:t>
            </a:r>
            <a:endParaRPr lang="es-ES" sz="2400" dirty="0" smtClean="0"/>
          </a:p>
          <a:p>
            <a:r>
              <a:rPr lang="pt-BR" sz="2400" dirty="0" smtClean="0"/>
              <a:t>5-Mapear hipertensos e ou diabéticos de risco para doença cardiovascular.</a:t>
            </a:r>
            <a:endParaRPr lang="es-ES" sz="2400" dirty="0" smtClean="0"/>
          </a:p>
          <a:p>
            <a:r>
              <a:rPr lang="pt-BR" sz="2400" dirty="0" smtClean="0"/>
              <a:t>6-Promover a saúde de hipertensos e diabéticos.</a:t>
            </a:r>
            <a:endParaRPr lang="es-ES" sz="2400" dirty="0" smtClean="0"/>
          </a:p>
          <a:p>
            <a:pPr marL="457200" lvl="0" indent="-457200">
              <a:buFont typeface="+mj-lt"/>
              <a:buAutoNum type="arabicPeriod"/>
            </a:pP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049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7544" y="116632"/>
            <a:ext cx="8280920" cy="3046988"/>
          </a:xfrm>
          <a:prstGeom prst="rect">
            <a:avLst/>
          </a:prstGeom>
        </p:spPr>
        <p:txBody>
          <a:bodyPr wrap="square">
            <a:spAutoFit/>
          </a:bodyPr>
          <a:lstStyle/>
          <a:p>
            <a:endParaRPr lang="pt-BR" sz="2400" b="1" dirty="0" smtClean="0">
              <a:latin typeface="Arial" panose="020B0604020202020204" pitchFamily="34" charset="0"/>
              <a:cs typeface="Arial" panose="020B0604020202020204" pitchFamily="34" charset="0"/>
            </a:endParaRPr>
          </a:p>
          <a:p>
            <a:pPr marL="457200" indent="-457200">
              <a:buAutoNum type="arabicPeriod"/>
            </a:pPr>
            <a:r>
              <a:rPr lang="pt-BR" sz="2400" b="1" dirty="0" smtClean="0">
                <a:latin typeface="Arial" panose="020B0604020202020204" pitchFamily="34" charset="0"/>
                <a:cs typeface="Arial" panose="020B0604020202020204" pitchFamily="34" charset="0"/>
              </a:rPr>
              <a:t>Ampliar a cobertura a hipertensos e/ou diabéticos:</a:t>
            </a:r>
          </a:p>
          <a:p>
            <a:pPr marL="342900" indent="-342900" algn="just"/>
            <a:r>
              <a:rPr lang="pt-BR" sz="2400" b="1" dirty="0" smtClean="0">
                <a:latin typeface="Arial" panose="020B0604020202020204" pitchFamily="34" charset="0"/>
                <a:cs typeface="Arial" panose="020B0604020202020204" pitchFamily="34" charset="0"/>
              </a:rPr>
              <a:t>Meta:</a:t>
            </a:r>
            <a:r>
              <a:rPr lang="pt-BR" sz="2400" dirty="0" smtClean="0"/>
              <a:t> Ampliar a cobertura do programa de atenção ao hipertenso na unidade de saúde para 65%. </a:t>
            </a:r>
          </a:p>
          <a:p>
            <a:pPr marL="342900" indent="-342900" algn="just"/>
            <a:r>
              <a:rPr lang="pt-BR" sz="2400" dirty="0" smtClean="0"/>
              <a:t>    Em relação aos hipertensos foram cadastrados no primeiro mês 30 (20,8%) no segundo, 57 (39,6%) no terceiro e 121, chegando a uma cobertura de 84, 0%. </a:t>
            </a:r>
            <a:endParaRPr lang="es-ES" sz="2400" dirty="0" smtClean="0"/>
          </a:p>
          <a:p>
            <a:pPr marL="342900" indent="-342900" algn="just"/>
            <a:endParaRPr lang="pt-BR" sz="2400" dirty="0" smtClean="0"/>
          </a:p>
        </p:txBody>
      </p:sp>
      <p:graphicFrame>
        <p:nvGraphicFramePr>
          <p:cNvPr id="4" name="3 Gráfico"/>
          <p:cNvGraphicFramePr/>
          <p:nvPr/>
        </p:nvGraphicFramePr>
        <p:xfrm>
          <a:off x="2000232" y="3071810"/>
          <a:ext cx="4933968" cy="35147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9133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0"/>
            <a:ext cx="8280920" cy="2492990"/>
          </a:xfrm>
          <a:prstGeom prst="rect">
            <a:avLst/>
          </a:prstGeom>
        </p:spPr>
        <p:txBody>
          <a:bodyPr wrap="square">
            <a:spAutoFit/>
          </a:bodyPr>
          <a:lstStyle/>
          <a:p>
            <a:endParaRPr lang="pt-BR" dirty="0" smtClean="0">
              <a:latin typeface="Arial" panose="020B0604020202020204" pitchFamily="34" charset="0"/>
              <a:cs typeface="Arial" panose="020B0604020202020204" pitchFamily="34" charset="0"/>
            </a:endParaRPr>
          </a:p>
          <a:p>
            <a:endParaRPr lang="pt-B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pt-BR" sz="2400" b="1" dirty="0" smtClean="0">
                <a:latin typeface="Arial" panose="020B0604020202020204" pitchFamily="34" charset="0"/>
                <a:cs typeface="Arial" panose="020B0604020202020204" pitchFamily="34" charset="0"/>
              </a:rPr>
              <a:t>Meta:</a:t>
            </a:r>
            <a:r>
              <a:rPr lang="pt-BR" sz="2400" b="1" dirty="0" smtClean="0"/>
              <a:t> 1.2 </a:t>
            </a:r>
            <a:r>
              <a:rPr lang="pt-BR" sz="2400" dirty="0" smtClean="0"/>
              <a:t>Cadastrar 65% dos diabéticos da área de abrangência.</a:t>
            </a:r>
            <a:endParaRPr lang="pt-BR" dirty="0" smtClean="0">
              <a:latin typeface="Arial" panose="020B0604020202020204" pitchFamily="34" charset="0"/>
              <a:cs typeface="Arial" panose="020B0604020202020204" pitchFamily="34" charset="0"/>
            </a:endParaRPr>
          </a:p>
          <a:p>
            <a:pPr algn="just"/>
            <a:r>
              <a:rPr lang="pt-BR" sz="2400" dirty="0" smtClean="0"/>
              <a:t>No primeiro mês tivemos3 (12,5%) cadastros, no segundo, 10 (41,7%) no terceiro e 23 (95,8%).</a:t>
            </a:r>
            <a:endParaRPr lang="pt-BR" sz="24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pt-BR" sz="2400" dirty="0" smtClean="0">
              <a:latin typeface="Arial" panose="020B0604020202020204" pitchFamily="34" charset="0"/>
              <a:cs typeface="Arial" panose="020B0604020202020204" pitchFamily="34" charset="0"/>
            </a:endParaRPr>
          </a:p>
        </p:txBody>
      </p:sp>
      <p:graphicFrame>
        <p:nvGraphicFramePr>
          <p:cNvPr id="4" name="3 Gráfico"/>
          <p:cNvGraphicFramePr/>
          <p:nvPr/>
        </p:nvGraphicFramePr>
        <p:xfrm>
          <a:off x="1071538" y="2571744"/>
          <a:ext cx="7000924" cy="37147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2388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Folhagem">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1097</TotalTime>
  <Words>1818</Words>
  <Application>Microsoft Office PowerPoint</Application>
  <PresentationFormat>Presentación en pantalla (4:3)</PresentationFormat>
  <Paragraphs>178</Paragraphs>
  <Slides>31</Slides>
  <Notes>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Viagem</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Robson</dc:creator>
  <cp:lastModifiedBy>CLIENTE</cp:lastModifiedBy>
  <cp:revision>130</cp:revision>
  <dcterms:created xsi:type="dcterms:W3CDTF">2014-03-26T21:28:54Z</dcterms:created>
  <dcterms:modified xsi:type="dcterms:W3CDTF">2015-08-14T00:21:16Z</dcterms:modified>
</cp:coreProperties>
</file>