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58" r:id="rId10"/>
    <p:sldId id="285" r:id="rId11"/>
    <p:sldId id="276" r:id="rId12"/>
    <p:sldId id="259" r:id="rId13"/>
    <p:sldId id="277" r:id="rId14"/>
    <p:sldId id="274" r:id="rId15"/>
    <p:sldId id="278" r:id="rId16"/>
    <p:sldId id="269" r:id="rId17"/>
    <p:sldId id="271" r:id="rId18"/>
    <p:sldId id="272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24" autoAdjust="0"/>
  </p:normalViewPr>
  <p:slideViewPr>
    <p:cSldViewPr snapToGrid="0" snapToObjects="1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AD\Turma%205\Jennifer\Planilhas\C&#243;pia%20de%20PLANILHA%20COLETA%20DE%20DADOS%20FINAL%20DE%20PRE-NATAL%20JENNIFE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za\Desktop\unasus\JENNIFER\PLANILHA%20COLETA%20DE%20DADOS%20FINAL%20DE%20PRE-NATAL%20JENNIF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0.25</c:v>
                </c:pt>
                <c:pt idx="1">
                  <c:v>0.32500000000000051</c:v>
                </c:pt>
                <c:pt idx="2">
                  <c:v>0.37500000000000044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776888"/>
        <c:axId val="255783552"/>
      </c:barChart>
      <c:catAx>
        <c:axId val="25577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783552"/>
        <c:crosses val="autoZero"/>
        <c:auto val="1"/>
        <c:lblAlgn val="ctr"/>
        <c:lblOffset val="100"/>
        <c:noMultiLvlLbl val="0"/>
      </c:catAx>
      <c:valAx>
        <c:axId val="255783552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7768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0.75000000000000178</c:v>
                </c:pt>
                <c:pt idx="1">
                  <c:v>0.73076923076923073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783160"/>
        <c:axId val="255776104"/>
      </c:barChart>
      <c:catAx>
        <c:axId val="25578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776104"/>
        <c:crosses val="autoZero"/>
        <c:auto val="1"/>
        <c:lblAlgn val="ctr"/>
        <c:lblOffset val="100"/>
        <c:noMultiLvlLbl val="0"/>
      </c:catAx>
      <c:valAx>
        <c:axId val="25577610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5783160"/>
        <c:crosses val="autoZero"/>
        <c:crossBetween val="between"/>
        <c:majorUnit val="0.1"/>
        <c:minorUnit val="4.000000000000002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13D34-DA01-4A7D-9C28-004BEECB706F}" type="datetimeFigureOut">
              <a:rPr lang="pt-BR" smtClean="0"/>
              <a:pPr/>
              <a:t>20/09/2015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5C7F4-9F70-46C2-A661-9B893A18C61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0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5C7F4-9F70-46C2-A661-9B893A18C61F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62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5C7F4-9F70-46C2-A661-9B893A18C61F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33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5C7F4-9F70-46C2-A661-9B893A18C61F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54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5C7F4-9F70-46C2-A661-9B893A18C61F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6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1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87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3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58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2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5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8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1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7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4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0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152" y="2347413"/>
            <a:ext cx="9585172" cy="2313527"/>
          </a:xfrm>
        </p:spPr>
        <p:txBody>
          <a:bodyPr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na ESF Centro Social Urbano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Bagé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/RS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118" y="561867"/>
            <a:ext cx="7766936" cy="135587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5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  <p:pic>
        <p:nvPicPr>
          <p:cNvPr id="4" name="Imagem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9809018" y="424754"/>
            <a:ext cx="1591306" cy="1492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09092" y="4988487"/>
            <a:ext cx="8338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Jennifer Williams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Olivera</a:t>
            </a:r>
          </a:p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Maria Emília Nunes Bueno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4" y="374713"/>
            <a:ext cx="2304255" cy="15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9367" y="1069074"/>
            <a:ext cx="10522424" cy="1346580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2. Melhorar a qualidade da atenção ao pré-natal na unidade de saúde.</a:t>
            </a:r>
          </a:p>
          <a:p>
            <a:pPr algn="just">
              <a:lnSpc>
                <a:spcPct val="12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 2.1</a:t>
            </a:r>
            <a:r>
              <a:rPr lang="pt-BR" dirty="0">
                <a:latin typeface="Arial" pitchFamily="34" charset="0"/>
                <a:cs typeface="Arial" pitchFamily="34" charset="0"/>
              </a:rPr>
              <a:t>: Garantir a 100% das gestantes o ingresso no Programa de Pré-Natal no primeiro trimestre de gestação.</a:t>
            </a:r>
          </a:p>
          <a:p>
            <a:pPr algn="just">
              <a:lnSpc>
                <a:spcPct val="12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09716" y="2647666"/>
            <a:ext cx="621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gestantes captadas no primeiro trimestre de gestação.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486493" y="3794291"/>
            <a:ext cx="233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n= 15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n= 19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n= 24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66292528"/>
              </p:ext>
            </p:extLst>
          </p:nvPr>
        </p:nvGraphicFramePr>
        <p:xfrm>
          <a:off x="2109716" y="3361153"/>
          <a:ext cx="7162942" cy="326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9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2764" y="283679"/>
            <a:ext cx="10536072" cy="603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Metas: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2.2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Realizar pelo menos um exame ginecológico por trimestre em 100% das gestantes.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2.3: Realizar pelo menos um exame de mama em 100% das gestantes.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2.4: Realizar a solicitação a 100% das gestantes de exames laboratoriais de acordo com protocolo.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2.5: Garantir a 100% das gestantes a prescrição de sulfato ferroso e acido fólico de acordo com protocolo.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2.6: Garantir que 100% das gestantes estejam com vacina antitetânica em dia.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2.7: Garantir que 100% das gestantes estejam com vacina contra hepatite B em dia.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2.8: Realizar avaliação da necessidade de atendimento odontológico em 100% das gestantes durante o pré-natal.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2.9: Garantir a primeira consulta odontológica programática para 100% das gestantes cadastradas.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89863" y="6110431"/>
            <a:ext cx="762909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Cumpridas em 100% em todos os meses da intervenção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57" y="1466309"/>
            <a:ext cx="10882321" cy="378808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3: Melhorar a adesão ao pré-natal.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Realizar busca ativa de 100% das gestantes faltosas ao pré-natal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Nº gestantes  faltosas: Mês 1:  9      Mês 2:   5       Mês 3: 3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(100% receberam busca ativa)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do programa pré-natal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Manter registro na ficha de acompanhamento/espelho de pré-natal em 100% das gestantes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5. Realizar avaliação do risco pré-natal.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Avaliar risco gestacional em 100% das gestantes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83392" y="5777940"/>
            <a:ext cx="943060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Cumpridas em 100% em todos os meses da intervenção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2763" y="1310186"/>
            <a:ext cx="1067254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no pré-natal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6.1: Garantir a 100% das gestantes orientações nutricional durante a gestação.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6.2: Promover o aleitamento materno junto a 100% das gestantes.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6.3: Orientar 100% das gestantes sobre os cuidados com o recém-nascido.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6.4: Orientar 100% das gestantes sobre anticoncepção após o parto.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6.5: Orientar 100% das gestantes sobre os riscos do tabagismo e do uso de álcool e drogas na gestação.</a:t>
            </a:r>
          </a:p>
          <a:p>
            <a:pPr marL="342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6.6: Orientar 100% das gestantes sobre higiene bucal.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51630" y="5564521"/>
            <a:ext cx="872091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Cumpridas em 100% em todos os meses da intervenção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77333" y="401783"/>
            <a:ext cx="10101503" cy="61791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Ampliar a cobertura ao puerpério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Meta1.1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Garantir a 100% das puérperas consulta puerperal antes dos 42 dias após o parto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pt-BR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cumprida em 100%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puerpério na unidade de saúde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Examinar as mamas em 100% das puérperas cadastradas no programa.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Examinar o abdome em 100% das puérperas cadastradas no programa.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Realizar exame ginecológico em 100% das puérperas cadastradas no programa.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Avaliar o estado psíquico em 100% das puérperas cadastradas no programa.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Avaliar intercorrência em 100% das puérperas cadastradas no programa.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Prescrever a 100% das puérperas um método de anticoncepção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cumpridas 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100%</a:t>
            </a:r>
          </a:p>
          <a:p>
            <a:pPr>
              <a:buFont typeface="Wingdings 3" charset="2"/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2196" y="425820"/>
            <a:ext cx="97854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a adesão das mães ao puerpério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3.1: Realizar busca ativa de 100% das puérperas que não realizaram a consulta de puerpério até 30 dias após o parto.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Melhorar o registro das informações do puerpério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4.1: Manter registro na ficha de acompanhamento do programa 100% das puérperas.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Promover a saúde das puérperas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5.1: Orientar 100% das puérperas cadastradas no Programa sobre os cuidados do recém-nascido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5.2: Orientar 100% das puérperas cadastradas no Programa sobre aleitamento materno exclusivo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5.3: Orientar 100% das puérperas cadastradas no Programa sobre planejamento familiar.</a:t>
            </a:r>
          </a:p>
          <a:p>
            <a:pPr>
              <a:buFont typeface="Wingdings 3" charset="2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59149" y="6073520"/>
            <a:ext cx="565956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cumpridas em 100%</a:t>
            </a:r>
          </a:p>
        </p:txBody>
      </p:sp>
    </p:spTree>
    <p:extLst>
      <p:ext uri="{BB962C8B-B14F-4D97-AF65-F5344CB8AC3E}">
        <p14:creationId xmlns:p14="http://schemas.microsoft.com/office/powerpoint/2010/main" val="39418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24" y="605051"/>
            <a:ext cx="8596668" cy="762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Discussão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585" y="1371600"/>
            <a:ext cx="8714213" cy="51656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en-US" sz="3200" dirty="0" err="1">
                <a:latin typeface="Arial" charset="0"/>
                <a:ea typeface="Arial" charset="0"/>
              </a:rPr>
              <a:t>Importância</a:t>
            </a:r>
            <a:r>
              <a:rPr lang="en-US" altLang="en-US" sz="3200" dirty="0">
                <a:latin typeface="Arial" charset="0"/>
                <a:ea typeface="Arial" charset="0"/>
              </a:rPr>
              <a:t> da </a:t>
            </a:r>
            <a:r>
              <a:rPr lang="en-US" altLang="en-US" sz="3200" dirty="0" err="1">
                <a:latin typeface="Arial" charset="0"/>
                <a:ea typeface="Arial" charset="0"/>
              </a:rPr>
              <a:t>intervenção</a:t>
            </a:r>
            <a:r>
              <a:rPr lang="en-US" altLang="en-US" sz="3200" dirty="0">
                <a:latin typeface="Arial" charset="0"/>
                <a:ea typeface="Arial" charset="0"/>
              </a:rPr>
              <a:t>: </a:t>
            </a:r>
          </a:p>
          <a:p>
            <a:pPr marL="0" indent="0">
              <a:buNone/>
            </a:pPr>
            <a:r>
              <a:rPr lang="en-US" altLang="en-US" sz="2000" b="1" u="sng" dirty="0">
                <a:latin typeface="Arial" charset="0"/>
                <a:ea typeface="Arial" charset="0"/>
              </a:rPr>
              <a:t>EQUIPE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000" dirty="0" err="1" smtClean="0">
                <a:latin typeface="Arial" charset="0"/>
                <a:ea typeface="Arial" charset="0"/>
              </a:rPr>
              <a:t>Coesão</a:t>
            </a:r>
            <a:r>
              <a:rPr lang="en-US" altLang="en-US" sz="2000" dirty="0" smtClean="0">
                <a:latin typeface="Arial" charset="0"/>
                <a:ea typeface="Arial" charset="0"/>
              </a:rPr>
              <a:t>  </a:t>
            </a:r>
            <a:r>
              <a:rPr lang="en-US" altLang="en-US" sz="2000" dirty="0" err="1">
                <a:latin typeface="Arial" charset="0"/>
                <a:ea typeface="Arial" charset="0"/>
              </a:rPr>
              <a:t>em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função</a:t>
            </a:r>
            <a:r>
              <a:rPr lang="en-US" altLang="en-US" sz="2000" dirty="0">
                <a:latin typeface="Arial" charset="0"/>
                <a:ea typeface="Arial" charset="0"/>
              </a:rPr>
              <a:t> de um </a:t>
            </a:r>
            <a:r>
              <a:rPr lang="en-US" altLang="en-US" sz="2000" dirty="0" err="1">
                <a:latin typeface="Arial" charset="0"/>
                <a:ea typeface="Arial" charset="0"/>
              </a:rPr>
              <a:t>mesmo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objetivo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Melhor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capacitação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</a:p>
          <a:p>
            <a:pPr marL="0" indent="0">
              <a:buNone/>
            </a:pPr>
            <a:r>
              <a:rPr lang="en-US" altLang="en-US" sz="2000" b="1" u="sng" dirty="0">
                <a:latin typeface="Arial" charset="0"/>
                <a:ea typeface="Arial" charset="0"/>
              </a:rPr>
              <a:t>SERVIÇO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000" dirty="0" err="1">
                <a:latin typeface="Arial" charset="0"/>
                <a:ea typeface="Arial" charset="0"/>
              </a:rPr>
              <a:t>Melhora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rotina</a:t>
            </a:r>
            <a:r>
              <a:rPr lang="en-US" altLang="en-US" sz="2000" dirty="0">
                <a:latin typeface="Arial" charset="0"/>
                <a:ea typeface="Arial" charset="0"/>
              </a:rPr>
              <a:t> de </a:t>
            </a:r>
            <a:r>
              <a:rPr lang="en-US" altLang="en-US" sz="2000" dirty="0" err="1">
                <a:latin typeface="Arial" charset="0"/>
                <a:ea typeface="Arial" charset="0"/>
              </a:rPr>
              <a:t>trabalho</a:t>
            </a: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000" dirty="0" err="1">
                <a:latin typeface="Arial" charset="0"/>
                <a:ea typeface="Arial" charset="0"/>
              </a:rPr>
              <a:t>Melhora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na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organização</a:t>
            </a:r>
            <a:r>
              <a:rPr lang="en-US" altLang="en-US" sz="2000" dirty="0">
                <a:latin typeface="Arial" charset="0"/>
                <a:ea typeface="Arial" charset="0"/>
              </a:rPr>
              <a:t> e </a:t>
            </a:r>
            <a:r>
              <a:rPr lang="en-US" altLang="en-US" sz="2000" dirty="0" err="1">
                <a:latin typeface="Arial" charset="0"/>
                <a:ea typeface="Arial" charset="0"/>
              </a:rPr>
              <a:t>registro</a:t>
            </a:r>
            <a:r>
              <a:rPr lang="en-US" altLang="en-US" sz="2000" dirty="0">
                <a:latin typeface="Arial" charset="0"/>
                <a:ea typeface="Arial" charset="0"/>
              </a:rPr>
              <a:t> de dados</a:t>
            </a:r>
          </a:p>
          <a:p>
            <a:pPr marL="0" indent="0">
              <a:buNone/>
            </a:pPr>
            <a:r>
              <a:rPr lang="en-US" altLang="en-US" sz="2000" b="1" u="sng" dirty="0">
                <a:latin typeface="Arial" charset="0"/>
                <a:ea typeface="Arial" charset="0"/>
              </a:rPr>
              <a:t>COMUNIDADE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Maior</a:t>
            </a:r>
            <a:r>
              <a:rPr lang="en-US" altLang="en-US" sz="2000" dirty="0">
                <a:latin typeface="Arial" charset="0"/>
                <a:ea typeface="Arial" charset="0"/>
              </a:rPr>
              <a:t> </a:t>
            </a:r>
            <a:r>
              <a:rPr lang="en-US" altLang="en-US" sz="2000" dirty="0" err="1">
                <a:latin typeface="Arial" charset="0"/>
                <a:ea typeface="Arial" charset="0"/>
              </a:rPr>
              <a:t>cobertura</a:t>
            </a:r>
            <a:r>
              <a:rPr lang="en-US" altLang="en-US" sz="2000" dirty="0">
                <a:latin typeface="Arial" charset="0"/>
                <a:ea typeface="Arial" charset="0"/>
              </a:rPr>
              <a:t> e </a:t>
            </a:r>
            <a:r>
              <a:rPr lang="en-US" altLang="en-US" sz="2000" dirty="0" err="1">
                <a:latin typeface="Arial" charset="0"/>
                <a:ea typeface="Arial" charset="0"/>
              </a:rPr>
              <a:t>qualidade</a:t>
            </a:r>
            <a:r>
              <a:rPr lang="en-US" altLang="en-US" sz="2000" dirty="0">
                <a:latin typeface="Arial" charset="0"/>
                <a:ea typeface="Arial" charset="0"/>
              </a:rPr>
              <a:t> do </a:t>
            </a:r>
            <a:r>
              <a:rPr lang="en-US" altLang="en-US" sz="2000" dirty="0" err="1">
                <a:latin typeface="Arial" charset="0"/>
                <a:ea typeface="Arial" charset="0"/>
              </a:rPr>
              <a:t>atendimento</a:t>
            </a:r>
            <a:r>
              <a:rPr lang="en-US" altLang="en-US" sz="2000" dirty="0">
                <a:latin typeface="Arial" charset="0"/>
                <a:ea typeface="Arial" charset="0"/>
              </a:rPr>
              <a:t>.</a:t>
            </a:r>
            <a:endParaRPr lang="en-US" altLang="en-US" sz="3200" dirty="0">
              <a:latin typeface="Arial" charset="0"/>
              <a:ea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en-US" sz="2000" dirty="0" err="1">
                <a:latin typeface="Arial" charset="0"/>
                <a:ea typeface="Arial" charset="0"/>
              </a:rPr>
              <a:t>Ações</a:t>
            </a:r>
            <a:r>
              <a:rPr lang="en-US" altLang="en-US" sz="2000" dirty="0">
                <a:latin typeface="Arial" charset="0"/>
                <a:ea typeface="Arial" charset="0"/>
              </a:rPr>
              <a:t> da </a:t>
            </a:r>
            <a:r>
              <a:rPr lang="en-US" altLang="en-US" sz="2000" dirty="0" err="1">
                <a:latin typeface="Arial" charset="0"/>
                <a:ea typeface="Arial" charset="0"/>
              </a:rPr>
              <a:t>intervenção</a:t>
            </a:r>
            <a:r>
              <a:rPr lang="en-US" altLang="en-US" sz="2000" dirty="0">
                <a:latin typeface="Arial" charset="0"/>
                <a:ea typeface="Arial" charset="0"/>
              </a:rPr>
              <a:t>  </a:t>
            </a:r>
            <a:r>
              <a:rPr lang="en-US" altLang="en-US" sz="2000" dirty="0" err="1">
                <a:latin typeface="Arial" charset="0"/>
                <a:ea typeface="Arial" charset="0"/>
              </a:rPr>
              <a:t>incorporadas</a:t>
            </a:r>
            <a:r>
              <a:rPr lang="en-US" altLang="en-US" sz="2000" dirty="0">
                <a:latin typeface="Arial" charset="0"/>
                <a:ea typeface="Arial" charset="0"/>
              </a:rPr>
              <a:t> a </a:t>
            </a:r>
            <a:r>
              <a:rPr lang="en-US" altLang="en-US" sz="2000" dirty="0" err="1">
                <a:latin typeface="Arial" charset="0"/>
                <a:ea typeface="Arial" charset="0"/>
              </a:rPr>
              <a:t>rotina</a:t>
            </a:r>
            <a:r>
              <a:rPr lang="en-US" altLang="en-US" sz="2000" dirty="0">
                <a:latin typeface="Arial" charset="0"/>
                <a:ea typeface="Arial" charset="0"/>
              </a:rPr>
              <a:t> de </a:t>
            </a:r>
            <a:r>
              <a:rPr lang="en-US" altLang="en-US" sz="2000" dirty="0" err="1">
                <a:latin typeface="Arial" charset="0"/>
                <a:ea typeface="Arial" charset="0"/>
              </a:rPr>
              <a:t>trabalho</a:t>
            </a:r>
            <a:r>
              <a:rPr lang="en-US" altLang="en-US" sz="2000" dirty="0">
                <a:latin typeface="Arial" charset="0"/>
                <a:ea typeface="Arial" charset="0"/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916" y="609600"/>
            <a:ext cx="9845090" cy="1025236"/>
          </a:xfrm>
        </p:spPr>
        <p:txBody>
          <a:bodyPr>
            <a:noAutofit/>
          </a:bodyPr>
          <a:lstStyle/>
          <a:p>
            <a:r>
              <a:rPr lang="pt-BR" sz="2800" b="1" dirty="0"/>
              <a:t>Reflexão crítica sobre o processo pessoal de aprendizagem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320" y="1634837"/>
            <a:ext cx="9628909" cy="471137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período de aprendizado serviu muito para entender a medicina brasileira, a população atendida, as dificuldades da saúde pública e as falhas que tem, mais também para conseguir muitas mudanças no que respeita ao trabalho com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curso me ensinou como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conscientizar a população sobre os cuidados de saúde,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mudar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modos e estilo de vida de muitos usuários,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consulta e seguimento controlado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uma avaliação continuada dos pacientes com doenças crônicas.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principalmente me ajudou a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diminuir a mortalidade materno infantil da área de abrangência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Acredito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o curso foi muito importante no meu aprendizado e continuará sendo já que adquiri dele muitas formas de trabalho organizado. Mas ainda temos muito trabalho a fazer e que serão realizados conforme o passar do tempo.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/>
          </a:bodyPr>
          <a:lstStyle/>
          <a:p>
            <a:r>
              <a:rPr lang="pt-BR" dirty="0" smtClean="0"/>
              <a:t>Referencias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327"/>
            <a:ext cx="10905066" cy="473903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dirty="0" smtClean="0"/>
              <a:t>BRASIL. Ministério da Saúde. </a:t>
            </a:r>
            <a:r>
              <a:rPr lang="pt-BR" b="1" dirty="0" smtClean="0"/>
              <a:t>ATENÇAO AO PRE-NATAL DE BAIXO RISCO</a:t>
            </a:r>
            <a:r>
              <a:rPr lang="pt-BR" dirty="0" smtClean="0"/>
              <a:t>. </a:t>
            </a:r>
            <a:r>
              <a:rPr lang="pt-BR" dirty="0"/>
              <a:t>1</a:t>
            </a:r>
            <a:r>
              <a:rPr lang="pt-BR" dirty="0" smtClean="0"/>
              <a:t>. ed. 2 reimpressão. Brasília: Ministério da Saúde, 2013. (Cadernos de Atenção Básica, 32).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dirty="0"/>
              <a:t>BRASIL. Ministério da Saúde. </a:t>
            </a:r>
            <a:r>
              <a:rPr lang="pt-BR" b="1" dirty="0" smtClean="0"/>
              <a:t>SAUDE SEXUAL E SAUDE REPRODUTIVA</a:t>
            </a:r>
            <a:r>
              <a:rPr lang="pt-BR" dirty="0" smtClean="0"/>
              <a:t>. </a:t>
            </a:r>
            <a:r>
              <a:rPr lang="pt-BR" dirty="0"/>
              <a:t>1. ed. </a:t>
            </a:r>
            <a:r>
              <a:rPr lang="pt-BR" dirty="0" smtClean="0"/>
              <a:t>1. </a:t>
            </a:r>
            <a:r>
              <a:rPr lang="pt-BR" dirty="0"/>
              <a:t>reimpressão. Brasília: Ministério da Saúde, 2013. (Cadernos de Atenção Básica, </a:t>
            </a:r>
            <a:r>
              <a:rPr lang="pt-BR" dirty="0" smtClean="0"/>
              <a:t>26).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dirty="0"/>
              <a:t>BRASIL. Ministério da Saúde. </a:t>
            </a:r>
            <a:r>
              <a:rPr lang="pt-BR" b="1" dirty="0" smtClean="0"/>
              <a:t>ACOLHIMENTO A DEMANDA ESPONTANEA</a:t>
            </a:r>
            <a:r>
              <a:rPr lang="pt-BR" dirty="0" smtClean="0"/>
              <a:t>. </a:t>
            </a:r>
            <a:r>
              <a:rPr lang="pt-BR" dirty="0"/>
              <a:t>1. ed. 2 reimpressão. Brasília: Ministério da Saúde, 2013. (Cadernos de Atenção Básica, </a:t>
            </a:r>
            <a:r>
              <a:rPr lang="pt-BR" dirty="0" smtClean="0"/>
              <a:t>28).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  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2012" y="2133600"/>
            <a:ext cx="8915400" cy="377762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pt-BR" sz="6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pt-BR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obrigada!</a:t>
            </a:r>
            <a:endParaRPr lang="pt-BR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085" y="624110"/>
            <a:ext cx="9880528" cy="1280890"/>
          </a:xfrm>
        </p:spPr>
        <p:txBody>
          <a:bodyPr/>
          <a:lstStyle/>
          <a:p>
            <a:r>
              <a:rPr lang="pt-BR" b="1" dirty="0" smtClean="0"/>
              <a:t>Introdução</a:t>
            </a:r>
            <a:r>
              <a:rPr lang="en-US" b="1" dirty="0" smtClean="0"/>
              <a:t> – </a:t>
            </a:r>
            <a:r>
              <a:rPr lang="pt-BR" b="1" dirty="0" smtClean="0"/>
              <a:t>Importância</a:t>
            </a:r>
            <a:r>
              <a:rPr lang="en-US" b="1" dirty="0" smtClean="0"/>
              <a:t> da atenção ao pré-natal e puerpério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68" y="1945313"/>
            <a:ext cx="9879830" cy="46908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Brasil nas últimas décadas teve uma importante redução da mortalidade infantil, porém ainda apresenta um número importante de mortes que fazem parte da realidade social e sanitária do país. Tais mortes ocorrem por causas evitáveis, principalmente no que diz respeito às ações dos serviços de saúde e, a atenção ao pré – natal, ao parto e ao recém nascido (BRASIL, 2012).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 de Bagé não escapa a esta realidade, já que tem uma quantidade significativa de óbitos fetais e ademais uma alta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taxa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óbitos por sífilis congênita, situação que pode ser reversível com um seguimento de pré – natal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bem realizado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tanto pelos sistemas de saúde como pelas próprias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– Município - UBS</a:t>
            </a:r>
            <a:r>
              <a:rPr lang="en-US" b="1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2764" y="1316181"/>
            <a:ext cx="10371848" cy="51538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município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Bagé/RS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está localizado na região da campanha,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população de quase 120000 habitantes (IBGE, 2010).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UBS CSU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conta com uma população de aproximadamente 8000 habitantes.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UBS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possui duas equipes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saúde composta por: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Duas enfermeiras,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Uma técnica de enfermagem para as duas equipes,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Uma vacinadora,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pediatra, e no inicio da intervenção era somente um medico atuando nas duas áreas, agora temos outro medico com horário completo na UBS do projeto PROVAB,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dentista e uma técnica de saúde bucal;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Um farmacêutico,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Duas pessoas para os serviços gerais e duas recepcionistas.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inicio da intervenção não contávamos com agentes comunitários de saúde e neste momento já contamos com quatro agentes, dois para cada área.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1476" y="340092"/>
            <a:ext cx="10249469" cy="128089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Introdução – Situação da ação programática antes da intervenção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0473" y="1302327"/>
            <a:ext cx="9454139" cy="529243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Modelo de atendimento tradicional, funcionava com atendimento a demanda espontânea;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Não havia estratégia de atendimento a gestantes;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Não havia registros adequados, não havia fichas espelho e o atendimento era responsabilidade da enfermeira da UBS já que não contava com medico da ESF;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Havia um clínico que atendia duas vezes por semana com demanda espontânea;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Não havia atendimento prioritário ao idoso e nem estratégia de saúde da criança. A puericultura era realizada pela pediatra quando era solicitado o atendimento pela mãe;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Não havia estratégia de visitas domiciliares já que não contávamos com agentes comunitários de saúde;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Não havia dentista nem auxiliar de  saúde bucal. Todos os atendimentos eram realizados com agendamento no mesmo dia por ordem de chegada.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802340"/>
            <a:ext cx="8915400" cy="377762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Melhorar a Atenção ao Pré-natal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 ESF Centro Social Urbano, Bagé/RS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altLang="en-US" sz="2400" b="1" dirty="0" smtClean="0">
                <a:latin typeface="Arial" charset="0"/>
                <a:ea typeface="Arial" charset="0"/>
              </a:rPr>
              <a:t>Ações</a:t>
            </a:r>
          </a:p>
          <a:p>
            <a:pPr algn="ctr">
              <a:buNone/>
            </a:pPr>
            <a:endParaRPr lang="en-US" altLang="en-US" sz="2000" dirty="0">
              <a:latin typeface="Arial" charset="0"/>
              <a:ea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sz="2400" dirty="0">
                <a:latin typeface="Arial" charset="0"/>
                <a:ea typeface="Arial" charset="0"/>
              </a:rPr>
              <a:t>Monitoramento e </a:t>
            </a:r>
            <a:r>
              <a:rPr lang="pt-BR" altLang="en-US" sz="2400" dirty="0" smtClean="0">
                <a:latin typeface="Arial" charset="0"/>
                <a:ea typeface="Arial" charset="0"/>
              </a:rPr>
              <a:t>avaliação</a:t>
            </a:r>
            <a:r>
              <a:rPr lang="en-US" altLang="en-US" sz="2400" dirty="0" smtClean="0">
                <a:latin typeface="Arial" charset="0"/>
                <a:ea typeface="Arial" charset="0"/>
              </a:rPr>
              <a:t>;</a:t>
            </a:r>
            <a:endParaRPr lang="en-US" altLang="en-US" sz="2400" dirty="0">
              <a:latin typeface="Arial" charset="0"/>
              <a:ea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sz="2400" dirty="0" err="1">
                <a:latin typeface="Arial" charset="0"/>
                <a:ea typeface="Arial" charset="0"/>
              </a:rPr>
              <a:t>Organização</a:t>
            </a:r>
            <a:r>
              <a:rPr lang="en-US" altLang="en-US" sz="2400" dirty="0">
                <a:latin typeface="Arial" charset="0"/>
                <a:ea typeface="Arial" charset="0"/>
              </a:rPr>
              <a:t> e </a:t>
            </a:r>
            <a:r>
              <a:rPr lang="en-US" altLang="en-US" sz="2400" dirty="0" err="1">
                <a:latin typeface="Arial" charset="0"/>
                <a:ea typeface="Arial" charset="0"/>
              </a:rPr>
              <a:t>gestão</a:t>
            </a:r>
            <a:r>
              <a:rPr lang="en-US" altLang="en-US" sz="2400" dirty="0">
                <a:latin typeface="Arial" charset="0"/>
                <a:ea typeface="Arial" charset="0"/>
              </a:rPr>
              <a:t> do </a:t>
            </a:r>
            <a:r>
              <a:rPr lang="en-US" altLang="en-US" sz="2400" dirty="0" err="1">
                <a:latin typeface="Arial" charset="0"/>
                <a:ea typeface="Arial" charset="0"/>
              </a:rPr>
              <a:t>serviço</a:t>
            </a:r>
            <a:r>
              <a:rPr lang="en-US" altLang="en-US" sz="2400" dirty="0">
                <a:latin typeface="Arial" charset="0"/>
                <a:ea typeface="Arial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sz="2400" dirty="0" err="1">
                <a:latin typeface="Arial" charset="0"/>
                <a:ea typeface="Arial" charset="0"/>
              </a:rPr>
              <a:t>Engajamento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público</a:t>
            </a:r>
            <a:r>
              <a:rPr lang="en-US" altLang="en-US" sz="2400" dirty="0">
                <a:latin typeface="Arial" charset="0"/>
                <a:ea typeface="Arial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en-US" sz="2400" dirty="0" err="1">
                <a:latin typeface="Arial" charset="0"/>
                <a:ea typeface="Arial" charset="0"/>
              </a:rPr>
              <a:t>Qualificação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na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prática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>
                <a:latin typeface="Arial" charset="0"/>
                <a:ea typeface="Arial" charset="0"/>
              </a:rPr>
              <a:t>clínica</a:t>
            </a:r>
            <a:r>
              <a:rPr lang="en-US" altLang="en-US" sz="2400" dirty="0">
                <a:latin typeface="Arial" charset="0"/>
                <a:ea typeface="Arial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9152" y="296563"/>
            <a:ext cx="8911687" cy="1280890"/>
          </a:xfrm>
        </p:spPr>
        <p:txBody>
          <a:bodyPr/>
          <a:lstStyle/>
          <a:p>
            <a:r>
              <a:rPr lang="pt-BR" b="1" dirty="0" smtClean="0"/>
              <a:t>Grupo de gestantes e amamentação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4478" r="4862" b="6249"/>
          <a:stretch/>
        </p:blipFill>
        <p:spPr bwMode="auto">
          <a:xfrm>
            <a:off x="1" y="1269241"/>
            <a:ext cx="6339162" cy="292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10634" r="4862" b="6249"/>
          <a:stretch/>
        </p:blipFill>
        <p:spPr bwMode="auto">
          <a:xfrm>
            <a:off x="6339162" y="1269241"/>
            <a:ext cx="5852838" cy="573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10261" r="16566" b="8769"/>
          <a:stretch/>
        </p:blipFill>
        <p:spPr bwMode="auto">
          <a:xfrm>
            <a:off x="0" y="4189862"/>
            <a:ext cx="6339163" cy="292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468" y="473985"/>
            <a:ext cx="8911687" cy="1280890"/>
          </a:xfrm>
        </p:spPr>
        <p:txBody>
          <a:bodyPr/>
          <a:lstStyle/>
          <a:p>
            <a:r>
              <a:rPr lang="pt-BR" b="1" dirty="0" smtClean="0"/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40873"/>
            <a:ext cx="8915400" cy="44703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Manual Técnico de Pré-natal e Puerpério do Ministério da Saúde, 2012 (BRASIL, 2012).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gestantes e puérperas disponibilizadas pelo curso e impressas  pelo gestor.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Cartão da gestante disponível no município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Planilhas eletrônicas de coleta de dados.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Livros de agendamentos.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644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802" y="615803"/>
            <a:ext cx="8596668" cy="83127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Objetivos Específicos,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Metas e Resultados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43025"/>
            <a:ext cx="11141627" cy="13093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Objetivo 1.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pré-natal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1.1.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Alcançar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de cobertura das gestantes cadastradas no Programa de Pré-natal da unidade de saúde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1600" dirty="0" smtClean="0"/>
          </a:p>
          <a:p>
            <a:pPr algn="just">
              <a:lnSpc>
                <a:spcPct val="120000"/>
              </a:lnSpc>
            </a:pPr>
            <a:endParaRPr lang="pt-BR" sz="1600" dirty="0" smtClean="0"/>
          </a:p>
          <a:p>
            <a:pPr algn="just"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endParaRPr lang="en-US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36743682"/>
              </p:ext>
            </p:extLst>
          </p:nvPr>
        </p:nvGraphicFramePr>
        <p:xfrm>
          <a:off x="2088107" y="3425588"/>
          <a:ext cx="6905767" cy="319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83642" y="2757522"/>
            <a:ext cx="6660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itchFamily="34" charset="0"/>
                <a:cs typeface="Arial" pitchFamily="34" charset="0"/>
              </a:rPr>
              <a:t>Proporção de gestantes cadastradas no Programa de Pré-natal da ESF Centro Social Urbano, Bagé/RS, 2014/2015.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486494" y="4012655"/>
            <a:ext cx="233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n= 20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n= 26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n= 30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524</TotalTime>
  <Words>1608</Words>
  <Application>Microsoft Office PowerPoint</Application>
  <PresentationFormat>Widescreen</PresentationFormat>
  <Paragraphs>156</Paragraphs>
  <Slides>19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Cacho</vt:lpstr>
      <vt:lpstr> Melhoria da Atenção ao Pré-natal e Puerpério na ESF Centro Social Urbano, Bagé/RS. </vt:lpstr>
      <vt:lpstr>Introdução – Importância da atenção ao pré-natal e puerpério</vt:lpstr>
      <vt:lpstr>Introdução – Município - UBS </vt:lpstr>
      <vt:lpstr>Introdução – Situação da ação programática antes da intervenção</vt:lpstr>
      <vt:lpstr>Objetivo Geral</vt:lpstr>
      <vt:lpstr>Metodologia</vt:lpstr>
      <vt:lpstr>Grupo de gestantes e amamentação</vt:lpstr>
      <vt:lpstr>Logística</vt:lpstr>
      <vt:lpstr>Objetivos Específicos,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 sobre o processo pessoal de aprendizagem </vt:lpstr>
      <vt:lpstr>Referencias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Tiulo: Ampliar a cobertura da atenção pré-natal e atenção às puérperas UBS Vila Gaúcha. Bagé. RS Jenny Reyes Fines</dc:title>
  <dc:creator>Valerie</dc:creator>
  <cp:lastModifiedBy>julio</cp:lastModifiedBy>
  <cp:revision>72</cp:revision>
  <dcterms:created xsi:type="dcterms:W3CDTF">2015-08-09T10:12:14Z</dcterms:created>
  <dcterms:modified xsi:type="dcterms:W3CDTF">2015-09-20T22:21:16Z</dcterms:modified>
</cp:coreProperties>
</file>