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44" r:id="rId2"/>
    <p:sldId id="366" r:id="rId3"/>
    <p:sldId id="359" r:id="rId4"/>
    <p:sldId id="360" r:id="rId5"/>
    <p:sldId id="361" r:id="rId6"/>
    <p:sldId id="362" r:id="rId7"/>
    <p:sldId id="363" r:id="rId8"/>
    <p:sldId id="364" r:id="rId9"/>
    <p:sldId id="365" r:id="rId10"/>
    <p:sldId id="367" r:id="rId11"/>
    <p:sldId id="368" r:id="rId12"/>
    <p:sldId id="369" r:id="rId13"/>
    <p:sldId id="370" r:id="rId14"/>
    <p:sldId id="380" r:id="rId15"/>
    <p:sldId id="381" r:id="rId16"/>
    <p:sldId id="382" r:id="rId17"/>
    <p:sldId id="383" r:id="rId18"/>
    <p:sldId id="384" r:id="rId19"/>
    <p:sldId id="374" r:id="rId20"/>
    <p:sldId id="386" r:id="rId21"/>
    <p:sldId id="387" r:id="rId22"/>
    <p:sldId id="385" r:id="rId23"/>
    <p:sldId id="375" r:id="rId24"/>
    <p:sldId id="377" r:id="rId25"/>
    <p:sldId id="378" r:id="rId26"/>
    <p:sldId id="296" r:id="rId27"/>
  </p:sldIdLst>
  <p:sldSz cx="9144000" cy="5143500" type="screen16x9"/>
  <p:notesSz cx="6858000" cy="9144000"/>
  <p:defaultTextStyle>
    <a:defPPr>
      <a:defRPr lang="pt-BR"/>
    </a:defPPr>
    <a:lvl1pPr algn="l" rtl="0" fontAlgn="base">
      <a:spcBef>
        <a:spcPct val="0"/>
      </a:spcBef>
      <a:spcAft>
        <a:spcPct val="0"/>
      </a:spcAft>
      <a:defRPr kern="1200">
        <a:solidFill>
          <a:schemeClr val="tx1"/>
        </a:solidFill>
        <a:latin typeface="Constantia"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onstantia"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onstantia"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onstantia"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onstantia" charset="0"/>
        <a:ea typeface="ＭＳ Ｐゴシック" charset="0"/>
        <a:cs typeface="ＭＳ Ｐゴシック" charset="0"/>
      </a:defRPr>
    </a:lvl5pPr>
    <a:lvl6pPr marL="2286000" algn="l" defTabSz="457200" rtl="0" eaLnBrk="1" latinLnBrk="0" hangingPunct="1">
      <a:defRPr kern="1200">
        <a:solidFill>
          <a:schemeClr val="tx1"/>
        </a:solidFill>
        <a:latin typeface="Constantia" charset="0"/>
        <a:ea typeface="ＭＳ Ｐゴシック" charset="0"/>
        <a:cs typeface="ＭＳ Ｐゴシック" charset="0"/>
      </a:defRPr>
    </a:lvl6pPr>
    <a:lvl7pPr marL="2743200" algn="l" defTabSz="457200" rtl="0" eaLnBrk="1" latinLnBrk="0" hangingPunct="1">
      <a:defRPr kern="1200">
        <a:solidFill>
          <a:schemeClr val="tx1"/>
        </a:solidFill>
        <a:latin typeface="Constantia" charset="0"/>
        <a:ea typeface="ＭＳ Ｐゴシック" charset="0"/>
        <a:cs typeface="ＭＳ Ｐゴシック" charset="0"/>
      </a:defRPr>
    </a:lvl7pPr>
    <a:lvl8pPr marL="3200400" algn="l" defTabSz="457200" rtl="0" eaLnBrk="1" latinLnBrk="0" hangingPunct="1">
      <a:defRPr kern="1200">
        <a:solidFill>
          <a:schemeClr val="tx1"/>
        </a:solidFill>
        <a:latin typeface="Constantia" charset="0"/>
        <a:ea typeface="ＭＳ Ｐゴシック" charset="0"/>
        <a:cs typeface="ＭＳ Ｐゴシック" charset="0"/>
      </a:defRPr>
    </a:lvl8pPr>
    <a:lvl9pPr marL="3657600" algn="l" defTabSz="457200" rtl="0" eaLnBrk="1" latinLnBrk="0" hangingPunct="1">
      <a:defRPr kern="1200">
        <a:solidFill>
          <a:schemeClr val="tx1"/>
        </a:solidFill>
        <a:latin typeface="Constantia" charset="0"/>
        <a:ea typeface="ＭＳ Ｐゴシック" charset="0"/>
        <a:cs typeface="ＭＳ Ｐゴシック"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nise" initials="D" lastIdx="1" clrIdx="0"/>
  <p:cmAuthor id="1" name="OEM" initials="EGF" lastIdx="5" clrIdx="1"/>
  <p:cmAuthor id="2" name="Anaclaudia Gastal Fassa" initials="" lastIdx="0" clrIdx="2"/>
  <p:cmAuthor id="3" name="Fabi" initials="F" lastIdx="6"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47A1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294" y="0"/>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onstantia" pitchFamily="18" charset="0"/>
                <a:ea typeface="ＭＳ Ｐゴシック" pitchFamily="34" charset="-128"/>
                <a:cs typeface="+mn-cs"/>
              </a:defRPr>
            </a:lvl1pPr>
          </a:lstStyle>
          <a:p>
            <a:pPr>
              <a:defRPr/>
            </a:pPr>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F34A6DE4-A56E-C040-8EA1-6B5BC26E34F8}" type="datetimeFigureOut">
              <a:rPr lang="pt-BR"/>
              <a:pPr/>
              <a:t>07/10/2012</a:t>
            </a:fld>
            <a:endParaRPr lang="pt-BR"/>
          </a:p>
        </p:txBody>
      </p:sp>
      <p:sp>
        <p:nvSpPr>
          <p:cNvPr id="4" name="Espaço Reservado para Imagem de Sli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pt-BR" noProof="0" smtClean="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onstantia" pitchFamily="18" charset="0"/>
                <a:ea typeface="ＭＳ Ｐゴシック" pitchFamily="34" charset="-128"/>
                <a:cs typeface="+mn-cs"/>
              </a:defRPr>
            </a:lvl1pPr>
          </a:lstStyle>
          <a:p>
            <a:pPr>
              <a:defRPr/>
            </a:pPr>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AC49B3F-3C1F-C448-BBAC-B1D39761BD38}" type="slidenum">
              <a:rPr lang="pt-BR"/>
              <a:pPr/>
              <a:t>‹nº›</a:t>
            </a:fld>
            <a:endParaRPr lang="pt-BR"/>
          </a:p>
        </p:txBody>
      </p:sp>
    </p:spTree>
    <p:extLst>
      <p:ext uri="{BB962C8B-B14F-4D97-AF65-F5344CB8AC3E}">
        <p14:creationId xmlns:p14="http://schemas.microsoft.com/office/powerpoint/2010/main" xmlns="" val="24267646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pic>
        <p:nvPicPr>
          <p:cNvPr id="7" name="Imagem 6" descr="layout3.jpg"/>
          <p:cNvPicPr>
            <a:picLocks noChangeAspect="1"/>
          </p:cNvPicPr>
          <p:nvPr userDrawn="1"/>
        </p:nvPicPr>
        <p:blipFill>
          <a:blip r:embed="rId2" cstate="print"/>
          <a:stretch>
            <a:fillRect/>
          </a:stretch>
        </p:blipFill>
        <p:spPr>
          <a:xfrm>
            <a:off x="2286000" y="0"/>
            <a:ext cx="6858000" cy="5143500"/>
          </a:xfrm>
          <a:prstGeom prst="rect">
            <a:avLst/>
          </a:prstGeom>
        </p:spPr>
      </p:pic>
      <p:sp>
        <p:nvSpPr>
          <p:cNvPr id="2" name="Título 1"/>
          <p:cNvSpPr>
            <a:spLocks noGrp="1"/>
          </p:cNvSpPr>
          <p:nvPr>
            <p:ph type="ctrTitle"/>
          </p:nvPr>
        </p:nvSpPr>
        <p:spPr>
          <a:xfrm>
            <a:off x="685800" y="1597819"/>
            <a:ext cx="7772400" cy="1102519"/>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fld id="{5E5E0CAE-7A7F-8B44-85AD-B2E8CFC40F11}" type="datetimeFigureOut">
              <a:rPr lang="pt-BR"/>
              <a:pPr/>
              <a:t>07/10/2012</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87B96171-24F3-6243-BC22-9570234EDCFB}" type="slidenum">
              <a:rPr lang="pt-BR"/>
              <a:pPr/>
              <a:t>‹nº›</a:t>
            </a:fld>
            <a:endParaRPr lang="pt-BR"/>
          </a:p>
        </p:txBody>
      </p:sp>
    </p:spTree>
    <p:extLst>
      <p:ext uri="{BB962C8B-B14F-4D97-AF65-F5344CB8AC3E}">
        <p14:creationId xmlns:p14="http://schemas.microsoft.com/office/powerpoint/2010/main" xmlns="" val="588647004"/>
      </p:ext>
    </p:extLst>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fld id="{462A3BC5-7FED-634D-841B-611816DBE83F}" type="datetimeFigureOut">
              <a:rPr lang="pt-BR"/>
              <a:pPr/>
              <a:t>07/10/2012</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2FEAE8A0-57A4-2543-9DE6-35B3245C69FC}" type="slidenum">
              <a:rPr lang="pt-BR"/>
              <a:pPr/>
              <a:t>‹nº›</a:t>
            </a:fld>
            <a:endParaRPr lang="pt-BR"/>
          </a:p>
        </p:txBody>
      </p:sp>
    </p:spTree>
    <p:extLst>
      <p:ext uri="{BB962C8B-B14F-4D97-AF65-F5344CB8AC3E}">
        <p14:creationId xmlns:p14="http://schemas.microsoft.com/office/powerpoint/2010/main" xmlns="" val="1114275516"/>
      </p:ext>
    </p:extLst>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05979"/>
            <a:ext cx="2057400" cy="4388644"/>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05979"/>
            <a:ext cx="6019800" cy="4388644"/>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fld id="{69DB9A27-820A-BC4D-BA6F-E698C99A30E2}" type="datetimeFigureOut">
              <a:rPr lang="pt-BR"/>
              <a:pPr/>
              <a:t>07/10/2012</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2B310621-BE97-564B-B4C4-D01244123245}" type="slidenum">
              <a:rPr lang="pt-BR"/>
              <a:pPr/>
              <a:t>‹nº›</a:t>
            </a:fld>
            <a:endParaRPr lang="pt-BR"/>
          </a:p>
        </p:txBody>
      </p:sp>
    </p:spTree>
    <p:extLst>
      <p:ext uri="{BB962C8B-B14F-4D97-AF65-F5344CB8AC3E}">
        <p14:creationId xmlns:p14="http://schemas.microsoft.com/office/powerpoint/2010/main" xmlns="" val="1096965633"/>
      </p:ext>
    </p:extLst>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pic>
        <p:nvPicPr>
          <p:cNvPr id="7" name="Imagem 6" descr="layout3.jpg"/>
          <p:cNvPicPr>
            <a:picLocks noChangeAspect="1"/>
          </p:cNvPicPr>
          <p:nvPr userDrawn="1"/>
        </p:nvPicPr>
        <p:blipFill>
          <a:blip r:embed="rId2" cstate="print"/>
          <a:stretch>
            <a:fillRect/>
          </a:stretch>
        </p:blipFill>
        <p:spPr>
          <a:xfrm>
            <a:off x="2286000" y="0"/>
            <a:ext cx="6858000" cy="5143500"/>
          </a:xfrm>
          <a:prstGeom prst="rect">
            <a:avLst/>
          </a:prstGeom>
        </p:spPr>
      </p:pic>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fld id="{240511B6-10DB-5C4A-97A6-B5E249F1FDDF}" type="datetimeFigureOut">
              <a:rPr lang="pt-BR"/>
              <a:pPr/>
              <a:t>07/10/2012</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C031E741-1A62-A442-BE7F-909D12FECDA6}" type="slidenum">
              <a:rPr lang="pt-BR"/>
              <a:pPr/>
              <a:t>‹nº›</a:t>
            </a:fld>
            <a:endParaRPr lang="pt-BR"/>
          </a:p>
        </p:txBody>
      </p:sp>
    </p:spTree>
    <p:extLst>
      <p:ext uri="{BB962C8B-B14F-4D97-AF65-F5344CB8AC3E}">
        <p14:creationId xmlns:p14="http://schemas.microsoft.com/office/powerpoint/2010/main" xmlns="" val="2694200775"/>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pic>
        <p:nvPicPr>
          <p:cNvPr id="7" name="Imagem 6" descr="layout3.jpg"/>
          <p:cNvPicPr>
            <a:picLocks noChangeAspect="1"/>
          </p:cNvPicPr>
          <p:nvPr userDrawn="1"/>
        </p:nvPicPr>
        <p:blipFill>
          <a:blip r:embed="rId2" cstate="print"/>
          <a:stretch>
            <a:fillRect/>
          </a:stretch>
        </p:blipFill>
        <p:spPr>
          <a:xfrm>
            <a:off x="2286000" y="0"/>
            <a:ext cx="6858000" cy="5143500"/>
          </a:xfrm>
          <a:prstGeom prst="rect">
            <a:avLst/>
          </a:prstGeom>
        </p:spPr>
      </p:pic>
      <p:sp>
        <p:nvSpPr>
          <p:cNvPr id="2" name="Título 1"/>
          <p:cNvSpPr>
            <a:spLocks noGrp="1"/>
          </p:cNvSpPr>
          <p:nvPr>
            <p:ph type="title"/>
          </p:nvPr>
        </p:nvSpPr>
        <p:spPr>
          <a:xfrm>
            <a:off x="722313" y="3305176"/>
            <a:ext cx="7772400" cy="1021556"/>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fld id="{A12D1703-5025-BD45-960A-24678269AD7F}" type="datetimeFigureOut">
              <a:rPr lang="pt-BR"/>
              <a:pPr/>
              <a:t>07/10/2012</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A8D03766-71A8-5E49-AD91-A47670E98F1A}" type="slidenum">
              <a:rPr lang="pt-BR"/>
              <a:pPr/>
              <a:t>‹nº›</a:t>
            </a:fld>
            <a:endParaRPr lang="pt-BR"/>
          </a:p>
        </p:txBody>
      </p:sp>
    </p:spTree>
    <p:extLst>
      <p:ext uri="{BB962C8B-B14F-4D97-AF65-F5344CB8AC3E}">
        <p14:creationId xmlns:p14="http://schemas.microsoft.com/office/powerpoint/2010/main" xmlns="" val="1921375444"/>
      </p:ext>
    </p:extLst>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pic>
        <p:nvPicPr>
          <p:cNvPr id="8" name="Imagem 7" descr="layout3.jpg"/>
          <p:cNvPicPr>
            <a:picLocks noChangeAspect="1"/>
          </p:cNvPicPr>
          <p:nvPr userDrawn="1"/>
        </p:nvPicPr>
        <p:blipFill>
          <a:blip r:embed="rId2" cstate="print"/>
          <a:stretch>
            <a:fillRect/>
          </a:stretch>
        </p:blipFill>
        <p:spPr>
          <a:xfrm>
            <a:off x="2286000" y="0"/>
            <a:ext cx="6858000" cy="5143500"/>
          </a:xfrm>
          <a:prstGeom prst="rect">
            <a:avLst/>
          </a:prstGeom>
        </p:spPr>
      </p:pic>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fld id="{F7A115CA-FFC6-A441-92D7-C47C172AECFD}" type="datetimeFigureOut">
              <a:rPr lang="pt-BR"/>
              <a:pPr/>
              <a:t>07/10/2012</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fld id="{063BA01D-0DE3-6844-95DD-867C52F7DB4D}" type="slidenum">
              <a:rPr lang="pt-BR"/>
              <a:pPr/>
              <a:t>‹nº›</a:t>
            </a:fld>
            <a:endParaRPr lang="pt-BR"/>
          </a:p>
        </p:txBody>
      </p:sp>
    </p:spTree>
    <p:extLst>
      <p:ext uri="{BB962C8B-B14F-4D97-AF65-F5344CB8AC3E}">
        <p14:creationId xmlns:p14="http://schemas.microsoft.com/office/powerpoint/2010/main" xmlns="" val="3370845225"/>
      </p:ext>
    </p:extLst>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pic>
        <p:nvPicPr>
          <p:cNvPr id="10" name="Imagem 9" descr="layout3.jpg"/>
          <p:cNvPicPr>
            <a:picLocks noChangeAspect="1"/>
          </p:cNvPicPr>
          <p:nvPr userDrawn="1"/>
        </p:nvPicPr>
        <p:blipFill>
          <a:blip r:embed="rId2" cstate="print"/>
          <a:stretch>
            <a:fillRect/>
          </a:stretch>
        </p:blipFill>
        <p:spPr>
          <a:xfrm>
            <a:off x="2286000" y="0"/>
            <a:ext cx="6858000" cy="5143500"/>
          </a:xfrm>
          <a:prstGeom prst="rect">
            <a:avLst/>
          </a:prstGeom>
        </p:spPr>
      </p:pic>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fld id="{E3CF58B0-61C4-E64C-8AEE-291F0ECE32D2}" type="datetimeFigureOut">
              <a:rPr lang="pt-BR"/>
              <a:pPr/>
              <a:t>07/10/2012</a:t>
            </a:fld>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fld id="{83B745B5-AFE7-E94A-9C8D-DD0E4AA349EC}" type="slidenum">
              <a:rPr lang="pt-BR"/>
              <a:pPr/>
              <a:t>‹nº›</a:t>
            </a:fld>
            <a:endParaRPr lang="pt-BR"/>
          </a:p>
        </p:txBody>
      </p:sp>
    </p:spTree>
    <p:extLst>
      <p:ext uri="{BB962C8B-B14F-4D97-AF65-F5344CB8AC3E}">
        <p14:creationId xmlns:p14="http://schemas.microsoft.com/office/powerpoint/2010/main" xmlns="" val="623161848"/>
      </p:ext>
    </p:extLst>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pic>
        <p:nvPicPr>
          <p:cNvPr id="6" name="Imagem 5" descr="layout3.jpg"/>
          <p:cNvPicPr>
            <a:picLocks noChangeAspect="1"/>
          </p:cNvPicPr>
          <p:nvPr userDrawn="1"/>
        </p:nvPicPr>
        <p:blipFill>
          <a:blip r:embed="rId2" cstate="print"/>
          <a:stretch>
            <a:fillRect/>
          </a:stretch>
        </p:blipFill>
        <p:spPr>
          <a:xfrm>
            <a:off x="2286000" y="0"/>
            <a:ext cx="6858000" cy="5143500"/>
          </a:xfrm>
          <a:prstGeom prst="rect">
            <a:avLst/>
          </a:prstGeom>
        </p:spPr>
      </p:pic>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3"/>
          <p:cNvSpPr>
            <a:spLocks noGrp="1"/>
          </p:cNvSpPr>
          <p:nvPr>
            <p:ph type="dt" sz="half" idx="10"/>
          </p:nvPr>
        </p:nvSpPr>
        <p:spPr/>
        <p:txBody>
          <a:bodyPr/>
          <a:lstStyle>
            <a:lvl1pPr>
              <a:defRPr/>
            </a:lvl1pPr>
          </a:lstStyle>
          <a:p>
            <a:fld id="{3895B3FC-4AA9-0D41-96AB-DDB049CE18D6}" type="datetimeFigureOut">
              <a:rPr lang="pt-BR"/>
              <a:pPr/>
              <a:t>07/10/2012</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fld id="{0B6DE750-4A66-BF42-862A-0D8C882DA314}" type="slidenum">
              <a:rPr lang="pt-BR"/>
              <a:pPr/>
              <a:t>‹nº›</a:t>
            </a:fld>
            <a:endParaRPr lang="pt-BR"/>
          </a:p>
        </p:txBody>
      </p:sp>
    </p:spTree>
    <p:extLst>
      <p:ext uri="{BB962C8B-B14F-4D97-AF65-F5344CB8AC3E}">
        <p14:creationId xmlns:p14="http://schemas.microsoft.com/office/powerpoint/2010/main" xmlns="" val="325822760"/>
      </p:ext>
    </p:extLst>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pic>
        <p:nvPicPr>
          <p:cNvPr id="5" name="Imagem 4" descr="layout3.jpg"/>
          <p:cNvPicPr>
            <a:picLocks noChangeAspect="1"/>
          </p:cNvPicPr>
          <p:nvPr userDrawn="1"/>
        </p:nvPicPr>
        <p:blipFill>
          <a:blip r:embed="rId2" cstate="print"/>
          <a:stretch>
            <a:fillRect/>
          </a:stretch>
        </p:blipFill>
        <p:spPr>
          <a:xfrm>
            <a:off x="2286000" y="0"/>
            <a:ext cx="6858000" cy="5143500"/>
          </a:xfrm>
          <a:prstGeom prst="rect">
            <a:avLst/>
          </a:prstGeom>
        </p:spPr>
      </p:pic>
      <p:sp>
        <p:nvSpPr>
          <p:cNvPr id="2" name="Espaço Reservado para Data 3"/>
          <p:cNvSpPr>
            <a:spLocks noGrp="1"/>
          </p:cNvSpPr>
          <p:nvPr>
            <p:ph type="dt" sz="half" idx="10"/>
          </p:nvPr>
        </p:nvSpPr>
        <p:spPr/>
        <p:txBody>
          <a:bodyPr/>
          <a:lstStyle>
            <a:lvl1pPr>
              <a:defRPr/>
            </a:lvl1pPr>
          </a:lstStyle>
          <a:p>
            <a:fld id="{B6C87D9E-F6B4-4842-B549-D08C61871EA5}" type="datetimeFigureOut">
              <a:rPr lang="pt-BR"/>
              <a:pPr/>
              <a:t>07/10/2012</a:t>
            </a:fld>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fld id="{476AA2A0-7A91-5C40-9EBA-972696D03F3F}" type="slidenum">
              <a:rPr lang="pt-BR"/>
              <a:pPr/>
              <a:t>‹nº›</a:t>
            </a:fld>
            <a:endParaRPr lang="pt-BR"/>
          </a:p>
        </p:txBody>
      </p:sp>
    </p:spTree>
    <p:extLst>
      <p:ext uri="{BB962C8B-B14F-4D97-AF65-F5344CB8AC3E}">
        <p14:creationId xmlns:p14="http://schemas.microsoft.com/office/powerpoint/2010/main" xmlns="" val="304945165"/>
      </p:ext>
    </p:extLst>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pic>
        <p:nvPicPr>
          <p:cNvPr id="8" name="Imagem 7" descr="layout3.jpg"/>
          <p:cNvPicPr>
            <a:picLocks noChangeAspect="1"/>
          </p:cNvPicPr>
          <p:nvPr userDrawn="1"/>
        </p:nvPicPr>
        <p:blipFill>
          <a:blip r:embed="rId2" cstate="print"/>
          <a:stretch>
            <a:fillRect/>
          </a:stretch>
        </p:blipFill>
        <p:spPr>
          <a:xfrm>
            <a:off x="2286000" y="0"/>
            <a:ext cx="6858000" cy="5143500"/>
          </a:xfrm>
          <a:prstGeom prst="rect">
            <a:avLst/>
          </a:prstGeom>
        </p:spPr>
      </p:pic>
      <p:sp>
        <p:nvSpPr>
          <p:cNvPr id="2" name="Título 1"/>
          <p:cNvSpPr>
            <a:spLocks noGrp="1"/>
          </p:cNvSpPr>
          <p:nvPr>
            <p:ph type="title"/>
          </p:nvPr>
        </p:nvSpPr>
        <p:spPr>
          <a:xfrm>
            <a:off x="457201" y="204787"/>
            <a:ext cx="3008313" cy="871538"/>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fld id="{35E09169-87D6-0245-8A5F-0EE0C5B13B14}" type="datetimeFigureOut">
              <a:rPr lang="pt-BR"/>
              <a:pPr/>
              <a:t>07/10/2012</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fld id="{1A7BE4E4-A5C3-EF44-A9EF-15CC125EBC6E}" type="slidenum">
              <a:rPr lang="pt-BR"/>
              <a:pPr/>
              <a:t>‹nº›</a:t>
            </a:fld>
            <a:endParaRPr lang="pt-BR"/>
          </a:p>
        </p:txBody>
      </p:sp>
    </p:spTree>
    <p:extLst>
      <p:ext uri="{BB962C8B-B14F-4D97-AF65-F5344CB8AC3E}">
        <p14:creationId xmlns:p14="http://schemas.microsoft.com/office/powerpoint/2010/main" xmlns="" val="4150243301"/>
      </p:ext>
    </p:extLst>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pic>
        <p:nvPicPr>
          <p:cNvPr id="8" name="Imagem 7" descr="layout3.jpg"/>
          <p:cNvPicPr>
            <a:picLocks noChangeAspect="1"/>
          </p:cNvPicPr>
          <p:nvPr userDrawn="1"/>
        </p:nvPicPr>
        <p:blipFill>
          <a:blip r:embed="rId2" cstate="print"/>
          <a:stretch>
            <a:fillRect/>
          </a:stretch>
        </p:blipFill>
        <p:spPr>
          <a:xfrm>
            <a:off x="2286000" y="0"/>
            <a:ext cx="6858000" cy="5143500"/>
          </a:xfrm>
          <a:prstGeom prst="rect">
            <a:avLst/>
          </a:prstGeom>
        </p:spPr>
      </p:pic>
      <p:sp>
        <p:nvSpPr>
          <p:cNvPr id="2" name="Título 1"/>
          <p:cNvSpPr>
            <a:spLocks noGrp="1"/>
          </p:cNvSpPr>
          <p:nvPr>
            <p:ph type="title"/>
          </p:nvPr>
        </p:nvSpPr>
        <p:spPr>
          <a:xfrm>
            <a:off x="1792288" y="3600450"/>
            <a:ext cx="5486400" cy="425054"/>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fld id="{B9413F90-7BA6-F747-919C-B91F1DAB944A}" type="datetimeFigureOut">
              <a:rPr lang="pt-BR"/>
              <a:pPr/>
              <a:t>07/10/2012</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fld id="{0D308C5D-137E-F941-94BC-81ECA1810EA7}" type="slidenum">
              <a:rPr lang="pt-BR"/>
              <a:pPr/>
              <a:t>‹nº›</a:t>
            </a:fld>
            <a:endParaRPr lang="pt-BR"/>
          </a:p>
        </p:txBody>
      </p:sp>
    </p:spTree>
    <p:extLst>
      <p:ext uri="{BB962C8B-B14F-4D97-AF65-F5344CB8AC3E}">
        <p14:creationId xmlns:p14="http://schemas.microsoft.com/office/powerpoint/2010/main" xmlns="" val="2578570969"/>
      </p:ext>
    </p:extLst>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Imagem 7" descr="tela_principal_limpa.jpg"/>
          <p:cNvPicPr>
            <a:picLocks noChangeAspect="1"/>
          </p:cNvPicPr>
          <p:nvPr userDrawn="1"/>
        </p:nvPicPr>
        <p:blipFill>
          <a:blip r:embed="rId13" cstate="print"/>
          <a:stretch>
            <a:fillRect/>
          </a:stretch>
        </p:blipFill>
        <p:spPr>
          <a:xfrm>
            <a:off x="2286000" y="0"/>
            <a:ext cx="6858000" cy="5143500"/>
          </a:xfrm>
          <a:prstGeom prst="rect">
            <a:avLst/>
          </a:prstGeom>
        </p:spPr>
      </p:pic>
      <p:sp>
        <p:nvSpPr>
          <p:cNvPr id="1026" name="Espaço Reservado para Título 1"/>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pt-BR"/>
              <a:t>Clique para editar o estilo do título mestre</a:t>
            </a:r>
          </a:p>
        </p:txBody>
      </p:sp>
      <p:sp>
        <p:nvSpPr>
          <p:cNvPr id="1027" name="Espaço Reservado para Texto 2"/>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pt-BR" dirty="0"/>
              <a:t>Clique para editar os estilos do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03CE79B7-D5F2-6F48-89EB-7A152884616A}" type="datetimeFigureOut">
              <a:rPr lang="pt-BR"/>
              <a:pPr/>
              <a:t>07/10/2012</a:t>
            </a:fld>
            <a:endParaRPr lang="pt-BR"/>
          </a:p>
        </p:txBody>
      </p:sp>
      <p:sp>
        <p:nvSpPr>
          <p:cNvPr id="5" name="Espaço Reservado para Rodapé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pt-BR"/>
          </a:p>
        </p:txBody>
      </p:sp>
      <p:sp>
        <p:nvSpPr>
          <p:cNvPr id="6" name="Espaço Reservado para Número de Slide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EADF4B3D-AC8A-374B-9942-8DDD222ECF00}" type="slidenum">
              <a:rPr lang="pt-BR"/>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r"/>
  </p:transition>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onstantia" pitchFamily="18"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onstantia" pitchFamily="18"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onstantia" pitchFamily="18"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onstantia" pitchFamily="18"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onstantia" pitchFamily="18" charset="0"/>
        </a:defRPr>
      </a:lvl6pPr>
      <a:lvl7pPr marL="914400" algn="ctr" rtl="0" fontAlgn="base">
        <a:spcBef>
          <a:spcPct val="0"/>
        </a:spcBef>
        <a:spcAft>
          <a:spcPct val="0"/>
        </a:spcAft>
        <a:defRPr sz="4400">
          <a:solidFill>
            <a:schemeClr val="tx1"/>
          </a:solidFill>
          <a:latin typeface="Constantia" pitchFamily="18" charset="0"/>
        </a:defRPr>
      </a:lvl7pPr>
      <a:lvl8pPr marL="1371600" algn="ctr" rtl="0" fontAlgn="base">
        <a:spcBef>
          <a:spcPct val="0"/>
        </a:spcBef>
        <a:spcAft>
          <a:spcPct val="0"/>
        </a:spcAft>
        <a:defRPr sz="4400">
          <a:solidFill>
            <a:schemeClr val="tx1"/>
          </a:solidFill>
          <a:latin typeface="Constantia" pitchFamily="18" charset="0"/>
        </a:defRPr>
      </a:lvl8pPr>
      <a:lvl9pPr marL="1828800" algn="ctr" rtl="0" fontAlgn="base">
        <a:spcBef>
          <a:spcPct val="0"/>
        </a:spcBef>
        <a:spcAft>
          <a:spcPct val="0"/>
        </a:spcAft>
        <a:defRPr sz="4400">
          <a:solidFill>
            <a:schemeClr val="tx1"/>
          </a:solidFill>
          <a:latin typeface="Constantia" pitchFamily="18"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tela_principal_limpa.jpg"/>
          <p:cNvPicPr>
            <a:picLocks noChangeAspect="1"/>
          </p:cNvPicPr>
          <p:nvPr/>
        </p:nvPicPr>
        <p:blipFill>
          <a:blip r:embed="rId2" cstate="print"/>
          <a:stretch>
            <a:fillRect/>
          </a:stretch>
        </p:blipFill>
        <p:spPr>
          <a:xfrm>
            <a:off x="2286000" y="0"/>
            <a:ext cx="6858000" cy="5143500"/>
          </a:xfrm>
          <a:prstGeom prst="rect">
            <a:avLst/>
          </a:prstGeom>
        </p:spPr>
      </p:pic>
      <p:sp>
        <p:nvSpPr>
          <p:cNvPr id="3" name="Subtítulo 2"/>
          <p:cNvSpPr>
            <a:spLocks noGrp="1"/>
          </p:cNvSpPr>
          <p:nvPr>
            <p:ph type="subTitle" idx="1"/>
          </p:nvPr>
        </p:nvSpPr>
        <p:spPr>
          <a:xfrm>
            <a:off x="1187624" y="2499742"/>
            <a:ext cx="4464496" cy="864096"/>
          </a:xfrm>
        </p:spPr>
        <p:txBody>
          <a:bodyPr/>
          <a:lstStyle/>
          <a:p>
            <a:r>
              <a:rPr lang="pt-BR" sz="1400" b="1" dirty="0" smtClean="0">
                <a:latin typeface="Arial" pitchFamily="34" charset="0"/>
                <a:cs typeface="Arial" pitchFamily="34" charset="0"/>
              </a:rPr>
              <a:t>Universidade Federal de Pelotas</a:t>
            </a:r>
            <a:endParaRPr lang="pt-BR" sz="1400" b="1" dirty="0">
              <a:latin typeface="Arial" pitchFamily="34" charset="0"/>
              <a:cs typeface="Arial" pitchFamily="34" charset="0"/>
            </a:endParaRPr>
          </a:p>
        </p:txBody>
      </p:sp>
      <p:sp>
        <p:nvSpPr>
          <p:cNvPr id="5" name="Rectangle 8"/>
          <p:cNvSpPr/>
          <p:nvPr/>
        </p:nvSpPr>
        <p:spPr>
          <a:xfrm>
            <a:off x="539552" y="1347614"/>
            <a:ext cx="4390946" cy="1200329"/>
          </a:xfrm>
          <a:prstGeom prst="rect">
            <a:avLst/>
          </a:prstGeom>
          <a:noFill/>
        </p:spPr>
        <p:txBody>
          <a:bodyPr wrap="none">
            <a:spAutoFit/>
          </a:bodyPr>
          <a:lstStyle/>
          <a:p>
            <a:pPr algn="r" fontAlgn="auto">
              <a:spcBef>
                <a:spcPts val="0"/>
              </a:spcBef>
              <a:spcAft>
                <a:spcPts val="0"/>
              </a:spcAft>
              <a:defRPr/>
            </a:pPr>
            <a:r>
              <a:rPr lang="x-none" sz="3600" b="1">
                <a:ln w="18415" cmpd="sng">
                  <a:solidFill>
                    <a:schemeClr val="tx2">
                      <a:lumMod val="75000"/>
                    </a:schemeClr>
                  </a:solidFill>
                  <a:prstDash val="solid"/>
                </a:ln>
                <a:solidFill>
                  <a:srgbClr val="FFFFFF"/>
                </a:solidFill>
                <a:effectLst>
                  <a:outerShdw blurRad="38100" dist="38100" dir="2700000" algn="tl">
                    <a:srgbClr val="000000">
                      <a:alpha val="43137"/>
                    </a:srgbClr>
                  </a:outerShdw>
                </a:effectLst>
                <a:latin typeface="Arial"/>
                <a:ea typeface="+mn-ea"/>
                <a:cs typeface="Arial"/>
              </a:rPr>
              <a:t>Especialização </a:t>
            </a:r>
            <a:r>
              <a:rPr lang="x-none" sz="3600" b="1" smtClean="0">
                <a:ln w="18415" cmpd="sng">
                  <a:solidFill>
                    <a:schemeClr val="tx2">
                      <a:lumMod val="75000"/>
                    </a:schemeClr>
                  </a:solidFill>
                  <a:prstDash val="solid"/>
                </a:ln>
                <a:solidFill>
                  <a:srgbClr val="FFFFFF"/>
                </a:solidFill>
                <a:effectLst>
                  <a:outerShdw blurRad="38100" dist="38100" dir="2700000" algn="tl">
                    <a:srgbClr val="000000">
                      <a:alpha val="43137"/>
                    </a:srgbClr>
                  </a:outerShdw>
                </a:effectLst>
                <a:latin typeface="Arial"/>
                <a:ea typeface="+mn-ea"/>
                <a:cs typeface="Arial"/>
              </a:rPr>
              <a:t>em</a:t>
            </a:r>
            <a:endParaRPr lang="x-none" sz="3600" b="1" dirty="0">
              <a:ln w="18415" cmpd="sng">
                <a:solidFill>
                  <a:schemeClr val="tx2">
                    <a:lumMod val="75000"/>
                  </a:schemeClr>
                </a:solidFill>
                <a:prstDash val="solid"/>
              </a:ln>
              <a:solidFill>
                <a:srgbClr val="FFFFFF"/>
              </a:solidFill>
              <a:effectLst>
                <a:outerShdw blurRad="38100" dist="38100" dir="2700000" algn="tl">
                  <a:srgbClr val="000000">
                    <a:alpha val="43137"/>
                  </a:srgbClr>
                </a:outerShdw>
              </a:effectLst>
              <a:latin typeface="Arial"/>
              <a:ea typeface="+mn-ea"/>
              <a:cs typeface="Arial"/>
            </a:endParaRPr>
          </a:p>
          <a:p>
            <a:pPr algn="r" fontAlgn="auto">
              <a:spcBef>
                <a:spcPts val="0"/>
              </a:spcBef>
              <a:spcAft>
                <a:spcPts val="0"/>
              </a:spcAft>
              <a:defRPr/>
            </a:pPr>
            <a:r>
              <a:rPr lang="x-none" sz="3600" b="1" dirty="0">
                <a:ln w="18415" cmpd="sng">
                  <a:solidFill>
                    <a:schemeClr val="tx2">
                      <a:lumMod val="75000"/>
                    </a:schemeClr>
                  </a:solidFill>
                  <a:prstDash val="solid"/>
                </a:ln>
                <a:solidFill>
                  <a:srgbClr val="FFFFFF"/>
                </a:solidFill>
                <a:effectLst>
                  <a:outerShdw blurRad="38100" dist="38100" dir="2700000" algn="tl">
                    <a:srgbClr val="000000">
                      <a:alpha val="43137"/>
                    </a:srgbClr>
                  </a:outerShdw>
                </a:effectLst>
                <a:latin typeface="Arial"/>
                <a:ea typeface="+mn-ea"/>
                <a:cs typeface="Arial"/>
              </a:rPr>
              <a:t>Saúde da Família</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2800" dirty="0" smtClean="0">
                <a:solidFill>
                  <a:schemeClr val="tx2">
                    <a:lumMod val="50000"/>
                  </a:schemeClr>
                </a:solidFill>
              </a:rPr>
              <a:t>Metodologia</a:t>
            </a:r>
            <a:endParaRPr lang="pt-BR" sz="2800" dirty="0">
              <a:solidFill>
                <a:schemeClr val="tx2">
                  <a:lumMod val="50000"/>
                </a:schemeClr>
              </a:solidFill>
            </a:endParaRPr>
          </a:p>
        </p:txBody>
      </p:sp>
      <p:sp>
        <p:nvSpPr>
          <p:cNvPr id="3" name="Espaço Reservado para Conteúdo 2"/>
          <p:cNvSpPr>
            <a:spLocks noGrp="1"/>
          </p:cNvSpPr>
          <p:nvPr>
            <p:ph idx="1"/>
          </p:nvPr>
        </p:nvSpPr>
        <p:spPr/>
        <p:txBody>
          <a:bodyPr/>
          <a:lstStyle/>
          <a:p>
            <a:r>
              <a:rPr lang="pt-BR" sz="2400" dirty="0" smtClean="0"/>
              <a:t>Houve capacitação e orientação dos profissionais da unidade para o atendimento e acolhimento ao paciente diabético. </a:t>
            </a:r>
          </a:p>
          <a:p>
            <a:endParaRPr lang="pt-BR" sz="2400" dirty="0" smtClean="0"/>
          </a:p>
          <a:p>
            <a:r>
              <a:rPr lang="pt-BR" sz="2400" dirty="0" smtClean="0"/>
              <a:t>Os agentes comunitários de saúde foram orientados para, durante as visitas domiciliares aos pacientes diabéticos, dar orientação para que estes procurassem a unidade para atendimento e convidá-los também para as reuniões dos grupos de educação em saúde. </a:t>
            </a:r>
          </a:p>
          <a:p>
            <a:pPr>
              <a:buNone/>
            </a:pPr>
            <a:endParaRPr lang="pt-BR" sz="2400" dirty="0"/>
          </a:p>
        </p:txBody>
      </p:sp>
      <p:sp>
        <p:nvSpPr>
          <p:cNvPr id="4" name="Seta para a direita 3"/>
          <p:cNvSpPr/>
          <p:nvPr/>
        </p:nvSpPr>
        <p:spPr>
          <a:xfrm>
            <a:off x="142844" y="571486"/>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2800" dirty="0" smtClean="0">
                <a:solidFill>
                  <a:schemeClr val="tx2">
                    <a:lumMod val="50000"/>
                  </a:schemeClr>
                </a:solidFill>
              </a:rPr>
              <a:t>Metodologia</a:t>
            </a:r>
            <a:endParaRPr lang="pt-BR" sz="2800" dirty="0">
              <a:solidFill>
                <a:schemeClr val="tx2">
                  <a:lumMod val="50000"/>
                </a:schemeClr>
              </a:solidFill>
            </a:endParaRPr>
          </a:p>
        </p:txBody>
      </p:sp>
      <p:sp>
        <p:nvSpPr>
          <p:cNvPr id="3" name="Espaço Reservado para Conteúdo 2"/>
          <p:cNvSpPr>
            <a:spLocks noGrp="1"/>
          </p:cNvSpPr>
          <p:nvPr>
            <p:ph idx="1"/>
          </p:nvPr>
        </p:nvSpPr>
        <p:spPr/>
        <p:txBody>
          <a:bodyPr/>
          <a:lstStyle/>
          <a:p>
            <a:r>
              <a:rPr lang="pt-BR" sz="2400" dirty="0" smtClean="0"/>
              <a:t>Durante as consultas iniciais com o médico e dentista que o paciente foi esclarecido em relação a sua enfermidade e em relação ao objetivo da intervenção. </a:t>
            </a:r>
          </a:p>
          <a:p>
            <a:endParaRPr lang="pt-BR" sz="2400" dirty="0" smtClean="0"/>
          </a:p>
          <a:p>
            <a:r>
              <a:rPr lang="pt-BR" sz="2400" dirty="0" smtClean="0"/>
              <a:t>A divulgação das ações se deu através de cartazes e panfletos colocados no posto sobre o atendimento ao paciente diabético, e através dos agentes, durante as visitas domiciliares, que distribuíram material impresso.</a:t>
            </a:r>
          </a:p>
          <a:p>
            <a:endParaRPr lang="pt-BR" sz="2400" dirty="0" smtClean="0"/>
          </a:p>
          <a:p>
            <a:endParaRPr lang="pt-BR" sz="2400" dirty="0" smtClean="0"/>
          </a:p>
          <a:p>
            <a:endParaRPr lang="pt-BR" sz="2400" dirty="0"/>
          </a:p>
        </p:txBody>
      </p:sp>
      <p:sp>
        <p:nvSpPr>
          <p:cNvPr id="4" name="Seta para a direita 3"/>
          <p:cNvSpPr/>
          <p:nvPr/>
        </p:nvSpPr>
        <p:spPr>
          <a:xfrm>
            <a:off x="142844" y="571486"/>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2800" dirty="0" smtClean="0">
                <a:solidFill>
                  <a:schemeClr val="tx2">
                    <a:lumMod val="50000"/>
                  </a:schemeClr>
                </a:solidFill>
              </a:rPr>
              <a:t>Metodologia</a:t>
            </a:r>
            <a:endParaRPr lang="pt-BR" sz="1200" dirty="0">
              <a:solidFill>
                <a:srgbClr val="FF0000"/>
              </a:solidFill>
            </a:endParaRPr>
          </a:p>
        </p:txBody>
      </p:sp>
      <p:sp>
        <p:nvSpPr>
          <p:cNvPr id="3" name="Espaço Reservado para Conteúdo 2"/>
          <p:cNvSpPr>
            <a:spLocks noGrp="1"/>
          </p:cNvSpPr>
          <p:nvPr>
            <p:ph idx="1"/>
          </p:nvPr>
        </p:nvSpPr>
        <p:spPr/>
        <p:txBody>
          <a:bodyPr/>
          <a:lstStyle/>
          <a:p>
            <a:r>
              <a:rPr lang="pt-BR" sz="2400" dirty="0" smtClean="0"/>
              <a:t>Os atendimentos ao grupo se deram por demanda espontânea.</a:t>
            </a:r>
          </a:p>
          <a:p>
            <a:endParaRPr lang="pt-BR" sz="2400" dirty="0" smtClean="0"/>
          </a:p>
          <a:p>
            <a:r>
              <a:rPr lang="pt-BR" sz="2400" dirty="0" smtClean="0"/>
              <a:t>Protocolos em que os atendimentos que se basearam: </a:t>
            </a:r>
            <a:r>
              <a:rPr lang="pt-BR" sz="2400" dirty="0" err="1" smtClean="0"/>
              <a:t>Hiperdia-MG</a:t>
            </a:r>
            <a:r>
              <a:rPr lang="pt-BR" sz="2400" dirty="0" smtClean="0"/>
              <a:t> e Necessidades especiais </a:t>
            </a:r>
            <a:r>
              <a:rPr lang="pt-BR" sz="2400" dirty="0" err="1" smtClean="0"/>
              <a:t>odontológicas–SP</a:t>
            </a:r>
            <a:r>
              <a:rPr lang="pt-BR" sz="2400" dirty="0" smtClean="0"/>
              <a:t>. </a:t>
            </a:r>
          </a:p>
          <a:p>
            <a:endParaRPr lang="pt-BR" sz="2400" dirty="0" smtClean="0"/>
          </a:p>
          <a:p>
            <a:r>
              <a:rPr lang="pt-BR" sz="2400" dirty="0" smtClean="0"/>
              <a:t>Foi utilizado o sistema de cadastro da prefeitura de pelotas para cadastro do público alvo e também foi utilizada a ficha de controle da unidade para os registros do atendimento.</a:t>
            </a:r>
            <a:endParaRPr lang="pt-BR" sz="2400" dirty="0"/>
          </a:p>
        </p:txBody>
      </p:sp>
      <p:sp>
        <p:nvSpPr>
          <p:cNvPr id="4" name="Seta para a direita 3"/>
          <p:cNvSpPr/>
          <p:nvPr/>
        </p:nvSpPr>
        <p:spPr>
          <a:xfrm>
            <a:off x="142844" y="571486"/>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2800" dirty="0" smtClean="0">
                <a:solidFill>
                  <a:schemeClr val="tx2">
                    <a:lumMod val="50000"/>
                  </a:schemeClr>
                </a:solidFill>
              </a:rPr>
              <a:t>Resultados</a:t>
            </a:r>
            <a:endParaRPr lang="pt-BR" sz="2800" dirty="0">
              <a:solidFill>
                <a:schemeClr val="tx2">
                  <a:lumMod val="50000"/>
                </a:schemeClr>
              </a:solidFill>
            </a:endParaRPr>
          </a:p>
        </p:txBody>
      </p:sp>
      <p:sp>
        <p:nvSpPr>
          <p:cNvPr id="3" name="Espaço Reservado para Conteúdo 2"/>
          <p:cNvSpPr>
            <a:spLocks noGrp="1"/>
          </p:cNvSpPr>
          <p:nvPr>
            <p:ph idx="1"/>
          </p:nvPr>
        </p:nvSpPr>
        <p:spPr/>
        <p:txBody>
          <a:bodyPr/>
          <a:lstStyle/>
          <a:p>
            <a:r>
              <a:rPr lang="pt-BR" sz="2400" dirty="0" smtClean="0"/>
              <a:t>Cadastro dos pacientes  diabéticos diagnosticados pertencentes à área da abrangência em planilha própria</a:t>
            </a:r>
          </a:p>
          <a:p>
            <a:pPr>
              <a:buNone/>
            </a:pPr>
            <a:r>
              <a:rPr lang="pt-BR" sz="2400" dirty="0" smtClean="0"/>
              <a:t> </a:t>
            </a:r>
          </a:p>
          <a:p>
            <a:endParaRPr lang="pt-BR" sz="2400" dirty="0" smtClean="0"/>
          </a:p>
          <a:p>
            <a:endParaRPr lang="pt-BR" sz="2400" dirty="0" smtClean="0"/>
          </a:p>
          <a:p>
            <a:endParaRPr lang="pt-BR" sz="2400" dirty="0"/>
          </a:p>
        </p:txBody>
      </p:sp>
      <p:sp>
        <p:nvSpPr>
          <p:cNvPr id="4" name="Seta para a direita 3"/>
          <p:cNvSpPr/>
          <p:nvPr/>
        </p:nvSpPr>
        <p:spPr>
          <a:xfrm>
            <a:off x="142844" y="571486"/>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5" name="Tabela 4"/>
          <p:cNvGraphicFramePr>
            <a:graphicFrameLocks noGrp="1"/>
          </p:cNvGraphicFramePr>
          <p:nvPr/>
        </p:nvGraphicFramePr>
        <p:xfrm>
          <a:off x="1142976" y="2428874"/>
          <a:ext cx="6096000" cy="7416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pt-BR" dirty="0" smtClean="0"/>
                        <a:t>Mês 1</a:t>
                      </a:r>
                      <a:endParaRPr lang="pt-BR" dirty="0"/>
                    </a:p>
                  </a:txBody>
                  <a:tcPr/>
                </a:tc>
                <a:tc>
                  <a:txBody>
                    <a:bodyPr/>
                    <a:lstStyle/>
                    <a:p>
                      <a:pPr algn="ctr"/>
                      <a:r>
                        <a:rPr lang="pt-BR" dirty="0" smtClean="0"/>
                        <a:t>Mês 2</a:t>
                      </a:r>
                      <a:endParaRPr lang="pt-BR" dirty="0"/>
                    </a:p>
                  </a:txBody>
                  <a:tcPr/>
                </a:tc>
                <a:tc>
                  <a:txBody>
                    <a:bodyPr/>
                    <a:lstStyle/>
                    <a:p>
                      <a:pPr algn="ctr"/>
                      <a:r>
                        <a:rPr lang="pt-BR" dirty="0" smtClean="0"/>
                        <a:t>Mês 3</a:t>
                      </a:r>
                      <a:endParaRPr lang="pt-BR" dirty="0"/>
                    </a:p>
                  </a:txBody>
                  <a:tcPr/>
                </a:tc>
                <a:tc>
                  <a:txBody>
                    <a:bodyPr/>
                    <a:lstStyle/>
                    <a:p>
                      <a:pPr algn="ctr"/>
                      <a:r>
                        <a:rPr lang="pt-BR" dirty="0" smtClean="0"/>
                        <a:t>Mês 4</a:t>
                      </a:r>
                      <a:endParaRPr lang="pt-BR" dirty="0"/>
                    </a:p>
                  </a:txBody>
                  <a:tcPr/>
                </a:tc>
              </a:tr>
              <a:tr h="370840">
                <a:tc>
                  <a:txBody>
                    <a:bodyPr/>
                    <a:lstStyle/>
                    <a:p>
                      <a:pPr algn="ctr"/>
                      <a:r>
                        <a:rPr lang="pt-BR" dirty="0" smtClean="0"/>
                        <a:t>85,7%</a:t>
                      </a:r>
                      <a:endParaRPr lang="pt-BR" dirty="0"/>
                    </a:p>
                  </a:txBody>
                  <a:tcPr/>
                </a:tc>
                <a:tc>
                  <a:txBody>
                    <a:bodyPr/>
                    <a:lstStyle/>
                    <a:p>
                      <a:pPr algn="ctr"/>
                      <a:r>
                        <a:rPr lang="pt-BR" dirty="0" smtClean="0"/>
                        <a:t>100,0%</a:t>
                      </a:r>
                      <a:endParaRPr lang="pt-BR" dirty="0"/>
                    </a:p>
                  </a:txBody>
                  <a:tcPr/>
                </a:tc>
                <a:tc>
                  <a:txBody>
                    <a:bodyPr/>
                    <a:lstStyle/>
                    <a:p>
                      <a:pPr algn="ctr"/>
                      <a:r>
                        <a:rPr lang="pt-BR" dirty="0" smtClean="0"/>
                        <a:t>100,0%</a:t>
                      </a:r>
                      <a:endParaRPr lang="pt-BR" dirty="0"/>
                    </a:p>
                  </a:txBody>
                  <a:tcPr/>
                </a:tc>
                <a:tc>
                  <a:txBody>
                    <a:bodyPr/>
                    <a:lstStyle/>
                    <a:p>
                      <a:pPr algn="ctr"/>
                      <a:r>
                        <a:rPr lang="pt-BR" dirty="0" smtClean="0"/>
                        <a:t>100,0%</a:t>
                      </a:r>
                      <a:endParaRPr lang="pt-BR" dirty="0"/>
                    </a:p>
                  </a:txBody>
                  <a:tcPr/>
                </a:tc>
              </a:tr>
            </a:tbl>
          </a:graphicData>
        </a:graphic>
      </p:graphicFrame>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2800" dirty="0" smtClean="0">
                <a:solidFill>
                  <a:schemeClr val="tx2">
                    <a:lumMod val="50000"/>
                  </a:schemeClr>
                </a:solidFill>
              </a:rPr>
              <a:t>Resultados</a:t>
            </a:r>
            <a:endParaRPr lang="pt-BR" sz="2800" dirty="0">
              <a:solidFill>
                <a:schemeClr val="tx2">
                  <a:lumMod val="50000"/>
                </a:schemeClr>
              </a:solidFill>
            </a:endParaRPr>
          </a:p>
        </p:txBody>
      </p:sp>
      <p:sp>
        <p:nvSpPr>
          <p:cNvPr id="3" name="Espaço Reservado para Conteúdo 2"/>
          <p:cNvSpPr>
            <a:spLocks noGrp="1"/>
          </p:cNvSpPr>
          <p:nvPr>
            <p:ph idx="1"/>
          </p:nvPr>
        </p:nvSpPr>
        <p:spPr/>
        <p:txBody>
          <a:bodyPr/>
          <a:lstStyle/>
          <a:p>
            <a:r>
              <a:rPr lang="pt-BR" sz="2400" dirty="0" smtClean="0"/>
              <a:t>Capacitação dos profissionais para o atendimento ao paciente diabético conforme protocolo</a:t>
            </a:r>
          </a:p>
          <a:p>
            <a:pPr>
              <a:buNone/>
            </a:pPr>
            <a:r>
              <a:rPr lang="pt-BR" sz="2400" dirty="0" smtClean="0"/>
              <a:t> </a:t>
            </a:r>
          </a:p>
          <a:p>
            <a:endParaRPr lang="pt-BR" sz="2400" dirty="0" smtClean="0"/>
          </a:p>
          <a:p>
            <a:endParaRPr lang="pt-BR" sz="2400" dirty="0" smtClean="0"/>
          </a:p>
          <a:p>
            <a:endParaRPr lang="pt-BR" sz="2400" dirty="0"/>
          </a:p>
        </p:txBody>
      </p:sp>
      <p:sp>
        <p:nvSpPr>
          <p:cNvPr id="4" name="Seta para a direita 3"/>
          <p:cNvSpPr/>
          <p:nvPr/>
        </p:nvSpPr>
        <p:spPr>
          <a:xfrm>
            <a:off x="142844" y="571486"/>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5" name="Tabela 4"/>
          <p:cNvGraphicFramePr>
            <a:graphicFrameLocks noGrp="1"/>
          </p:cNvGraphicFramePr>
          <p:nvPr/>
        </p:nvGraphicFramePr>
        <p:xfrm>
          <a:off x="1142976" y="2428874"/>
          <a:ext cx="6096000" cy="7416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pt-BR" dirty="0" smtClean="0"/>
                        <a:t>Mês 1</a:t>
                      </a:r>
                      <a:endParaRPr lang="pt-BR" dirty="0"/>
                    </a:p>
                  </a:txBody>
                  <a:tcPr/>
                </a:tc>
                <a:tc>
                  <a:txBody>
                    <a:bodyPr/>
                    <a:lstStyle/>
                    <a:p>
                      <a:pPr algn="ctr"/>
                      <a:r>
                        <a:rPr lang="pt-BR" dirty="0" smtClean="0"/>
                        <a:t>Mês 2</a:t>
                      </a:r>
                      <a:endParaRPr lang="pt-BR" dirty="0"/>
                    </a:p>
                  </a:txBody>
                  <a:tcPr/>
                </a:tc>
                <a:tc>
                  <a:txBody>
                    <a:bodyPr/>
                    <a:lstStyle/>
                    <a:p>
                      <a:pPr algn="ctr"/>
                      <a:r>
                        <a:rPr lang="pt-BR" dirty="0" smtClean="0"/>
                        <a:t>Mês 3</a:t>
                      </a:r>
                      <a:endParaRPr lang="pt-BR" dirty="0"/>
                    </a:p>
                  </a:txBody>
                  <a:tcPr/>
                </a:tc>
                <a:tc>
                  <a:txBody>
                    <a:bodyPr/>
                    <a:lstStyle/>
                    <a:p>
                      <a:pPr algn="ctr"/>
                      <a:r>
                        <a:rPr lang="pt-BR" dirty="0" smtClean="0"/>
                        <a:t>Mês 4</a:t>
                      </a:r>
                      <a:endParaRPr lang="pt-BR" dirty="0"/>
                    </a:p>
                  </a:txBody>
                  <a:tcPr/>
                </a:tc>
              </a:tr>
              <a:tr h="370840">
                <a:tc>
                  <a:txBody>
                    <a:bodyPr/>
                    <a:lstStyle/>
                    <a:p>
                      <a:pPr algn="ctr"/>
                      <a:r>
                        <a:rPr lang="pt-BR" dirty="0" smtClean="0"/>
                        <a:t>100,0%</a:t>
                      </a:r>
                      <a:endParaRPr lang="pt-BR" dirty="0"/>
                    </a:p>
                  </a:txBody>
                  <a:tcPr/>
                </a:tc>
                <a:tc>
                  <a:txBody>
                    <a:bodyPr/>
                    <a:lstStyle/>
                    <a:p>
                      <a:pPr algn="ctr"/>
                      <a:r>
                        <a:rPr lang="pt-BR" dirty="0" smtClean="0"/>
                        <a:t>100,0%</a:t>
                      </a:r>
                      <a:endParaRPr lang="pt-BR" dirty="0"/>
                    </a:p>
                  </a:txBody>
                  <a:tcPr/>
                </a:tc>
                <a:tc>
                  <a:txBody>
                    <a:bodyPr/>
                    <a:lstStyle/>
                    <a:p>
                      <a:pPr algn="ctr"/>
                      <a:r>
                        <a:rPr lang="pt-BR" dirty="0" smtClean="0"/>
                        <a:t>100,0%</a:t>
                      </a:r>
                      <a:endParaRPr lang="pt-BR" dirty="0"/>
                    </a:p>
                  </a:txBody>
                  <a:tcPr/>
                </a:tc>
                <a:tc>
                  <a:txBody>
                    <a:bodyPr/>
                    <a:lstStyle/>
                    <a:p>
                      <a:pPr algn="ctr"/>
                      <a:r>
                        <a:rPr lang="pt-BR" dirty="0" smtClean="0"/>
                        <a:t>100,0%</a:t>
                      </a:r>
                      <a:endParaRPr lang="pt-BR" dirty="0"/>
                    </a:p>
                  </a:txBody>
                  <a:tcPr/>
                </a:tc>
              </a:tr>
            </a:tbl>
          </a:graphicData>
        </a:graphic>
      </p:graphicFrame>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2800" dirty="0" smtClean="0">
                <a:solidFill>
                  <a:schemeClr val="tx2">
                    <a:lumMod val="50000"/>
                  </a:schemeClr>
                </a:solidFill>
              </a:rPr>
              <a:t>Resultados</a:t>
            </a:r>
            <a:endParaRPr lang="pt-BR" sz="2800" dirty="0">
              <a:solidFill>
                <a:schemeClr val="tx2">
                  <a:lumMod val="50000"/>
                </a:schemeClr>
              </a:solidFill>
            </a:endParaRPr>
          </a:p>
        </p:txBody>
      </p:sp>
      <p:sp>
        <p:nvSpPr>
          <p:cNvPr id="3" name="Espaço Reservado para Conteúdo 2"/>
          <p:cNvSpPr>
            <a:spLocks noGrp="1"/>
          </p:cNvSpPr>
          <p:nvPr>
            <p:ph idx="1"/>
          </p:nvPr>
        </p:nvSpPr>
        <p:spPr/>
        <p:txBody>
          <a:bodyPr/>
          <a:lstStyle/>
          <a:p>
            <a:r>
              <a:rPr lang="pt-BR" sz="2400" dirty="0" smtClean="0"/>
              <a:t>Realização das consultas de controle dos pacientes diabéticos com o médico e de acordo com protocolo </a:t>
            </a:r>
          </a:p>
          <a:p>
            <a:endParaRPr lang="pt-BR" sz="2400" dirty="0" smtClean="0"/>
          </a:p>
          <a:p>
            <a:endParaRPr lang="pt-BR" sz="2400" dirty="0" smtClean="0"/>
          </a:p>
          <a:p>
            <a:endParaRPr lang="pt-BR" sz="2400" dirty="0"/>
          </a:p>
        </p:txBody>
      </p:sp>
      <p:sp>
        <p:nvSpPr>
          <p:cNvPr id="4" name="Seta para a direita 3"/>
          <p:cNvSpPr/>
          <p:nvPr/>
        </p:nvSpPr>
        <p:spPr>
          <a:xfrm>
            <a:off x="142844" y="571486"/>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5" name="Tabela 4"/>
          <p:cNvGraphicFramePr>
            <a:graphicFrameLocks noGrp="1"/>
          </p:cNvGraphicFramePr>
          <p:nvPr/>
        </p:nvGraphicFramePr>
        <p:xfrm>
          <a:off x="1142976" y="2428874"/>
          <a:ext cx="6096000" cy="7416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pt-BR" dirty="0" smtClean="0"/>
                        <a:t>Mês 1</a:t>
                      </a:r>
                      <a:endParaRPr lang="pt-BR" dirty="0"/>
                    </a:p>
                  </a:txBody>
                  <a:tcPr/>
                </a:tc>
                <a:tc>
                  <a:txBody>
                    <a:bodyPr/>
                    <a:lstStyle/>
                    <a:p>
                      <a:pPr algn="ctr"/>
                      <a:r>
                        <a:rPr lang="pt-BR" dirty="0" smtClean="0"/>
                        <a:t>Mês 2</a:t>
                      </a:r>
                      <a:endParaRPr lang="pt-BR" dirty="0"/>
                    </a:p>
                  </a:txBody>
                  <a:tcPr/>
                </a:tc>
                <a:tc>
                  <a:txBody>
                    <a:bodyPr/>
                    <a:lstStyle/>
                    <a:p>
                      <a:pPr algn="ctr"/>
                      <a:r>
                        <a:rPr lang="pt-BR" dirty="0" smtClean="0"/>
                        <a:t>Mês 3</a:t>
                      </a:r>
                      <a:endParaRPr lang="pt-BR" dirty="0"/>
                    </a:p>
                  </a:txBody>
                  <a:tcPr/>
                </a:tc>
                <a:tc>
                  <a:txBody>
                    <a:bodyPr/>
                    <a:lstStyle/>
                    <a:p>
                      <a:pPr algn="ctr"/>
                      <a:r>
                        <a:rPr lang="pt-BR" dirty="0" smtClean="0"/>
                        <a:t>Mês 4</a:t>
                      </a:r>
                      <a:endParaRPr lang="pt-BR" dirty="0"/>
                    </a:p>
                  </a:txBody>
                  <a:tcPr/>
                </a:tc>
              </a:tr>
              <a:tr h="370840">
                <a:tc>
                  <a:txBody>
                    <a:bodyPr/>
                    <a:lstStyle/>
                    <a:p>
                      <a:pPr algn="ctr"/>
                      <a:r>
                        <a:rPr lang="pt-BR" dirty="0" smtClean="0"/>
                        <a:t>39,3%</a:t>
                      </a:r>
                      <a:endParaRPr lang="pt-BR" dirty="0"/>
                    </a:p>
                  </a:txBody>
                  <a:tcPr/>
                </a:tc>
                <a:tc>
                  <a:txBody>
                    <a:bodyPr/>
                    <a:lstStyle/>
                    <a:p>
                      <a:pPr algn="ctr"/>
                      <a:r>
                        <a:rPr lang="pt-BR" dirty="0" smtClean="0"/>
                        <a:t>67,9%</a:t>
                      </a:r>
                      <a:endParaRPr lang="pt-BR" dirty="0"/>
                    </a:p>
                  </a:txBody>
                  <a:tcPr/>
                </a:tc>
                <a:tc>
                  <a:txBody>
                    <a:bodyPr/>
                    <a:lstStyle/>
                    <a:p>
                      <a:pPr algn="ctr"/>
                      <a:r>
                        <a:rPr lang="pt-BR" dirty="0" smtClean="0"/>
                        <a:t>46,4%</a:t>
                      </a:r>
                      <a:endParaRPr lang="pt-BR" dirty="0"/>
                    </a:p>
                  </a:txBody>
                  <a:tcPr/>
                </a:tc>
                <a:tc>
                  <a:txBody>
                    <a:bodyPr/>
                    <a:lstStyle/>
                    <a:p>
                      <a:pPr algn="ctr"/>
                      <a:r>
                        <a:rPr lang="pt-BR" dirty="0" smtClean="0"/>
                        <a:t>42,9%</a:t>
                      </a:r>
                      <a:endParaRPr lang="pt-BR" dirty="0"/>
                    </a:p>
                  </a:txBody>
                  <a:tcPr/>
                </a:tc>
              </a:tr>
            </a:tbl>
          </a:graphicData>
        </a:graphic>
      </p:graphicFrame>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2800" dirty="0" smtClean="0">
                <a:solidFill>
                  <a:schemeClr val="tx2">
                    <a:lumMod val="50000"/>
                  </a:schemeClr>
                </a:solidFill>
              </a:rPr>
              <a:t>Resultados</a:t>
            </a:r>
            <a:endParaRPr lang="pt-BR" sz="2800" dirty="0">
              <a:solidFill>
                <a:schemeClr val="tx2">
                  <a:lumMod val="50000"/>
                </a:schemeClr>
              </a:solidFill>
            </a:endParaRPr>
          </a:p>
        </p:txBody>
      </p:sp>
      <p:sp>
        <p:nvSpPr>
          <p:cNvPr id="3" name="Espaço Reservado para Conteúdo 2"/>
          <p:cNvSpPr>
            <a:spLocks noGrp="1"/>
          </p:cNvSpPr>
          <p:nvPr>
            <p:ph idx="1"/>
          </p:nvPr>
        </p:nvSpPr>
        <p:spPr/>
        <p:txBody>
          <a:bodyPr/>
          <a:lstStyle/>
          <a:p>
            <a:r>
              <a:rPr lang="pt-BR" sz="2400" dirty="0" smtClean="0"/>
              <a:t>Manutenção dos registros de atendimento atualizados provenientes das consultas com médico e cirurgião-dentista</a:t>
            </a:r>
          </a:p>
          <a:p>
            <a:endParaRPr lang="pt-BR" sz="2400" dirty="0" smtClean="0"/>
          </a:p>
          <a:p>
            <a:endParaRPr lang="pt-BR" sz="2400" dirty="0" smtClean="0"/>
          </a:p>
          <a:p>
            <a:endParaRPr lang="pt-BR" sz="2400" dirty="0"/>
          </a:p>
        </p:txBody>
      </p:sp>
      <p:sp>
        <p:nvSpPr>
          <p:cNvPr id="4" name="Seta para a direita 3"/>
          <p:cNvSpPr/>
          <p:nvPr/>
        </p:nvSpPr>
        <p:spPr>
          <a:xfrm>
            <a:off x="142844" y="571486"/>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5" name="Tabela 4"/>
          <p:cNvGraphicFramePr>
            <a:graphicFrameLocks noGrp="1"/>
          </p:cNvGraphicFramePr>
          <p:nvPr/>
        </p:nvGraphicFramePr>
        <p:xfrm>
          <a:off x="1142976" y="2428874"/>
          <a:ext cx="6096000" cy="7416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pt-BR" dirty="0" smtClean="0"/>
                        <a:t>Mês 1</a:t>
                      </a:r>
                      <a:endParaRPr lang="pt-BR" dirty="0"/>
                    </a:p>
                  </a:txBody>
                  <a:tcPr/>
                </a:tc>
                <a:tc>
                  <a:txBody>
                    <a:bodyPr/>
                    <a:lstStyle/>
                    <a:p>
                      <a:pPr algn="ctr"/>
                      <a:r>
                        <a:rPr lang="pt-BR" dirty="0" smtClean="0"/>
                        <a:t>Mês 2</a:t>
                      </a:r>
                      <a:endParaRPr lang="pt-BR" dirty="0"/>
                    </a:p>
                  </a:txBody>
                  <a:tcPr/>
                </a:tc>
                <a:tc>
                  <a:txBody>
                    <a:bodyPr/>
                    <a:lstStyle/>
                    <a:p>
                      <a:pPr algn="ctr"/>
                      <a:r>
                        <a:rPr lang="pt-BR" dirty="0" smtClean="0"/>
                        <a:t>Mês 3</a:t>
                      </a:r>
                      <a:endParaRPr lang="pt-BR" dirty="0"/>
                    </a:p>
                  </a:txBody>
                  <a:tcPr/>
                </a:tc>
                <a:tc>
                  <a:txBody>
                    <a:bodyPr/>
                    <a:lstStyle/>
                    <a:p>
                      <a:pPr algn="ctr"/>
                      <a:r>
                        <a:rPr lang="pt-BR" dirty="0" smtClean="0"/>
                        <a:t>Mês 4</a:t>
                      </a:r>
                      <a:endParaRPr lang="pt-BR" dirty="0"/>
                    </a:p>
                  </a:txBody>
                  <a:tcPr/>
                </a:tc>
              </a:tr>
              <a:tr h="370840">
                <a:tc>
                  <a:txBody>
                    <a:bodyPr/>
                    <a:lstStyle/>
                    <a:p>
                      <a:pPr algn="ctr"/>
                      <a:r>
                        <a:rPr lang="pt-BR" dirty="0" smtClean="0"/>
                        <a:t>39,3%</a:t>
                      </a:r>
                      <a:endParaRPr lang="pt-BR" dirty="0"/>
                    </a:p>
                  </a:txBody>
                  <a:tcPr/>
                </a:tc>
                <a:tc>
                  <a:txBody>
                    <a:bodyPr/>
                    <a:lstStyle/>
                    <a:p>
                      <a:pPr algn="ctr"/>
                      <a:r>
                        <a:rPr lang="pt-BR" dirty="0" smtClean="0"/>
                        <a:t>67,9%</a:t>
                      </a:r>
                      <a:endParaRPr lang="pt-BR" dirty="0"/>
                    </a:p>
                  </a:txBody>
                  <a:tcPr/>
                </a:tc>
                <a:tc>
                  <a:txBody>
                    <a:bodyPr/>
                    <a:lstStyle/>
                    <a:p>
                      <a:pPr algn="ctr"/>
                      <a:r>
                        <a:rPr lang="pt-BR" dirty="0" smtClean="0"/>
                        <a:t>50,0%</a:t>
                      </a:r>
                      <a:endParaRPr lang="pt-BR" dirty="0"/>
                    </a:p>
                  </a:txBody>
                  <a:tcPr/>
                </a:tc>
                <a:tc>
                  <a:txBody>
                    <a:bodyPr/>
                    <a:lstStyle/>
                    <a:p>
                      <a:pPr algn="ctr"/>
                      <a:r>
                        <a:rPr lang="pt-BR" dirty="0" smtClean="0"/>
                        <a:t>53,6%</a:t>
                      </a:r>
                      <a:endParaRPr lang="pt-BR" dirty="0"/>
                    </a:p>
                  </a:txBody>
                  <a:tcPr/>
                </a:tc>
              </a:tr>
            </a:tbl>
          </a:graphicData>
        </a:graphic>
      </p:graphicFrame>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2800" dirty="0" smtClean="0">
                <a:solidFill>
                  <a:schemeClr val="tx2">
                    <a:lumMod val="50000"/>
                  </a:schemeClr>
                </a:solidFill>
              </a:rPr>
              <a:t>Resultados</a:t>
            </a:r>
            <a:endParaRPr lang="pt-BR" sz="2800" dirty="0">
              <a:solidFill>
                <a:schemeClr val="tx2">
                  <a:lumMod val="50000"/>
                </a:schemeClr>
              </a:solidFill>
            </a:endParaRPr>
          </a:p>
        </p:txBody>
      </p:sp>
      <p:sp>
        <p:nvSpPr>
          <p:cNvPr id="3" name="Espaço Reservado para Conteúdo 2"/>
          <p:cNvSpPr>
            <a:spLocks noGrp="1"/>
          </p:cNvSpPr>
          <p:nvPr>
            <p:ph idx="1"/>
          </p:nvPr>
        </p:nvSpPr>
        <p:spPr/>
        <p:txBody>
          <a:bodyPr/>
          <a:lstStyle/>
          <a:p>
            <a:r>
              <a:rPr lang="pt-BR" sz="2400" dirty="0" smtClean="0"/>
              <a:t>Garantir consulta periódica com cirurgião-dentista aos pacientes diabéticos;</a:t>
            </a:r>
          </a:p>
          <a:p>
            <a:endParaRPr lang="pt-BR" sz="2400" dirty="0" smtClean="0"/>
          </a:p>
          <a:p>
            <a:endParaRPr lang="pt-BR" sz="2400" dirty="0"/>
          </a:p>
        </p:txBody>
      </p:sp>
      <p:sp>
        <p:nvSpPr>
          <p:cNvPr id="4" name="Seta para a direita 3"/>
          <p:cNvSpPr/>
          <p:nvPr/>
        </p:nvSpPr>
        <p:spPr>
          <a:xfrm>
            <a:off x="142844" y="571486"/>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5" name="Tabela 4"/>
          <p:cNvGraphicFramePr>
            <a:graphicFrameLocks noGrp="1"/>
          </p:cNvGraphicFramePr>
          <p:nvPr/>
        </p:nvGraphicFramePr>
        <p:xfrm>
          <a:off x="1142976" y="2428874"/>
          <a:ext cx="6096000" cy="7416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pt-BR" dirty="0" smtClean="0"/>
                        <a:t>Mês 1</a:t>
                      </a:r>
                      <a:endParaRPr lang="pt-BR" dirty="0"/>
                    </a:p>
                  </a:txBody>
                  <a:tcPr/>
                </a:tc>
                <a:tc>
                  <a:txBody>
                    <a:bodyPr/>
                    <a:lstStyle/>
                    <a:p>
                      <a:pPr algn="ctr"/>
                      <a:r>
                        <a:rPr lang="pt-BR" dirty="0" smtClean="0"/>
                        <a:t>Mês 2</a:t>
                      </a:r>
                      <a:endParaRPr lang="pt-BR" dirty="0"/>
                    </a:p>
                  </a:txBody>
                  <a:tcPr/>
                </a:tc>
                <a:tc>
                  <a:txBody>
                    <a:bodyPr/>
                    <a:lstStyle/>
                    <a:p>
                      <a:pPr algn="ctr"/>
                      <a:r>
                        <a:rPr lang="pt-BR" dirty="0" smtClean="0"/>
                        <a:t>Mês 3</a:t>
                      </a:r>
                      <a:endParaRPr lang="pt-BR" dirty="0"/>
                    </a:p>
                  </a:txBody>
                  <a:tcPr/>
                </a:tc>
                <a:tc>
                  <a:txBody>
                    <a:bodyPr/>
                    <a:lstStyle/>
                    <a:p>
                      <a:pPr algn="ctr"/>
                      <a:r>
                        <a:rPr lang="pt-BR" dirty="0" smtClean="0"/>
                        <a:t>Mês 4</a:t>
                      </a:r>
                      <a:endParaRPr lang="pt-BR" dirty="0"/>
                    </a:p>
                  </a:txBody>
                  <a:tcPr/>
                </a:tc>
              </a:tr>
              <a:tr h="370840">
                <a:tc>
                  <a:txBody>
                    <a:bodyPr/>
                    <a:lstStyle/>
                    <a:p>
                      <a:pPr algn="ctr"/>
                      <a:r>
                        <a:rPr lang="pt-BR" dirty="0" smtClean="0"/>
                        <a:t>39,3%</a:t>
                      </a:r>
                      <a:endParaRPr lang="pt-BR" dirty="0"/>
                    </a:p>
                  </a:txBody>
                  <a:tcPr/>
                </a:tc>
                <a:tc>
                  <a:txBody>
                    <a:bodyPr/>
                    <a:lstStyle/>
                    <a:p>
                      <a:pPr algn="ctr"/>
                      <a:r>
                        <a:rPr lang="pt-BR" dirty="0" smtClean="0"/>
                        <a:t>57,1%</a:t>
                      </a:r>
                      <a:endParaRPr lang="pt-BR" dirty="0"/>
                    </a:p>
                  </a:txBody>
                  <a:tcPr/>
                </a:tc>
                <a:tc>
                  <a:txBody>
                    <a:bodyPr/>
                    <a:lstStyle/>
                    <a:p>
                      <a:pPr algn="ctr"/>
                      <a:r>
                        <a:rPr lang="pt-BR" dirty="0" smtClean="0"/>
                        <a:t>39,9%</a:t>
                      </a:r>
                      <a:endParaRPr lang="pt-BR" dirty="0"/>
                    </a:p>
                  </a:txBody>
                  <a:tcPr/>
                </a:tc>
                <a:tc>
                  <a:txBody>
                    <a:bodyPr/>
                    <a:lstStyle/>
                    <a:p>
                      <a:pPr algn="ctr"/>
                      <a:r>
                        <a:rPr lang="pt-BR" dirty="0" smtClean="0"/>
                        <a:t>28,6%</a:t>
                      </a:r>
                      <a:endParaRPr lang="pt-BR" dirty="0"/>
                    </a:p>
                  </a:txBody>
                  <a:tcPr/>
                </a:tc>
              </a:tr>
            </a:tbl>
          </a:graphicData>
        </a:graphic>
      </p:graphicFrame>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2800" dirty="0" smtClean="0">
                <a:solidFill>
                  <a:schemeClr val="tx2">
                    <a:lumMod val="50000"/>
                  </a:schemeClr>
                </a:solidFill>
              </a:rPr>
              <a:t>Resultados</a:t>
            </a:r>
            <a:endParaRPr lang="pt-BR" sz="2800" dirty="0">
              <a:solidFill>
                <a:schemeClr val="tx2">
                  <a:lumMod val="50000"/>
                </a:schemeClr>
              </a:solidFill>
            </a:endParaRPr>
          </a:p>
        </p:txBody>
      </p:sp>
      <p:sp>
        <p:nvSpPr>
          <p:cNvPr id="3" name="Espaço Reservado para Conteúdo 2"/>
          <p:cNvSpPr>
            <a:spLocks noGrp="1"/>
          </p:cNvSpPr>
          <p:nvPr>
            <p:ph idx="1"/>
          </p:nvPr>
        </p:nvSpPr>
        <p:spPr/>
        <p:txBody>
          <a:bodyPr/>
          <a:lstStyle/>
          <a:p>
            <a:r>
              <a:rPr lang="pt-BR" sz="2400" dirty="0" smtClean="0"/>
              <a:t>Orientar os pacientes diabéticos sobre o programa de diabetes em atividade coletiva nas reuniões do grupo;</a:t>
            </a:r>
          </a:p>
          <a:p>
            <a:endParaRPr lang="pt-BR" sz="2400" dirty="0"/>
          </a:p>
        </p:txBody>
      </p:sp>
      <p:sp>
        <p:nvSpPr>
          <p:cNvPr id="4" name="Seta para a direita 3"/>
          <p:cNvSpPr/>
          <p:nvPr/>
        </p:nvSpPr>
        <p:spPr>
          <a:xfrm>
            <a:off x="142844" y="571486"/>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5" name="Tabela 4"/>
          <p:cNvGraphicFramePr>
            <a:graphicFrameLocks noGrp="1"/>
          </p:cNvGraphicFramePr>
          <p:nvPr/>
        </p:nvGraphicFramePr>
        <p:xfrm>
          <a:off x="1142976" y="2428874"/>
          <a:ext cx="6096000" cy="128524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pt-BR" dirty="0" smtClean="0"/>
                        <a:t>Mês 1</a:t>
                      </a:r>
                      <a:endParaRPr lang="pt-BR" dirty="0"/>
                    </a:p>
                  </a:txBody>
                  <a:tcPr/>
                </a:tc>
                <a:tc>
                  <a:txBody>
                    <a:bodyPr/>
                    <a:lstStyle/>
                    <a:p>
                      <a:pPr algn="ctr"/>
                      <a:r>
                        <a:rPr lang="pt-BR" dirty="0" smtClean="0"/>
                        <a:t>Mês 2</a:t>
                      </a:r>
                      <a:endParaRPr lang="pt-BR" dirty="0"/>
                    </a:p>
                  </a:txBody>
                  <a:tcPr/>
                </a:tc>
                <a:tc>
                  <a:txBody>
                    <a:bodyPr/>
                    <a:lstStyle/>
                    <a:p>
                      <a:pPr algn="ctr"/>
                      <a:r>
                        <a:rPr lang="pt-BR" dirty="0" smtClean="0"/>
                        <a:t>Mês 3</a:t>
                      </a:r>
                      <a:endParaRPr lang="pt-BR" dirty="0"/>
                    </a:p>
                  </a:txBody>
                  <a:tcPr/>
                </a:tc>
                <a:tc>
                  <a:txBody>
                    <a:bodyPr/>
                    <a:lstStyle/>
                    <a:p>
                      <a:pPr algn="ctr"/>
                      <a:r>
                        <a:rPr lang="pt-BR" dirty="0" smtClean="0"/>
                        <a:t>Mês 4</a:t>
                      </a:r>
                      <a:endParaRPr lang="pt-BR" dirty="0"/>
                    </a:p>
                  </a:txBody>
                  <a:tcPr/>
                </a:tc>
              </a:tr>
              <a:tr h="370840">
                <a:tc>
                  <a:txBody>
                    <a:bodyPr/>
                    <a:lstStyle/>
                    <a:p>
                      <a:pPr algn="ctr"/>
                      <a:r>
                        <a:rPr lang="pt-BR" dirty="0" smtClean="0"/>
                        <a:t>0,0% (não houve reunião)</a:t>
                      </a:r>
                      <a:endParaRPr lang="pt-BR" dirty="0"/>
                    </a:p>
                  </a:txBody>
                  <a:tcPr/>
                </a:tc>
                <a:tc>
                  <a:txBody>
                    <a:bodyPr/>
                    <a:lstStyle/>
                    <a:p>
                      <a:pPr algn="ctr"/>
                      <a:r>
                        <a:rPr lang="pt-BR" dirty="0" smtClean="0"/>
                        <a:t>10,7%</a:t>
                      </a:r>
                      <a:endParaRPr lang="pt-BR" dirty="0"/>
                    </a:p>
                  </a:txBody>
                  <a:tcPr/>
                </a:tc>
                <a:tc>
                  <a:txBody>
                    <a:bodyPr/>
                    <a:lstStyle/>
                    <a:p>
                      <a:pPr algn="ctr"/>
                      <a:r>
                        <a:rPr lang="pt-BR" dirty="0" smtClean="0"/>
                        <a:t>10,7%</a:t>
                      </a:r>
                      <a:endParaRPr lang="pt-BR" dirty="0"/>
                    </a:p>
                  </a:txBody>
                  <a:tcPr/>
                </a:tc>
                <a:tc>
                  <a:txBody>
                    <a:bodyPr/>
                    <a:lstStyle/>
                    <a:p>
                      <a:pPr algn="ctr"/>
                      <a:r>
                        <a:rPr lang="pt-BR" dirty="0" smtClean="0"/>
                        <a:t>14,3%</a:t>
                      </a:r>
                      <a:endParaRPr lang="pt-BR" dirty="0"/>
                    </a:p>
                  </a:txBody>
                  <a:tcPr/>
                </a:tc>
              </a:tr>
            </a:tbl>
          </a:graphicData>
        </a:graphic>
      </p:graphicFrame>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2800" dirty="0" smtClean="0">
                <a:solidFill>
                  <a:schemeClr val="tx2">
                    <a:lumMod val="50000"/>
                  </a:schemeClr>
                </a:solidFill>
              </a:rPr>
              <a:t>Discussão</a:t>
            </a:r>
            <a:endParaRPr lang="pt-BR" sz="1200" dirty="0">
              <a:solidFill>
                <a:srgbClr val="C00000"/>
              </a:solidFill>
            </a:endParaRPr>
          </a:p>
        </p:txBody>
      </p:sp>
      <p:sp>
        <p:nvSpPr>
          <p:cNvPr id="3" name="Espaço Reservado para Conteúdo 2"/>
          <p:cNvSpPr>
            <a:spLocks noGrp="1"/>
          </p:cNvSpPr>
          <p:nvPr>
            <p:ph idx="1"/>
          </p:nvPr>
        </p:nvSpPr>
        <p:spPr/>
        <p:txBody>
          <a:bodyPr/>
          <a:lstStyle/>
          <a:p>
            <a:r>
              <a:rPr lang="pt-BR" sz="2400" dirty="0" smtClean="0"/>
              <a:t>Fatores que influenciaram para que as metas não fossem atingidas</a:t>
            </a:r>
            <a:r>
              <a:rPr lang="en-US" sz="2400" dirty="0" smtClean="0"/>
              <a:t>:</a:t>
            </a:r>
          </a:p>
          <a:p>
            <a:pPr>
              <a:buFont typeface="Wingdings" pitchFamily="2" charset="2"/>
              <a:buChar char="Ø"/>
            </a:pPr>
            <a:endParaRPr lang="en-US" sz="2400" dirty="0" smtClean="0"/>
          </a:p>
          <a:p>
            <a:pPr>
              <a:buFont typeface="Wingdings" pitchFamily="2" charset="2"/>
              <a:buChar char="Ø"/>
            </a:pPr>
            <a:r>
              <a:rPr lang="en-US" sz="2400" dirty="0" err="1" smtClean="0"/>
              <a:t>Ocorr</a:t>
            </a:r>
            <a:r>
              <a:rPr lang="pt-BR" sz="2400" dirty="0" err="1" smtClean="0"/>
              <a:t>ência</a:t>
            </a:r>
            <a:r>
              <a:rPr lang="pt-BR" sz="2400" dirty="0" smtClean="0"/>
              <a:t> de feriados durante a intervenção e nas semanas das reuniões do grupo de educação em saúde</a:t>
            </a:r>
            <a:r>
              <a:rPr lang="en-US" sz="2400" dirty="0" smtClean="0"/>
              <a:t>;</a:t>
            </a:r>
          </a:p>
          <a:p>
            <a:pPr>
              <a:buFont typeface="Wingdings" pitchFamily="2" charset="2"/>
              <a:buChar char="Ø"/>
            </a:pPr>
            <a:endParaRPr lang="en-US" sz="2400" dirty="0" smtClean="0"/>
          </a:p>
          <a:p>
            <a:pPr>
              <a:buFont typeface="Wingdings" pitchFamily="2" charset="2"/>
              <a:buChar char="Ø"/>
            </a:pPr>
            <a:r>
              <a:rPr lang="en-US" sz="2400" dirty="0" smtClean="0"/>
              <a:t>Aus</a:t>
            </a:r>
            <a:r>
              <a:rPr lang="pt-BR" sz="2400" dirty="0" err="1" smtClean="0"/>
              <a:t>ência</a:t>
            </a:r>
            <a:r>
              <a:rPr lang="pt-BR" sz="2400" dirty="0" smtClean="0"/>
              <a:t> do médico por alguns dias em virtude do falecimento de sua mãe</a:t>
            </a:r>
            <a:r>
              <a:rPr lang="en-US" sz="2400" dirty="0" smtClean="0"/>
              <a:t>;</a:t>
            </a:r>
            <a:endParaRPr lang="pt-BR" sz="2400" dirty="0"/>
          </a:p>
        </p:txBody>
      </p:sp>
      <p:sp>
        <p:nvSpPr>
          <p:cNvPr id="4" name="Seta para a direita 3"/>
          <p:cNvSpPr/>
          <p:nvPr/>
        </p:nvSpPr>
        <p:spPr>
          <a:xfrm>
            <a:off x="142844" y="571486"/>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tela_principal_limpa.jpg"/>
          <p:cNvPicPr>
            <a:picLocks noChangeAspect="1"/>
          </p:cNvPicPr>
          <p:nvPr/>
        </p:nvPicPr>
        <p:blipFill>
          <a:blip r:embed="rId2" cstate="print"/>
          <a:stretch>
            <a:fillRect/>
          </a:stretch>
        </p:blipFill>
        <p:spPr>
          <a:xfrm>
            <a:off x="2286000" y="0"/>
            <a:ext cx="6858000" cy="5143500"/>
          </a:xfrm>
          <a:prstGeom prst="rect">
            <a:avLst/>
          </a:prstGeom>
        </p:spPr>
      </p:pic>
      <p:sp>
        <p:nvSpPr>
          <p:cNvPr id="3" name="Subtítulo 2"/>
          <p:cNvSpPr>
            <a:spLocks noGrp="1"/>
          </p:cNvSpPr>
          <p:nvPr>
            <p:ph type="subTitle" idx="1"/>
          </p:nvPr>
        </p:nvSpPr>
        <p:spPr>
          <a:xfrm>
            <a:off x="3714712" y="3357568"/>
            <a:ext cx="5429288" cy="1571636"/>
          </a:xfrm>
        </p:spPr>
        <p:txBody>
          <a:bodyPr/>
          <a:lstStyle/>
          <a:p>
            <a:r>
              <a:rPr lang="pt-BR" sz="1400" dirty="0" smtClean="0">
                <a:solidFill>
                  <a:schemeClr val="tx1"/>
                </a:solidFill>
              </a:rPr>
              <a:t>Projeto de pesquisa apresentado ao curso de                                                                                                                                                                                               Especialização em Saúde da Família – Modalidade à distância UFPEL/UNASUS, sob a orientação de FABIANA BREITENBACH, como requisito parcial para obtenção do título de Especialista em Saúde da Família.</a:t>
            </a:r>
          </a:p>
          <a:p>
            <a:endParaRPr lang="pt-BR" sz="1400" b="1" dirty="0">
              <a:latin typeface="Arial" pitchFamily="34" charset="0"/>
              <a:cs typeface="Arial" pitchFamily="34" charset="0"/>
            </a:endParaRPr>
          </a:p>
        </p:txBody>
      </p:sp>
      <p:sp>
        <p:nvSpPr>
          <p:cNvPr id="5" name="Rectangle 8"/>
          <p:cNvSpPr/>
          <p:nvPr/>
        </p:nvSpPr>
        <p:spPr>
          <a:xfrm>
            <a:off x="571472" y="714362"/>
            <a:ext cx="4746828" cy="4585871"/>
          </a:xfrm>
          <a:prstGeom prst="rect">
            <a:avLst/>
          </a:prstGeom>
          <a:noFill/>
        </p:spPr>
        <p:txBody>
          <a:bodyPr wrap="square">
            <a:spAutoFit/>
          </a:bodyPr>
          <a:lstStyle/>
          <a:p>
            <a:r>
              <a:rPr lang="pt-BR" sz="2800" b="1" dirty="0" smtClean="0">
                <a:solidFill>
                  <a:schemeClr val="tx2">
                    <a:lumMod val="50000"/>
                  </a:schemeClr>
                </a:solidFill>
              </a:rPr>
              <a:t>A Estratégia de Saúde da Família como local de </a:t>
            </a:r>
            <a:r>
              <a:rPr lang="pt-BR" sz="2800" b="1" smtClean="0">
                <a:solidFill>
                  <a:schemeClr val="tx2">
                    <a:lumMod val="50000"/>
                  </a:schemeClr>
                </a:solidFill>
              </a:rPr>
              <a:t>cuidado ao </a:t>
            </a:r>
            <a:r>
              <a:rPr lang="pt-BR" sz="2800" b="1" dirty="0" smtClean="0">
                <a:solidFill>
                  <a:schemeClr val="tx2">
                    <a:lumMod val="50000"/>
                  </a:schemeClr>
                </a:solidFill>
              </a:rPr>
              <a:t>portador de Diabetes </a:t>
            </a:r>
            <a:r>
              <a:rPr lang="pt-BR" sz="2800" b="1" dirty="0" err="1" smtClean="0">
                <a:solidFill>
                  <a:schemeClr val="tx2">
                    <a:lumMod val="50000"/>
                  </a:schemeClr>
                </a:solidFill>
              </a:rPr>
              <a:t>Mellitus</a:t>
            </a:r>
            <a:r>
              <a:rPr lang="pt-BR" sz="2800" b="1" dirty="0" smtClean="0">
                <a:solidFill>
                  <a:schemeClr val="tx2">
                    <a:lumMod val="50000"/>
                  </a:schemeClr>
                </a:solidFill>
              </a:rPr>
              <a:t> </a:t>
            </a:r>
            <a:endParaRPr lang="pt-BR" sz="2800" dirty="0" smtClean="0">
              <a:solidFill>
                <a:schemeClr val="tx2">
                  <a:lumMod val="50000"/>
                </a:schemeClr>
              </a:solidFill>
            </a:endParaRPr>
          </a:p>
          <a:p>
            <a:r>
              <a:rPr lang="pt-BR" sz="3600" dirty="0" smtClean="0"/>
              <a:t> </a:t>
            </a:r>
          </a:p>
          <a:p>
            <a:r>
              <a:rPr lang="pt-BR" sz="3600" dirty="0" smtClean="0"/>
              <a:t> </a:t>
            </a:r>
          </a:p>
          <a:p>
            <a:r>
              <a:rPr lang="pt-BR" sz="3600" b="1" dirty="0" smtClean="0"/>
              <a:t> </a:t>
            </a:r>
            <a:endParaRPr lang="pt-BR" sz="3600" dirty="0" smtClean="0"/>
          </a:p>
          <a:p>
            <a:r>
              <a:rPr lang="pt-BR" sz="3600" b="1" dirty="0" smtClean="0"/>
              <a:t> </a:t>
            </a:r>
            <a:endParaRPr lang="pt-BR" sz="3600" dirty="0" smtClean="0"/>
          </a:p>
          <a:p>
            <a:r>
              <a:rPr lang="pt-BR" sz="3600" b="1" dirty="0" smtClean="0"/>
              <a:t> </a:t>
            </a:r>
            <a:endParaRPr lang="pt-BR" sz="3600" dirty="0"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2800" dirty="0" smtClean="0">
                <a:solidFill>
                  <a:schemeClr val="tx2">
                    <a:lumMod val="50000"/>
                  </a:schemeClr>
                </a:solidFill>
              </a:rPr>
              <a:t>Discussão</a:t>
            </a:r>
            <a:endParaRPr lang="pt-BR" sz="1200" dirty="0">
              <a:solidFill>
                <a:srgbClr val="C00000"/>
              </a:solidFill>
            </a:endParaRPr>
          </a:p>
        </p:txBody>
      </p:sp>
      <p:sp>
        <p:nvSpPr>
          <p:cNvPr id="3" name="Espaço Reservado para Conteúdo 2"/>
          <p:cNvSpPr>
            <a:spLocks noGrp="1"/>
          </p:cNvSpPr>
          <p:nvPr>
            <p:ph idx="1"/>
          </p:nvPr>
        </p:nvSpPr>
        <p:spPr/>
        <p:txBody>
          <a:bodyPr/>
          <a:lstStyle/>
          <a:p>
            <a:r>
              <a:rPr lang="pt-BR" sz="2400" dirty="0" smtClean="0"/>
              <a:t>Fatores que influenciaram para que as metas não fossem atingidas</a:t>
            </a:r>
            <a:r>
              <a:rPr lang="en-US" sz="2400" dirty="0" smtClean="0"/>
              <a:t>:</a:t>
            </a:r>
          </a:p>
          <a:p>
            <a:pPr>
              <a:buFont typeface="Wingdings" pitchFamily="2" charset="2"/>
              <a:buChar char="Ø"/>
            </a:pPr>
            <a:endParaRPr lang="en-US" sz="2400" dirty="0" smtClean="0"/>
          </a:p>
          <a:p>
            <a:pPr>
              <a:buFont typeface="Wingdings" pitchFamily="2" charset="2"/>
              <a:buChar char="Ø"/>
            </a:pPr>
            <a:r>
              <a:rPr lang="pt-BR" sz="2400" dirty="0" smtClean="0"/>
              <a:t>Presença de indivíduos acamados e com dificuldade locomotora (um paciente com prótese de fêmur) no grupo. </a:t>
            </a:r>
            <a:endParaRPr lang="pt-BR" sz="2400" dirty="0"/>
          </a:p>
        </p:txBody>
      </p:sp>
      <p:sp>
        <p:nvSpPr>
          <p:cNvPr id="4" name="Seta para a direita 3"/>
          <p:cNvSpPr/>
          <p:nvPr/>
        </p:nvSpPr>
        <p:spPr>
          <a:xfrm>
            <a:off x="142844" y="571486"/>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2800" dirty="0" smtClean="0">
                <a:solidFill>
                  <a:schemeClr val="tx2">
                    <a:lumMod val="50000"/>
                  </a:schemeClr>
                </a:solidFill>
              </a:rPr>
              <a:t>Discussão</a:t>
            </a:r>
            <a:endParaRPr lang="pt-BR" sz="1200" dirty="0">
              <a:solidFill>
                <a:srgbClr val="C00000"/>
              </a:solidFill>
            </a:endParaRPr>
          </a:p>
        </p:txBody>
      </p:sp>
      <p:sp>
        <p:nvSpPr>
          <p:cNvPr id="3" name="Espaço Reservado para Conteúdo 2"/>
          <p:cNvSpPr>
            <a:spLocks noGrp="1"/>
          </p:cNvSpPr>
          <p:nvPr>
            <p:ph idx="1"/>
          </p:nvPr>
        </p:nvSpPr>
        <p:spPr/>
        <p:txBody>
          <a:bodyPr/>
          <a:lstStyle/>
          <a:p>
            <a:r>
              <a:rPr lang="pt-BR" sz="2400" dirty="0" smtClean="0"/>
              <a:t>Mesmo com as metas não atingidas podemos avaliar positivamente a intervenção pois obteve-se a ampliação da cobertura do programa de diabetes, melhora da qualidade do atendimento ao paciente diabético na unidade de saúde, melhora nos registros dos atendimentos e adequada realização de ações de promoção em saúde.</a:t>
            </a:r>
            <a:endParaRPr lang="pt-BR" sz="2400" dirty="0"/>
          </a:p>
        </p:txBody>
      </p:sp>
      <p:sp>
        <p:nvSpPr>
          <p:cNvPr id="4" name="Seta para a direita 3"/>
          <p:cNvSpPr/>
          <p:nvPr/>
        </p:nvSpPr>
        <p:spPr>
          <a:xfrm>
            <a:off x="142844" y="571486"/>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2800" dirty="0" smtClean="0">
                <a:solidFill>
                  <a:schemeClr val="tx2">
                    <a:lumMod val="50000"/>
                  </a:schemeClr>
                </a:solidFill>
              </a:rPr>
              <a:t>Discussão</a:t>
            </a:r>
            <a:endParaRPr lang="pt-BR" sz="2800" dirty="0">
              <a:solidFill>
                <a:schemeClr val="tx2">
                  <a:lumMod val="50000"/>
                </a:schemeClr>
              </a:solidFill>
            </a:endParaRPr>
          </a:p>
        </p:txBody>
      </p:sp>
      <p:sp>
        <p:nvSpPr>
          <p:cNvPr id="3" name="Espaço Reservado para Conteúdo 2"/>
          <p:cNvSpPr>
            <a:spLocks noGrp="1"/>
          </p:cNvSpPr>
          <p:nvPr>
            <p:ph idx="1"/>
          </p:nvPr>
        </p:nvSpPr>
        <p:spPr/>
        <p:txBody>
          <a:bodyPr/>
          <a:lstStyle/>
          <a:p>
            <a:r>
              <a:rPr lang="pt-BR" sz="2400" dirty="0" smtClean="0"/>
              <a:t>O que significou a intervenção e seus resultados para o contexto de todos participantes</a:t>
            </a:r>
            <a:r>
              <a:rPr lang="en-US" sz="2400" dirty="0" smtClean="0"/>
              <a:t>?</a:t>
            </a:r>
            <a:endParaRPr lang="pt-BR" sz="2400" dirty="0" smtClean="0"/>
          </a:p>
          <a:p>
            <a:endParaRPr lang="pt-BR" sz="2400" dirty="0" smtClean="0"/>
          </a:p>
          <a:p>
            <a:r>
              <a:rPr lang="pt-BR" sz="2400" dirty="0" smtClean="0"/>
              <a:t> A importância para a equipe se deu na parte de capacitação dos profissionais, dinâmica de grupo para condução das reuniões do grupo de educação em saúde, conscientização da enfermidade para os colegas que não tinham conhecimento das seqüelas advindas do não-controle da doença e um estímulo de trabalho a todos os integrantes da unidade.</a:t>
            </a:r>
            <a:endParaRPr lang="pt-BR" sz="2400" dirty="0"/>
          </a:p>
        </p:txBody>
      </p:sp>
      <p:sp>
        <p:nvSpPr>
          <p:cNvPr id="4" name="Seta para a direita 3"/>
          <p:cNvSpPr/>
          <p:nvPr/>
        </p:nvSpPr>
        <p:spPr>
          <a:xfrm>
            <a:off x="142844" y="571486"/>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2800" dirty="0" smtClean="0">
                <a:solidFill>
                  <a:schemeClr val="tx2">
                    <a:lumMod val="50000"/>
                  </a:schemeClr>
                </a:solidFill>
              </a:rPr>
              <a:t>Discussão</a:t>
            </a:r>
            <a:endParaRPr lang="pt-BR" sz="2800" dirty="0">
              <a:solidFill>
                <a:schemeClr val="tx2">
                  <a:lumMod val="50000"/>
                </a:schemeClr>
              </a:solidFill>
            </a:endParaRPr>
          </a:p>
        </p:txBody>
      </p:sp>
      <p:sp>
        <p:nvSpPr>
          <p:cNvPr id="3" name="Espaço Reservado para Conteúdo 2"/>
          <p:cNvSpPr>
            <a:spLocks noGrp="1"/>
          </p:cNvSpPr>
          <p:nvPr>
            <p:ph idx="1"/>
          </p:nvPr>
        </p:nvSpPr>
        <p:spPr/>
        <p:txBody>
          <a:bodyPr/>
          <a:lstStyle/>
          <a:p>
            <a:r>
              <a:rPr lang="pt-BR" sz="2400" dirty="0" smtClean="0"/>
              <a:t>A importância para o serviço se deu sobre a realização de um trabalho coletivo, unindo os colegas em prol de um objetivo, incorporação da intervenção a rotina de serviço do posto com atenção ao grupo em dia e período específico, e acho que, num geral, trabalhou-se melhor a parte de acolhimento. </a:t>
            </a:r>
            <a:endParaRPr lang="pt-BR" sz="2400" i="1" dirty="0" smtClean="0">
              <a:solidFill>
                <a:srgbClr val="FF0000"/>
              </a:solidFill>
            </a:endParaRPr>
          </a:p>
          <a:p>
            <a:endParaRPr lang="pt-BR" sz="2400" dirty="0" smtClean="0"/>
          </a:p>
          <a:p>
            <a:r>
              <a:rPr lang="pt-BR" sz="2400" dirty="0" smtClean="0"/>
              <a:t>E por fim, a importância para a comunidade que se deu no âmbito da conscientização da doença e dos riscos que ela traz ao paciente.</a:t>
            </a:r>
          </a:p>
          <a:p>
            <a:endParaRPr lang="pt-BR" sz="2400" dirty="0"/>
          </a:p>
        </p:txBody>
      </p:sp>
      <p:sp>
        <p:nvSpPr>
          <p:cNvPr id="4" name="Seta para a direita 3"/>
          <p:cNvSpPr/>
          <p:nvPr/>
        </p:nvSpPr>
        <p:spPr>
          <a:xfrm>
            <a:off x="142844" y="571486"/>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0034" y="428610"/>
            <a:ext cx="8229600" cy="857250"/>
          </a:xfrm>
        </p:spPr>
        <p:txBody>
          <a:bodyPr/>
          <a:lstStyle/>
          <a:p>
            <a:pPr algn="l"/>
            <a:r>
              <a:rPr lang="pt-BR" sz="2800" dirty="0" smtClean="0">
                <a:solidFill>
                  <a:schemeClr val="tx2">
                    <a:lumMod val="50000"/>
                  </a:schemeClr>
                </a:solidFill>
              </a:rPr>
              <a:t>Reflexão sobre o processo de aprendizagem e  implementação da intervenção</a:t>
            </a:r>
            <a:endParaRPr lang="pt-BR" sz="2800" dirty="0">
              <a:solidFill>
                <a:schemeClr val="tx2">
                  <a:lumMod val="50000"/>
                </a:schemeClr>
              </a:solidFill>
            </a:endParaRPr>
          </a:p>
        </p:txBody>
      </p:sp>
      <p:sp>
        <p:nvSpPr>
          <p:cNvPr id="3" name="Espaço Reservado para Conteúdo 2"/>
          <p:cNvSpPr>
            <a:spLocks noGrp="1"/>
          </p:cNvSpPr>
          <p:nvPr>
            <p:ph idx="1"/>
          </p:nvPr>
        </p:nvSpPr>
        <p:spPr>
          <a:xfrm>
            <a:off x="457200" y="1214428"/>
            <a:ext cx="3114668" cy="3379797"/>
          </a:xfrm>
        </p:spPr>
        <p:txBody>
          <a:bodyPr/>
          <a:lstStyle/>
          <a:p>
            <a:endParaRPr lang="pt-BR" sz="2400" dirty="0" smtClean="0"/>
          </a:p>
          <a:p>
            <a:pPr>
              <a:buNone/>
            </a:pPr>
            <a:r>
              <a:rPr lang="pt-BR" sz="2400" dirty="0" smtClean="0"/>
              <a:t>	Expectativas iniciais a respeito do curso</a:t>
            </a:r>
          </a:p>
          <a:p>
            <a:pPr>
              <a:buNone/>
            </a:pPr>
            <a:endParaRPr lang="pt-BR" sz="2400" dirty="0" smtClean="0"/>
          </a:p>
          <a:p>
            <a:pPr>
              <a:buNone/>
            </a:pPr>
            <a:r>
              <a:rPr lang="pt-BR" sz="2400" dirty="0" smtClean="0"/>
              <a:t>	Significado do curso para prática profissional</a:t>
            </a:r>
          </a:p>
          <a:p>
            <a:pPr>
              <a:buNone/>
            </a:pPr>
            <a:r>
              <a:rPr lang="pt-BR" sz="2400" dirty="0" smtClean="0"/>
              <a:t> </a:t>
            </a:r>
          </a:p>
          <a:p>
            <a:pPr>
              <a:buNone/>
            </a:pPr>
            <a:endParaRPr lang="pt-BR" sz="2400" dirty="0" smtClean="0"/>
          </a:p>
          <a:p>
            <a:pPr>
              <a:buNone/>
            </a:pPr>
            <a:r>
              <a:rPr lang="pt-BR" sz="2400" dirty="0" smtClean="0"/>
              <a:t>	</a:t>
            </a:r>
          </a:p>
          <a:p>
            <a:endParaRPr lang="pt-BR" sz="2400" dirty="0"/>
          </a:p>
        </p:txBody>
      </p:sp>
      <p:sp>
        <p:nvSpPr>
          <p:cNvPr id="4" name="Seta para a direita 3"/>
          <p:cNvSpPr/>
          <p:nvPr/>
        </p:nvSpPr>
        <p:spPr>
          <a:xfrm>
            <a:off x="142844" y="571486"/>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CaixaDeTexto 6"/>
          <p:cNvSpPr txBox="1"/>
          <p:nvPr/>
        </p:nvSpPr>
        <p:spPr>
          <a:xfrm>
            <a:off x="4500562" y="928676"/>
            <a:ext cx="3786214" cy="3785652"/>
          </a:xfrm>
          <a:prstGeom prst="rect">
            <a:avLst/>
          </a:prstGeom>
          <a:noFill/>
        </p:spPr>
        <p:txBody>
          <a:bodyPr wrap="square" rtlCol="0">
            <a:spAutoFit/>
          </a:bodyPr>
          <a:lstStyle/>
          <a:p>
            <a:endParaRPr lang="pt-BR" sz="2400" dirty="0" smtClean="0"/>
          </a:p>
          <a:p>
            <a:endParaRPr lang="pt-BR" sz="2400" dirty="0" smtClean="0"/>
          </a:p>
          <a:p>
            <a:r>
              <a:rPr lang="pt-BR" sz="2400" dirty="0" smtClean="0"/>
              <a:t>Aprender conteúdos para aplicar no dia-a-dia do trabalho na ESF</a:t>
            </a:r>
          </a:p>
          <a:p>
            <a:endParaRPr lang="pt-BR" sz="2400" dirty="0" smtClean="0"/>
          </a:p>
          <a:p>
            <a:endParaRPr lang="pt-BR" sz="2400" dirty="0" smtClean="0"/>
          </a:p>
          <a:p>
            <a:endParaRPr lang="pt-BR" sz="2400" dirty="0" smtClean="0"/>
          </a:p>
          <a:p>
            <a:endParaRPr lang="pt-BR" sz="2400" dirty="0" smtClean="0"/>
          </a:p>
          <a:p>
            <a:endParaRPr lang="pt-BR" sz="2400" dirty="0"/>
          </a:p>
        </p:txBody>
      </p:sp>
      <p:sp>
        <p:nvSpPr>
          <p:cNvPr id="8" name="Seta para a direita 7"/>
          <p:cNvSpPr/>
          <p:nvPr/>
        </p:nvSpPr>
        <p:spPr>
          <a:xfrm>
            <a:off x="3714744" y="2143122"/>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Seta para a direita 8"/>
          <p:cNvSpPr/>
          <p:nvPr/>
        </p:nvSpPr>
        <p:spPr>
          <a:xfrm>
            <a:off x="3714744" y="3714758"/>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CaixaDeTexto 10"/>
          <p:cNvSpPr txBox="1"/>
          <p:nvPr/>
        </p:nvSpPr>
        <p:spPr>
          <a:xfrm>
            <a:off x="4500562" y="3286130"/>
            <a:ext cx="4214842" cy="1938992"/>
          </a:xfrm>
          <a:prstGeom prst="rect">
            <a:avLst/>
          </a:prstGeom>
          <a:noFill/>
        </p:spPr>
        <p:txBody>
          <a:bodyPr wrap="square" rtlCol="0">
            <a:spAutoFit/>
          </a:bodyPr>
          <a:lstStyle/>
          <a:p>
            <a:r>
              <a:rPr lang="pt-BR" sz="2400" dirty="0" smtClean="0"/>
              <a:t>Estar  apto para</a:t>
            </a:r>
            <a:r>
              <a:rPr lang="en-US" sz="2400" dirty="0" smtClean="0"/>
              <a:t>:</a:t>
            </a:r>
            <a:r>
              <a:rPr lang="pt-BR" sz="2400" dirty="0" smtClean="0"/>
              <a:t> reconhecer o que há de errado, o que fazer para melhorar, quais os rumos das verbas, questionar superiores.</a:t>
            </a:r>
            <a:endParaRPr lang="pt-BR" sz="2400" dirty="0"/>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0034" y="428610"/>
            <a:ext cx="8229600" cy="857250"/>
          </a:xfrm>
        </p:spPr>
        <p:txBody>
          <a:bodyPr/>
          <a:lstStyle/>
          <a:p>
            <a:pPr algn="l"/>
            <a:r>
              <a:rPr lang="pt-BR" sz="2800" dirty="0" smtClean="0">
                <a:solidFill>
                  <a:schemeClr val="tx2">
                    <a:lumMod val="50000"/>
                  </a:schemeClr>
                </a:solidFill>
              </a:rPr>
              <a:t>Reflexão sobre o processo de aprendizagem e  implementação da intervenção</a:t>
            </a:r>
            <a:endParaRPr lang="pt-BR" sz="2800" dirty="0">
              <a:solidFill>
                <a:schemeClr val="tx2">
                  <a:lumMod val="50000"/>
                </a:schemeClr>
              </a:solidFill>
            </a:endParaRPr>
          </a:p>
        </p:txBody>
      </p:sp>
      <p:sp>
        <p:nvSpPr>
          <p:cNvPr id="3" name="Espaço Reservado para Conteúdo 2"/>
          <p:cNvSpPr>
            <a:spLocks noGrp="1"/>
          </p:cNvSpPr>
          <p:nvPr>
            <p:ph idx="1"/>
          </p:nvPr>
        </p:nvSpPr>
        <p:spPr>
          <a:xfrm>
            <a:off x="457200" y="1214428"/>
            <a:ext cx="3114668" cy="3379797"/>
          </a:xfrm>
        </p:spPr>
        <p:txBody>
          <a:bodyPr/>
          <a:lstStyle/>
          <a:p>
            <a:endParaRPr lang="pt-BR" sz="2400" dirty="0" smtClean="0"/>
          </a:p>
          <a:p>
            <a:pPr>
              <a:buNone/>
            </a:pPr>
            <a:r>
              <a:rPr lang="pt-BR" sz="2400" dirty="0" smtClean="0"/>
              <a:t>	Aprendizado mais relevante decorrentes do curso</a:t>
            </a:r>
          </a:p>
          <a:p>
            <a:pPr>
              <a:buNone/>
            </a:pPr>
            <a:endParaRPr lang="pt-BR" sz="2400" dirty="0" smtClean="0"/>
          </a:p>
          <a:p>
            <a:pPr>
              <a:buNone/>
            </a:pPr>
            <a:r>
              <a:rPr lang="pt-BR" sz="2400" dirty="0" smtClean="0"/>
              <a:t>	</a:t>
            </a:r>
          </a:p>
          <a:p>
            <a:pPr>
              <a:buNone/>
            </a:pPr>
            <a:r>
              <a:rPr lang="pt-BR" sz="2400" dirty="0" smtClean="0"/>
              <a:t> </a:t>
            </a:r>
          </a:p>
          <a:p>
            <a:pPr>
              <a:buNone/>
            </a:pPr>
            <a:endParaRPr lang="pt-BR" sz="2400" dirty="0" smtClean="0"/>
          </a:p>
          <a:p>
            <a:pPr>
              <a:buNone/>
            </a:pPr>
            <a:r>
              <a:rPr lang="pt-BR" sz="2400" dirty="0" smtClean="0"/>
              <a:t>	</a:t>
            </a:r>
          </a:p>
          <a:p>
            <a:endParaRPr lang="pt-BR" sz="2400" dirty="0"/>
          </a:p>
        </p:txBody>
      </p:sp>
      <p:sp>
        <p:nvSpPr>
          <p:cNvPr id="4" name="Seta para a direita 3"/>
          <p:cNvSpPr/>
          <p:nvPr/>
        </p:nvSpPr>
        <p:spPr>
          <a:xfrm>
            <a:off x="142844" y="571486"/>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CaixaDeTexto 6"/>
          <p:cNvSpPr txBox="1"/>
          <p:nvPr/>
        </p:nvSpPr>
        <p:spPr>
          <a:xfrm>
            <a:off x="4500562" y="928676"/>
            <a:ext cx="3786214" cy="4524315"/>
          </a:xfrm>
          <a:prstGeom prst="rect">
            <a:avLst/>
          </a:prstGeom>
          <a:noFill/>
        </p:spPr>
        <p:txBody>
          <a:bodyPr wrap="square" rtlCol="0">
            <a:spAutoFit/>
          </a:bodyPr>
          <a:lstStyle/>
          <a:p>
            <a:endParaRPr lang="pt-BR" sz="2400" dirty="0" smtClean="0"/>
          </a:p>
          <a:p>
            <a:endParaRPr lang="pt-BR" sz="2400" dirty="0" smtClean="0"/>
          </a:p>
          <a:p>
            <a:r>
              <a:rPr lang="pt-BR" sz="2400" dirty="0" smtClean="0"/>
              <a:t>Habilidade de observar sob olhar crítico os trabalhos em andamento na estratégia de saúde da família e até antever adversidades. </a:t>
            </a:r>
          </a:p>
          <a:p>
            <a:endParaRPr lang="pt-BR" sz="2400" dirty="0" smtClean="0"/>
          </a:p>
          <a:p>
            <a:endParaRPr lang="pt-BR" sz="2400" dirty="0" smtClean="0"/>
          </a:p>
          <a:p>
            <a:endParaRPr lang="pt-BR" sz="2400" dirty="0" smtClean="0"/>
          </a:p>
          <a:p>
            <a:endParaRPr lang="pt-BR" sz="2400" dirty="0"/>
          </a:p>
        </p:txBody>
      </p:sp>
      <p:sp>
        <p:nvSpPr>
          <p:cNvPr id="8" name="Seta para a direita 7"/>
          <p:cNvSpPr/>
          <p:nvPr/>
        </p:nvSpPr>
        <p:spPr>
          <a:xfrm>
            <a:off x="3714744" y="2143122"/>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68313" y="357188"/>
            <a:ext cx="7772400" cy="1103312"/>
          </a:xfrm>
        </p:spPr>
        <p:txBody>
          <a:bodyPr rtlCol="0">
            <a:normAutofit fontScale="90000"/>
          </a:bodyPr>
          <a:lstStyle/>
          <a:p>
            <a:pPr eaLnBrk="1" fontAlgn="auto" hangingPunct="1">
              <a:spcAft>
                <a:spcPts val="0"/>
              </a:spcAft>
              <a:defRPr/>
            </a:pPr>
            <a:r>
              <a:rPr lang="pt-BR" sz="2700" b="1" dirty="0" smtClean="0">
                <a:ea typeface="+mj-ea"/>
                <a:cs typeface="+mj-cs"/>
              </a:rPr>
              <a:t/>
            </a:r>
            <a:br>
              <a:rPr lang="pt-BR" sz="2700" b="1" dirty="0" smtClean="0">
                <a:ea typeface="+mj-ea"/>
                <a:cs typeface="+mj-cs"/>
              </a:rPr>
            </a:br>
            <a:endParaRPr lang="pt-BR" dirty="0">
              <a:ea typeface="+mj-ea"/>
              <a:cs typeface="+mj-cs"/>
            </a:endParaRPr>
          </a:p>
        </p:txBody>
      </p:sp>
      <p:sp>
        <p:nvSpPr>
          <p:cNvPr id="13" name="Espaço Reservado para Conteúdo 2"/>
          <p:cNvSpPr>
            <a:spLocks noGrp="1"/>
          </p:cNvSpPr>
          <p:nvPr>
            <p:ph type="subTitle" idx="1"/>
          </p:nvPr>
        </p:nvSpPr>
        <p:spPr>
          <a:xfrm>
            <a:off x="3240087" y="4286262"/>
            <a:ext cx="5903913" cy="593725"/>
          </a:xfrm>
        </p:spPr>
        <p:txBody>
          <a:bodyPr rtlCol="0">
            <a:normAutofit/>
          </a:bodyPr>
          <a:lstStyle/>
          <a:p>
            <a:pPr eaLnBrk="1" fontAlgn="auto" hangingPunct="1">
              <a:spcAft>
                <a:spcPts val="0"/>
              </a:spcAft>
              <a:buFont typeface="Arial" pitchFamily="34" charset="0"/>
              <a:buNone/>
              <a:defRPr/>
            </a:pPr>
            <a:r>
              <a:rPr lang="pt-BR" sz="2800" dirty="0" smtClean="0">
                <a:solidFill>
                  <a:schemeClr val="tx1"/>
                </a:solidFill>
                <a:ea typeface="+mn-ea"/>
                <a:cs typeface="+mn-cs"/>
              </a:rPr>
              <a:t>                     Obrigado!!!. </a:t>
            </a:r>
            <a:endParaRPr lang="pt-BR" sz="2800" dirty="0">
              <a:solidFill>
                <a:schemeClr val="tx1"/>
              </a:solidFill>
              <a:ea typeface="+mn-ea"/>
              <a:cs typeface="+mn-cs"/>
            </a:endParaRPr>
          </a:p>
          <a:p>
            <a:pPr algn="r" eaLnBrk="1" fontAlgn="auto" hangingPunct="1">
              <a:spcAft>
                <a:spcPts val="0"/>
              </a:spcAft>
              <a:buFont typeface="Arial" pitchFamily="34" charset="0"/>
              <a:buNone/>
              <a:defRPr/>
            </a:pPr>
            <a:endParaRPr lang="pt-BR" sz="2800" dirty="0" smtClean="0">
              <a:solidFill>
                <a:schemeClr val="bg1">
                  <a:lumMod val="65000"/>
                </a:schemeClr>
              </a:solidFill>
              <a:ea typeface="+mn-ea"/>
              <a:cs typeface="+mn-cs"/>
            </a:endParaRPr>
          </a:p>
        </p:txBody>
      </p:sp>
      <p:pic>
        <p:nvPicPr>
          <p:cNvPr id="12" name="Imagem 11" descr="ufpel.jpg"/>
          <p:cNvPicPr>
            <a:picLocks noChangeAspect="1"/>
          </p:cNvPicPr>
          <p:nvPr/>
        </p:nvPicPr>
        <p:blipFill>
          <a:blip r:embed="rId2" cstate="print"/>
          <a:stretch>
            <a:fillRect/>
          </a:stretch>
        </p:blipFill>
        <p:spPr>
          <a:xfrm>
            <a:off x="899592" y="699542"/>
            <a:ext cx="1050161" cy="1013183"/>
          </a:xfrm>
          <a:prstGeom prst="rect">
            <a:avLst/>
          </a:prstGeom>
        </p:spPr>
      </p:pic>
      <p:pic>
        <p:nvPicPr>
          <p:cNvPr id="16" name="Imagem 15" descr="UNASUS_novo.png"/>
          <p:cNvPicPr>
            <a:picLocks noChangeAspect="1"/>
          </p:cNvPicPr>
          <p:nvPr/>
        </p:nvPicPr>
        <p:blipFill>
          <a:blip r:embed="rId3" cstate="print"/>
          <a:stretch>
            <a:fillRect/>
          </a:stretch>
        </p:blipFill>
        <p:spPr>
          <a:xfrm>
            <a:off x="683568" y="1995686"/>
            <a:ext cx="1512885" cy="432048"/>
          </a:xfrm>
          <a:prstGeom prst="rect">
            <a:avLst/>
          </a:prstGeom>
        </p:spPr>
      </p:pic>
      <p:pic>
        <p:nvPicPr>
          <p:cNvPr id="18" name="Imagem 17" descr="MINISTERIO.png"/>
          <p:cNvPicPr>
            <a:picLocks noChangeAspect="1"/>
          </p:cNvPicPr>
          <p:nvPr/>
        </p:nvPicPr>
        <p:blipFill>
          <a:blip r:embed="rId4" cstate="print"/>
          <a:stretch>
            <a:fillRect/>
          </a:stretch>
        </p:blipFill>
        <p:spPr>
          <a:xfrm>
            <a:off x="882430" y="2859782"/>
            <a:ext cx="1097282" cy="457201"/>
          </a:xfrm>
          <a:prstGeom prst="rect">
            <a:avLst/>
          </a:prstGeom>
        </p:spPr>
      </p:pic>
      <p:pic>
        <p:nvPicPr>
          <p:cNvPr id="7" name="Imagem 6" descr="DSC01988.JPG"/>
          <p:cNvPicPr>
            <a:picLocks noChangeAspect="1"/>
          </p:cNvPicPr>
          <p:nvPr/>
        </p:nvPicPr>
        <p:blipFill>
          <a:blip r:embed="rId5" cstate="print"/>
          <a:stretch>
            <a:fillRect/>
          </a:stretch>
        </p:blipFill>
        <p:spPr>
          <a:xfrm>
            <a:off x="2285984" y="142858"/>
            <a:ext cx="2952771" cy="2214578"/>
          </a:xfrm>
          <a:prstGeom prst="rect">
            <a:avLst/>
          </a:prstGeom>
        </p:spPr>
      </p:pic>
      <p:pic>
        <p:nvPicPr>
          <p:cNvPr id="8" name="Imagem 7" descr="DSC02027.JPG"/>
          <p:cNvPicPr>
            <a:picLocks noChangeAspect="1"/>
          </p:cNvPicPr>
          <p:nvPr/>
        </p:nvPicPr>
        <p:blipFill>
          <a:blip r:embed="rId6" cstate="print"/>
          <a:stretch>
            <a:fillRect/>
          </a:stretch>
        </p:blipFill>
        <p:spPr>
          <a:xfrm>
            <a:off x="5286380" y="1142990"/>
            <a:ext cx="3143248" cy="2357436"/>
          </a:xfrm>
          <a:prstGeom prst="rect">
            <a:avLst/>
          </a:prstGeom>
        </p:spPr>
      </p:pic>
      <p:pic>
        <p:nvPicPr>
          <p:cNvPr id="9" name="Imagem 8" descr="P100512_08.31.jpg"/>
          <p:cNvPicPr>
            <a:picLocks noChangeAspect="1"/>
          </p:cNvPicPr>
          <p:nvPr/>
        </p:nvPicPr>
        <p:blipFill>
          <a:blip r:embed="rId7" cstate="print"/>
          <a:stretch>
            <a:fillRect/>
          </a:stretch>
        </p:blipFill>
        <p:spPr>
          <a:xfrm>
            <a:off x="2285984" y="2393155"/>
            <a:ext cx="2928934" cy="2196701"/>
          </a:xfrm>
          <a:prstGeom prst="rect">
            <a:avLst/>
          </a:prstGeom>
        </p:spPr>
      </p:pic>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2800" dirty="0" smtClean="0">
                <a:solidFill>
                  <a:schemeClr val="tx2">
                    <a:lumMod val="50000"/>
                  </a:schemeClr>
                </a:solidFill>
              </a:rPr>
              <a:t>Introdução</a:t>
            </a:r>
            <a:endParaRPr lang="pt-BR" sz="2800" dirty="0">
              <a:solidFill>
                <a:schemeClr val="tx2">
                  <a:lumMod val="50000"/>
                </a:schemeClr>
              </a:solidFill>
            </a:endParaRPr>
          </a:p>
        </p:txBody>
      </p:sp>
      <p:sp>
        <p:nvSpPr>
          <p:cNvPr id="3" name="Espaço Reservado para Conteúdo 2"/>
          <p:cNvSpPr>
            <a:spLocks noGrp="1"/>
          </p:cNvSpPr>
          <p:nvPr>
            <p:ph idx="1"/>
          </p:nvPr>
        </p:nvSpPr>
        <p:spPr/>
        <p:txBody>
          <a:bodyPr/>
          <a:lstStyle/>
          <a:p>
            <a:r>
              <a:rPr lang="pt-BR" sz="2400" dirty="0" smtClean="0"/>
              <a:t>O trabalho de intervenção realizado visou qualificar o atendimento aos pacientes diabéticos adstritos a Unidade de Saúde São Bernardo.</a:t>
            </a:r>
          </a:p>
          <a:p>
            <a:pPr>
              <a:buNone/>
            </a:pPr>
            <a:endParaRPr lang="pt-BR" sz="2400" dirty="0" smtClean="0"/>
          </a:p>
          <a:p>
            <a:r>
              <a:rPr lang="pt-BR" sz="2400" dirty="0" smtClean="0"/>
              <a:t>O município de Bagé tem 200 anos e possui ao redor de 117.000 habitantes. Na área da saúde, há dois hospitais, serviço 24 horas de atendimento prestado pelo SAMU, e postos de saúde onde há 22 equipes de saúde da família. </a:t>
            </a:r>
          </a:p>
          <a:p>
            <a:pPr>
              <a:buNone/>
            </a:pPr>
            <a:endParaRPr lang="pt-BR" sz="2400" dirty="0" smtClean="0"/>
          </a:p>
          <a:p>
            <a:endParaRPr lang="pt-BR" sz="2400" dirty="0" smtClean="0"/>
          </a:p>
          <a:p>
            <a:pPr>
              <a:buNone/>
            </a:pPr>
            <a:endParaRPr lang="pt-BR" sz="2400" dirty="0" smtClean="0"/>
          </a:p>
          <a:p>
            <a:endParaRPr lang="pt-BR" sz="2400" dirty="0" smtClean="0"/>
          </a:p>
          <a:p>
            <a:pPr>
              <a:buNone/>
            </a:pPr>
            <a:endParaRPr lang="pt-BR" sz="2400" dirty="0" smtClean="0"/>
          </a:p>
          <a:p>
            <a:pPr>
              <a:buNone/>
            </a:pPr>
            <a:endParaRPr lang="pt-BR" sz="2400" dirty="0"/>
          </a:p>
        </p:txBody>
      </p:sp>
      <p:sp>
        <p:nvSpPr>
          <p:cNvPr id="4" name="Seta para a direita 3"/>
          <p:cNvSpPr/>
          <p:nvPr/>
        </p:nvSpPr>
        <p:spPr>
          <a:xfrm>
            <a:off x="142844" y="571486"/>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2800" dirty="0" smtClean="0">
                <a:solidFill>
                  <a:schemeClr val="tx2">
                    <a:lumMod val="50000"/>
                  </a:schemeClr>
                </a:solidFill>
              </a:rPr>
              <a:t>Introdução</a:t>
            </a:r>
            <a:endParaRPr lang="pt-BR" sz="2800" dirty="0">
              <a:solidFill>
                <a:schemeClr val="tx2">
                  <a:lumMod val="50000"/>
                </a:schemeClr>
              </a:solidFill>
            </a:endParaRPr>
          </a:p>
        </p:txBody>
      </p:sp>
      <p:sp>
        <p:nvSpPr>
          <p:cNvPr id="3" name="Espaço Reservado para Conteúdo 2"/>
          <p:cNvSpPr>
            <a:spLocks noGrp="1"/>
          </p:cNvSpPr>
          <p:nvPr>
            <p:ph idx="1"/>
          </p:nvPr>
        </p:nvSpPr>
        <p:spPr/>
        <p:txBody>
          <a:bodyPr/>
          <a:lstStyle/>
          <a:p>
            <a:r>
              <a:rPr lang="pt-BR" sz="2400" dirty="0" smtClean="0"/>
              <a:t>O local onde a intervenção se deu é um posto da    estratégia de saúde da família que está localizado em área urbana e em sua área adstrita tem uma população de 3484 habitantes. A população-alvo do trabalho foi formada por 28 pessoas.</a:t>
            </a:r>
          </a:p>
          <a:p>
            <a:endParaRPr lang="pt-BR" sz="2400" dirty="0" smtClean="0"/>
          </a:p>
          <a:p>
            <a:r>
              <a:rPr lang="pt-BR" sz="2400" dirty="0" smtClean="0"/>
              <a:t>A unidade de saúde tem três anos que foi inaugurada, e apresenta salas razoavelmente espaçosas e suficientemente equipadas.</a:t>
            </a:r>
          </a:p>
          <a:p>
            <a:endParaRPr lang="pt-BR" sz="2400" dirty="0" smtClean="0"/>
          </a:p>
          <a:p>
            <a:pPr>
              <a:buNone/>
            </a:pPr>
            <a:endParaRPr lang="pt-BR" sz="2400" dirty="0" smtClean="0"/>
          </a:p>
          <a:p>
            <a:endParaRPr lang="pt-BR" sz="2400" dirty="0" smtClean="0"/>
          </a:p>
          <a:p>
            <a:pPr>
              <a:buNone/>
            </a:pPr>
            <a:endParaRPr lang="pt-BR" sz="2400" dirty="0" smtClean="0"/>
          </a:p>
          <a:p>
            <a:pPr>
              <a:buNone/>
            </a:pPr>
            <a:endParaRPr lang="pt-BR" sz="2400" dirty="0"/>
          </a:p>
        </p:txBody>
      </p:sp>
      <p:sp>
        <p:nvSpPr>
          <p:cNvPr id="4" name="Seta para a direita 3"/>
          <p:cNvSpPr/>
          <p:nvPr/>
        </p:nvSpPr>
        <p:spPr>
          <a:xfrm>
            <a:off x="142844" y="571486"/>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2800" dirty="0" smtClean="0">
                <a:solidFill>
                  <a:schemeClr val="tx2">
                    <a:lumMod val="50000"/>
                  </a:schemeClr>
                </a:solidFill>
              </a:rPr>
              <a:t>Introdução</a:t>
            </a:r>
            <a:endParaRPr lang="pt-BR" sz="2800" dirty="0">
              <a:solidFill>
                <a:schemeClr val="tx2">
                  <a:lumMod val="50000"/>
                </a:schemeClr>
              </a:solidFill>
            </a:endParaRPr>
          </a:p>
        </p:txBody>
      </p:sp>
      <p:sp>
        <p:nvSpPr>
          <p:cNvPr id="3" name="Espaço Reservado para Conteúdo 2"/>
          <p:cNvSpPr>
            <a:spLocks noGrp="1"/>
          </p:cNvSpPr>
          <p:nvPr>
            <p:ph idx="1"/>
          </p:nvPr>
        </p:nvSpPr>
        <p:spPr/>
        <p:txBody>
          <a:bodyPr/>
          <a:lstStyle/>
          <a:p>
            <a:endParaRPr lang="pt-BR" sz="2400" dirty="0" smtClean="0"/>
          </a:p>
          <a:p>
            <a:r>
              <a:rPr lang="pt-BR" sz="2400" dirty="0" smtClean="0"/>
              <a:t>A equipe de saúde, onde foi realizada a intervenção, é composta por um médico, um enfermeiro, um técnico de enfermagem, um recepcionista, um auxiliar de serviços gerais, um auxiliar de consultório dentário, um cirurgião-dentista e três agentes comunitários de saúde. </a:t>
            </a:r>
          </a:p>
          <a:p>
            <a:endParaRPr lang="pt-BR" sz="2400" dirty="0" smtClean="0"/>
          </a:p>
          <a:p>
            <a:pPr>
              <a:buNone/>
            </a:pPr>
            <a:endParaRPr lang="pt-BR" sz="2400" dirty="0" smtClean="0"/>
          </a:p>
          <a:p>
            <a:endParaRPr lang="pt-BR" sz="2400" dirty="0" smtClean="0"/>
          </a:p>
          <a:p>
            <a:pPr>
              <a:buNone/>
            </a:pPr>
            <a:endParaRPr lang="pt-BR" sz="2400" dirty="0" smtClean="0"/>
          </a:p>
          <a:p>
            <a:pPr>
              <a:buNone/>
            </a:pPr>
            <a:endParaRPr lang="pt-BR" sz="2400" dirty="0"/>
          </a:p>
        </p:txBody>
      </p:sp>
      <p:sp>
        <p:nvSpPr>
          <p:cNvPr id="4" name="Seta para a direita 3"/>
          <p:cNvSpPr/>
          <p:nvPr/>
        </p:nvSpPr>
        <p:spPr>
          <a:xfrm>
            <a:off x="142844" y="571486"/>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2800" dirty="0" smtClean="0">
                <a:solidFill>
                  <a:schemeClr val="tx2">
                    <a:lumMod val="50000"/>
                  </a:schemeClr>
                </a:solidFill>
              </a:rPr>
              <a:t>Introdução</a:t>
            </a:r>
            <a:endParaRPr lang="pt-BR" sz="2800" dirty="0">
              <a:solidFill>
                <a:schemeClr val="tx2">
                  <a:lumMod val="50000"/>
                </a:schemeClr>
              </a:solidFill>
            </a:endParaRPr>
          </a:p>
        </p:txBody>
      </p:sp>
      <p:sp>
        <p:nvSpPr>
          <p:cNvPr id="3" name="Espaço Reservado para Conteúdo 2"/>
          <p:cNvSpPr>
            <a:spLocks noGrp="1"/>
          </p:cNvSpPr>
          <p:nvPr>
            <p:ph idx="1"/>
          </p:nvPr>
        </p:nvSpPr>
        <p:spPr/>
        <p:txBody>
          <a:bodyPr/>
          <a:lstStyle/>
          <a:p>
            <a:r>
              <a:rPr lang="pt-BR" sz="2400" dirty="0" smtClean="0"/>
              <a:t>Antes da intervenção ser efetuada não havia planejamento ou ações focadas a esse grupo, somente havia o atendimento como ao resto da população adstrita.</a:t>
            </a:r>
          </a:p>
          <a:p>
            <a:endParaRPr lang="pt-BR" sz="2400" dirty="0" smtClean="0"/>
          </a:p>
          <a:p>
            <a:r>
              <a:rPr lang="pt-BR" sz="2400" dirty="0" smtClean="0"/>
              <a:t> Não eram adotados protocolos, nem realizado monitoramento, e nem registro específico para esse grupo. Também não eram realizadas ações para educação em saúde.</a:t>
            </a:r>
          </a:p>
          <a:p>
            <a:pPr>
              <a:buNone/>
            </a:pPr>
            <a:endParaRPr lang="pt-BR" sz="2400" dirty="0" smtClean="0"/>
          </a:p>
          <a:p>
            <a:endParaRPr lang="pt-BR" sz="2400" dirty="0" smtClean="0"/>
          </a:p>
          <a:p>
            <a:pPr>
              <a:buNone/>
            </a:pPr>
            <a:endParaRPr lang="pt-BR" sz="2400" dirty="0" smtClean="0"/>
          </a:p>
          <a:p>
            <a:pPr>
              <a:buNone/>
            </a:pPr>
            <a:endParaRPr lang="pt-BR" sz="2400" dirty="0"/>
          </a:p>
        </p:txBody>
      </p:sp>
      <p:sp>
        <p:nvSpPr>
          <p:cNvPr id="4" name="Seta para a direita 3"/>
          <p:cNvSpPr/>
          <p:nvPr/>
        </p:nvSpPr>
        <p:spPr>
          <a:xfrm>
            <a:off x="142844" y="571486"/>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2800" dirty="0" smtClean="0">
                <a:solidFill>
                  <a:schemeClr val="tx2">
                    <a:lumMod val="50000"/>
                  </a:schemeClr>
                </a:solidFill>
              </a:rPr>
              <a:t>Objetivos</a:t>
            </a:r>
            <a:endParaRPr lang="pt-BR" sz="2800" dirty="0">
              <a:solidFill>
                <a:schemeClr val="tx2">
                  <a:lumMod val="50000"/>
                </a:schemeClr>
              </a:solidFill>
            </a:endParaRPr>
          </a:p>
        </p:txBody>
      </p:sp>
      <p:sp>
        <p:nvSpPr>
          <p:cNvPr id="3" name="Espaço Reservado para Conteúdo 2"/>
          <p:cNvSpPr>
            <a:spLocks noGrp="1"/>
          </p:cNvSpPr>
          <p:nvPr>
            <p:ph idx="1"/>
          </p:nvPr>
        </p:nvSpPr>
        <p:spPr/>
        <p:txBody>
          <a:bodyPr/>
          <a:lstStyle/>
          <a:p>
            <a:r>
              <a:rPr lang="pt-BR" sz="2400" dirty="0" smtClean="0"/>
              <a:t>Ampliar a cobertura do Programa de Diabetes;</a:t>
            </a:r>
          </a:p>
          <a:p>
            <a:endParaRPr lang="pt-BR" sz="2400" dirty="0" smtClean="0"/>
          </a:p>
          <a:p>
            <a:r>
              <a:rPr lang="pt-BR" sz="2400" dirty="0" smtClean="0"/>
              <a:t>Melhorar a qualidade do atendimento ao paciente diabético na UBS;</a:t>
            </a:r>
          </a:p>
          <a:p>
            <a:endParaRPr lang="pt-BR" sz="2400" dirty="0" smtClean="0"/>
          </a:p>
          <a:p>
            <a:r>
              <a:rPr lang="pt-BR" sz="2400" dirty="0" smtClean="0"/>
              <a:t>Melhorar o registro das informações;</a:t>
            </a:r>
          </a:p>
          <a:p>
            <a:endParaRPr lang="pt-BR" sz="2400" dirty="0" smtClean="0"/>
          </a:p>
          <a:p>
            <a:r>
              <a:rPr lang="pt-BR" sz="2400" dirty="0" smtClean="0"/>
              <a:t>Realizar ações de promoção em saúde.</a:t>
            </a:r>
          </a:p>
          <a:p>
            <a:endParaRPr lang="pt-BR" sz="2400" dirty="0" smtClean="0"/>
          </a:p>
          <a:p>
            <a:pPr>
              <a:buNone/>
            </a:pPr>
            <a:endParaRPr lang="pt-BR" sz="2400" dirty="0" smtClean="0"/>
          </a:p>
          <a:p>
            <a:pPr>
              <a:buNone/>
            </a:pPr>
            <a:endParaRPr lang="pt-BR" sz="2400" dirty="0"/>
          </a:p>
        </p:txBody>
      </p:sp>
      <p:sp>
        <p:nvSpPr>
          <p:cNvPr id="4" name="Seta para a direita 3"/>
          <p:cNvSpPr/>
          <p:nvPr/>
        </p:nvSpPr>
        <p:spPr>
          <a:xfrm>
            <a:off x="142844" y="571486"/>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2800" dirty="0" smtClean="0">
                <a:solidFill>
                  <a:schemeClr val="tx2">
                    <a:lumMod val="50000"/>
                  </a:schemeClr>
                </a:solidFill>
              </a:rPr>
              <a:t>Metas</a:t>
            </a:r>
            <a:endParaRPr lang="pt-BR" sz="2800" dirty="0">
              <a:solidFill>
                <a:schemeClr val="tx2">
                  <a:lumMod val="50000"/>
                </a:schemeClr>
              </a:solidFill>
            </a:endParaRPr>
          </a:p>
        </p:txBody>
      </p:sp>
      <p:sp>
        <p:nvSpPr>
          <p:cNvPr id="3" name="Espaço Reservado para Conteúdo 2"/>
          <p:cNvSpPr>
            <a:spLocks noGrp="1"/>
          </p:cNvSpPr>
          <p:nvPr>
            <p:ph idx="1"/>
          </p:nvPr>
        </p:nvSpPr>
        <p:spPr/>
        <p:txBody>
          <a:bodyPr/>
          <a:lstStyle/>
          <a:p>
            <a:r>
              <a:rPr lang="pt-BR" sz="2400" dirty="0" smtClean="0"/>
              <a:t>Cadastrar 100% dos diabéticos diagnosticados pertencentes à área da abrangência em planilha própria;</a:t>
            </a:r>
          </a:p>
          <a:p>
            <a:endParaRPr lang="pt-BR" sz="2400" dirty="0" smtClean="0"/>
          </a:p>
          <a:p>
            <a:r>
              <a:rPr lang="pt-BR" sz="2400" dirty="0" smtClean="0"/>
              <a:t>Capacitar 100% dos profissionais para o atendimento ao diabético conforme protocolo;</a:t>
            </a:r>
          </a:p>
          <a:p>
            <a:endParaRPr lang="pt-BR" sz="2400" dirty="0" smtClean="0"/>
          </a:p>
          <a:p>
            <a:r>
              <a:rPr lang="pt-BR" sz="2400" dirty="0" smtClean="0"/>
              <a:t>Realizar as consultas de controle de acordo com o protocolo em 100% dos diabéticos;</a:t>
            </a:r>
          </a:p>
          <a:p>
            <a:pPr>
              <a:buNone/>
            </a:pPr>
            <a:endParaRPr lang="pt-BR" sz="2400" dirty="0" smtClean="0"/>
          </a:p>
          <a:p>
            <a:endParaRPr lang="pt-BR" sz="2400" dirty="0" smtClean="0"/>
          </a:p>
          <a:p>
            <a:pPr>
              <a:buNone/>
            </a:pPr>
            <a:endParaRPr lang="pt-BR" sz="2400" dirty="0" smtClean="0"/>
          </a:p>
          <a:p>
            <a:pPr>
              <a:buNone/>
            </a:pPr>
            <a:endParaRPr lang="pt-BR" sz="2400" dirty="0"/>
          </a:p>
        </p:txBody>
      </p:sp>
      <p:sp>
        <p:nvSpPr>
          <p:cNvPr id="4" name="Seta para a direita 3"/>
          <p:cNvSpPr/>
          <p:nvPr/>
        </p:nvSpPr>
        <p:spPr>
          <a:xfrm>
            <a:off x="142844" y="571486"/>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2800" dirty="0" smtClean="0">
                <a:solidFill>
                  <a:schemeClr val="tx2">
                    <a:lumMod val="50000"/>
                  </a:schemeClr>
                </a:solidFill>
              </a:rPr>
              <a:t>Metas</a:t>
            </a:r>
            <a:endParaRPr lang="pt-BR" sz="2800" dirty="0">
              <a:solidFill>
                <a:schemeClr val="tx2">
                  <a:lumMod val="50000"/>
                </a:schemeClr>
              </a:solidFill>
            </a:endParaRPr>
          </a:p>
        </p:txBody>
      </p:sp>
      <p:sp>
        <p:nvSpPr>
          <p:cNvPr id="3" name="Espaço Reservado para Conteúdo 2"/>
          <p:cNvSpPr>
            <a:spLocks noGrp="1"/>
          </p:cNvSpPr>
          <p:nvPr>
            <p:ph idx="1"/>
          </p:nvPr>
        </p:nvSpPr>
        <p:spPr/>
        <p:txBody>
          <a:bodyPr/>
          <a:lstStyle/>
          <a:p>
            <a:r>
              <a:rPr lang="pt-BR" sz="2400" dirty="0" smtClean="0"/>
              <a:t>Manter 100% dos registros de atendimento atualizados;</a:t>
            </a:r>
          </a:p>
          <a:p>
            <a:endParaRPr lang="pt-BR" sz="2400" dirty="0" smtClean="0"/>
          </a:p>
          <a:p>
            <a:r>
              <a:rPr lang="pt-BR" sz="2400" dirty="0" smtClean="0"/>
              <a:t>Garantir consulta periódica com dentista a 100% dos diabéticos;</a:t>
            </a:r>
          </a:p>
          <a:p>
            <a:endParaRPr lang="pt-BR" sz="2400" dirty="0" smtClean="0"/>
          </a:p>
          <a:p>
            <a:r>
              <a:rPr lang="pt-BR" sz="2400" dirty="0" smtClean="0"/>
              <a:t>Orientar 100% dos pacientes diabéticos sobre o programa de diabetes em atividade coletiva.</a:t>
            </a:r>
          </a:p>
          <a:p>
            <a:pPr>
              <a:buNone/>
            </a:pPr>
            <a:endParaRPr lang="pt-BR" sz="2400" dirty="0" smtClean="0"/>
          </a:p>
          <a:p>
            <a:endParaRPr lang="pt-BR" sz="2400" dirty="0" smtClean="0"/>
          </a:p>
          <a:p>
            <a:pPr>
              <a:buNone/>
            </a:pPr>
            <a:endParaRPr lang="pt-BR" sz="2400" dirty="0" smtClean="0"/>
          </a:p>
          <a:p>
            <a:pPr>
              <a:buNone/>
            </a:pPr>
            <a:endParaRPr lang="pt-BR" sz="2400" dirty="0"/>
          </a:p>
        </p:txBody>
      </p:sp>
      <p:sp>
        <p:nvSpPr>
          <p:cNvPr id="4" name="Seta para a direita 3"/>
          <p:cNvSpPr/>
          <p:nvPr/>
        </p:nvSpPr>
        <p:spPr>
          <a:xfrm>
            <a:off x="142844" y="571486"/>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3515</TotalTime>
  <Words>1148</Words>
  <Application>Microsoft Office PowerPoint</Application>
  <PresentationFormat>Apresentação na tela (16:9)</PresentationFormat>
  <Paragraphs>193</Paragraphs>
  <Slides>26</Slides>
  <Notes>0</Notes>
  <HiddenSlides>0</HiddenSlides>
  <MMClips>0</MMClips>
  <ScaleCrop>false</ScaleCrop>
  <HeadingPairs>
    <vt:vector size="4" baseType="variant">
      <vt:variant>
        <vt:lpstr>Tema</vt:lpstr>
      </vt:variant>
      <vt:variant>
        <vt:i4>1</vt:i4>
      </vt:variant>
      <vt:variant>
        <vt:lpstr>Títulos de slides</vt:lpstr>
      </vt:variant>
      <vt:variant>
        <vt:i4>26</vt:i4>
      </vt:variant>
    </vt:vector>
  </HeadingPairs>
  <TitlesOfParts>
    <vt:vector size="27" baseType="lpstr">
      <vt:lpstr>Tema do Office</vt:lpstr>
      <vt:lpstr>Slide 1</vt:lpstr>
      <vt:lpstr>Slide 2</vt:lpstr>
      <vt:lpstr>Introdução</vt:lpstr>
      <vt:lpstr>Introdução</vt:lpstr>
      <vt:lpstr>Introdução</vt:lpstr>
      <vt:lpstr>Introdução</vt:lpstr>
      <vt:lpstr>Objetivos</vt:lpstr>
      <vt:lpstr>Metas</vt:lpstr>
      <vt:lpstr>Metas</vt:lpstr>
      <vt:lpstr>Metodologia</vt:lpstr>
      <vt:lpstr>Metodologia</vt:lpstr>
      <vt:lpstr>Metodologia</vt:lpstr>
      <vt:lpstr>Resultados</vt:lpstr>
      <vt:lpstr>Resultados</vt:lpstr>
      <vt:lpstr>Resultados</vt:lpstr>
      <vt:lpstr>Resultados</vt:lpstr>
      <vt:lpstr>Resultados</vt:lpstr>
      <vt:lpstr>Resultados</vt:lpstr>
      <vt:lpstr>Discussão</vt:lpstr>
      <vt:lpstr>Discussão</vt:lpstr>
      <vt:lpstr>Discussão</vt:lpstr>
      <vt:lpstr>Discussão</vt:lpstr>
      <vt:lpstr>Discussão</vt:lpstr>
      <vt:lpstr>Reflexão sobre o processo de aprendizagem e  implementação da intervenção</vt:lpstr>
      <vt:lpstr>Reflexão sobre o processo de aprendizagem e  implementação da intervenção</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Universidade Federal de Pelotas  Departamento de Medicina Social  Especialização em Saúde da Família  http://www.unasus-ufpel.net</dc:title>
  <dc:creator>Fernando</dc:creator>
  <cp:lastModifiedBy>Geronimo</cp:lastModifiedBy>
  <cp:revision>282</cp:revision>
  <dcterms:created xsi:type="dcterms:W3CDTF">2011-06-02T13:04:44Z</dcterms:created>
  <dcterms:modified xsi:type="dcterms:W3CDTF">2012-10-07T15:47:46Z</dcterms:modified>
</cp:coreProperties>
</file>