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97" r:id="rId24"/>
    <p:sldId id="280" r:id="rId25"/>
    <p:sldId id="282" r:id="rId26"/>
    <p:sldId id="283" r:id="rId27"/>
    <p:sldId id="284" r:id="rId28"/>
    <p:sldId id="281" r:id="rId29"/>
    <p:sldId id="285" r:id="rId30"/>
    <p:sldId id="286" r:id="rId31"/>
    <p:sldId id="287" r:id="rId32"/>
    <p:sldId id="288" r:id="rId33"/>
    <p:sldId id="290" r:id="rId34"/>
    <p:sldId id="291" r:id="rId35"/>
    <p:sldId id="293" r:id="rId36"/>
    <p:sldId id="296" r:id="rId3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IENTE\Desktop\DOWNLOADS\Planilha%20de%20Coleta%20de%20dados%20HAS%20e%20DM-%20Jesus%20Ladron%20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693559898681664"/>
          <c:y val="0.28937832452754964"/>
          <c:w val="0.84677502714591091"/>
          <c:h val="0.5934087161197824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0.4</c:v>
                </c:pt>
                <c:pt idx="1">
                  <c:v>0.73333333333333361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10954752"/>
        <c:axId val="110968832"/>
      </c:barChart>
      <c:catAx>
        <c:axId val="1109547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968832"/>
        <c:crosses val="autoZero"/>
        <c:auto val="1"/>
        <c:lblAlgn val="ctr"/>
        <c:lblOffset val="100"/>
      </c:catAx>
      <c:valAx>
        <c:axId val="1109688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954752"/>
        <c:crosses val="autoZero"/>
        <c:crossBetween val="between"/>
        <c:majorUnit val="0.1"/>
        <c:minorUnit val="4.0000000000000114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31732776617962"/>
          <c:y val="0.28979591836734692"/>
          <c:w val="0.83924843423800177"/>
          <c:h val="0.58367346938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1</c:v>
                </c:pt>
                <c:pt idx="1">
                  <c:v>0.88888888888888884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21994240"/>
        <c:axId val="121997184"/>
      </c:barChart>
      <c:catAx>
        <c:axId val="1219942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1997184"/>
        <c:crosses val="autoZero"/>
        <c:auto val="1"/>
        <c:lblAlgn val="ctr"/>
        <c:lblOffset val="100"/>
      </c:catAx>
      <c:valAx>
        <c:axId val="12199718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19942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40890688259108"/>
          <c:y val="0.30651455682230638"/>
          <c:w val="0.84615384615385281"/>
          <c:h val="0.570883362081545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0.88095238095237383</c:v>
                </c:pt>
                <c:pt idx="1">
                  <c:v>0.93506493506493449</c:v>
                </c:pt>
                <c:pt idx="2">
                  <c:v>0.95238095238095233</c:v>
                </c:pt>
                <c:pt idx="3">
                  <c:v>0</c:v>
                </c:pt>
              </c:numCache>
            </c:numRef>
          </c:val>
        </c:ser>
        <c:axId val="122322944"/>
        <c:axId val="125161472"/>
      </c:barChart>
      <c:catAx>
        <c:axId val="122322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5161472"/>
        <c:crosses val="autoZero"/>
        <c:auto val="1"/>
        <c:lblAlgn val="ctr"/>
        <c:lblOffset val="100"/>
      </c:catAx>
      <c:valAx>
        <c:axId val="1251614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3229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885245901639344"/>
          <c:y val="0.28937832452754958"/>
          <c:w val="0.8442622950819596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0.52380952380952384</c:v>
                </c:pt>
                <c:pt idx="1">
                  <c:v>0.59740259740259738</c:v>
                </c:pt>
                <c:pt idx="2">
                  <c:v>0.67619047619049066</c:v>
                </c:pt>
                <c:pt idx="3">
                  <c:v>0</c:v>
                </c:pt>
              </c:numCache>
            </c:numRef>
          </c:val>
        </c:ser>
        <c:axId val="122126336"/>
        <c:axId val="125295232"/>
      </c:barChart>
      <c:catAx>
        <c:axId val="1221263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5295232"/>
        <c:crosses val="autoZero"/>
        <c:auto val="1"/>
        <c:lblAlgn val="ctr"/>
        <c:lblOffset val="100"/>
      </c:catAx>
      <c:valAx>
        <c:axId val="1252952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21263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66124717918452"/>
          <c:y val="0.29368029739777529"/>
          <c:w val="0.83991769254899074"/>
          <c:h val="0.5873605947955313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0.6875</c:v>
                </c:pt>
                <c:pt idx="1">
                  <c:v>0.71875000000000488</c:v>
                </c:pt>
                <c:pt idx="2">
                  <c:v>0.73529411764705965</c:v>
                </c:pt>
                <c:pt idx="3">
                  <c:v>0</c:v>
                </c:pt>
              </c:numCache>
            </c:numRef>
          </c:val>
        </c:ser>
        <c:axId val="130747008"/>
        <c:axId val="130753664"/>
      </c:barChart>
      <c:catAx>
        <c:axId val="130747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0753664"/>
        <c:crosses val="autoZero"/>
        <c:auto val="1"/>
        <c:lblAlgn val="ctr"/>
        <c:lblOffset val="100"/>
      </c:catAx>
      <c:valAx>
        <c:axId val="13075366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07470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317327766179618"/>
          <c:y val="0.28214334916181144"/>
          <c:w val="0.83924843423800155"/>
          <c:h val="0.60357248111830553"/>
        </c:manualLayout>
      </c:layout>
      <c:barChart>
        <c:barDir val="col"/>
        <c:grouping val="clustered"/>
        <c:ser>
          <c:idx val="1"/>
          <c:order val="1"/>
          <c:tx>
            <c:strRef>
              <c:f>Indicadores!$C$4</c:f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cat>
            <c:multiLvlStrRef>
              <c:f>Indicadores!$D$3:$G$3</c:f>
            </c:multiLvlStrRef>
          </c:cat>
          <c:val>
            <c:numRef>
              <c:f>Indicadores!$D$4:$G$4</c:f>
            </c:numRef>
          </c:val>
        </c:ser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0.47058823529412114</c:v>
                </c:pt>
                <c:pt idx="1">
                  <c:v>0.94117647058823561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11014656"/>
        <c:axId val="111016192"/>
      </c:barChart>
      <c:catAx>
        <c:axId val="1110146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016192"/>
        <c:crosses val="autoZero"/>
        <c:auto val="1"/>
        <c:lblAlgn val="ctr"/>
        <c:lblOffset val="100"/>
      </c:catAx>
      <c:valAx>
        <c:axId val="1110161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0146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394891944990145"/>
          <c:y val="0.29699248120301153"/>
          <c:w val="0.85068762278979082"/>
          <c:h val="0.58270676691728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0.61904761904761962</c:v>
                </c:pt>
                <c:pt idx="1">
                  <c:v>0.77922077922078581</c:v>
                </c:pt>
                <c:pt idx="2">
                  <c:v>0.80952380952380965</c:v>
                </c:pt>
                <c:pt idx="3">
                  <c:v>0</c:v>
                </c:pt>
              </c:numCache>
            </c:numRef>
          </c:val>
        </c:ser>
        <c:axId val="111253760"/>
        <c:axId val="111255552"/>
      </c:barChart>
      <c:catAx>
        <c:axId val="111253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255552"/>
        <c:crosses val="autoZero"/>
        <c:auto val="1"/>
        <c:lblAlgn val="ctr"/>
        <c:lblOffset val="100"/>
      </c:catAx>
      <c:valAx>
        <c:axId val="1112555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2537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526565250475322"/>
          <c:y val="0.3015272795042685"/>
          <c:w val="0.8365197811334365"/>
          <c:h val="0.57633695196384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0.8125</c:v>
                </c:pt>
                <c:pt idx="1">
                  <c:v>0.90625</c:v>
                </c:pt>
                <c:pt idx="2">
                  <c:v>0.91176470588234537</c:v>
                </c:pt>
                <c:pt idx="3">
                  <c:v>0</c:v>
                </c:pt>
              </c:numCache>
            </c:numRef>
          </c:val>
        </c:ser>
        <c:axId val="110199168"/>
        <c:axId val="110200704"/>
      </c:barChart>
      <c:catAx>
        <c:axId val="1101991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200704"/>
        <c:crosses val="autoZero"/>
        <c:auto val="1"/>
        <c:lblAlgn val="ctr"/>
        <c:lblOffset val="100"/>
      </c:catAx>
      <c:valAx>
        <c:axId val="11020070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1991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885245901639344"/>
          <c:y val="0.29411764705882382"/>
          <c:w val="0.8442622950819596"/>
          <c:h val="0.5882352941176413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0.35714285714286143</c:v>
                </c:pt>
                <c:pt idx="1">
                  <c:v>0.44155844155844182</c:v>
                </c:pt>
                <c:pt idx="2">
                  <c:v>0.49523809523809531</c:v>
                </c:pt>
                <c:pt idx="3">
                  <c:v>0</c:v>
                </c:pt>
              </c:numCache>
            </c:numRef>
          </c:val>
        </c:ser>
        <c:axId val="137622272"/>
        <c:axId val="137700480"/>
      </c:barChart>
      <c:catAx>
        <c:axId val="137622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700480"/>
        <c:crosses val="autoZero"/>
        <c:auto val="1"/>
        <c:lblAlgn val="ctr"/>
        <c:lblOffset val="100"/>
      </c:catAx>
      <c:valAx>
        <c:axId val="1377004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6222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553191489361687"/>
          <c:y val="0.29151344037102234"/>
          <c:w val="0.8361702127659576"/>
          <c:h val="0.590406967840034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0.43750000000000239</c:v>
                </c:pt>
                <c:pt idx="1">
                  <c:v>0.53125</c:v>
                </c:pt>
                <c:pt idx="2">
                  <c:v>0.52941176470588236</c:v>
                </c:pt>
                <c:pt idx="3">
                  <c:v>0</c:v>
                </c:pt>
              </c:numCache>
            </c:numRef>
          </c:val>
        </c:ser>
        <c:axId val="151363968"/>
        <c:axId val="151535616"/>
      </c:barChart>
      <c:catAx>
        <c:axId val="1513639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1535616"/>
        <c:crosses val="autoZero"/>
        <c:auto val="1"/>
        <c:lblAlgn val="ctr"/>
        <c:lblOffset val="100"/>
      </c:catAx>
      <c:valAx>
        <c:axId val="1515356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51363968"/>
        <c:crosses val="autoZero"/>
        <c:crossBetween val="between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85245901639344"/>
          <c:y val="0.28782339682202512"/>
          <c:w val="0.8442622950819596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0.59523809523809523</c:v>
                </c:pt>
                <c:pt idx="1">
                  <c:v>0.7662337662337666</c:v>
                </c:pt>
                <c:pt idx="2">
                  <c:v>0.8</c:v>
                </c:pt>
                <c:pt idx="3">
                  <c:v>0</c:v>
                </c:pt>
              </c:numCache>
            </c:numRef>
          </c:val>
        </c:ser>
        <c:axId val="111297664"/>
        <c:axId val="111312256"/>
      </c:barChart>
      <c:catAx>
        <c:axId val="111297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312256"/>
        <c:crosses val="autoZero"/>
        <c:auto val="1"/>
        <c:lblAlgn val="ctr"/>
        <c:lblOffset val="100"/>
      </c:catAx>
      <c:valAx>
        <c:axId val="1113122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12976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008305852714667"/>
          <c:y val="0.28782339682202512"/>
          <c:w val="0.84265180725084898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0.75000000000000488</c:v>
                </c:pt>
                <c:pt idx="1">
                  <c:v>0.87500000000000488</c:v>
                </c:pt>
                <c:pt idx="2">
                  <c:v>0.88235294117647056</c:v>
                </c:pt>
                <c:pt idx="3">
                  <c:v>0</c:v>
                </c:pt>
              </c:numCache>
            </c:numRef>
          </c:val>
        </c:ser>
        <c:axId val="97718272"/>
        <c:axId val="110203648"/>
      </c:barChart>
      <c:catAx>
        <c:axId val="97718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203648"/>
        <c:crosses val="autoZero"/>
        <c:auto val="1"/>
        <c:lblAlgn val="ctr"/>
        <c:lblOffset val="100"/>
      </c:catAx>
      <c:valAx>
        <c:axId val="1102036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7182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46609184019642"/>
          <c:y val="0.30042918454935952"/>
          <c:w val="0.84739121994073963"/>
          <c:h val="0.56652360515021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lang="es-ES_tradnl"/>
                </a:pPr>
                <a:endParaRPr lang="pt-BR"/>
              </a:p>
            </c:txPr>
            <c:showVal val="1"/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1</c:v>
                </c:pt>
                <c:pt idx="1">
                  <c:v>0.96774193548388521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97736960"/>
        <c:axId val="121515392"/>
      </c:barChart>
      <c:catAx>
        <c:axId val="977369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1515392"/>
        <c:crosses val="autoZero"/>
        <c:auto val="1"/>
        <c:lblAlgn val="ctr"/>
        <c:lblOffset val="100"/>
      </c:catAx>
      <c:valAx>
        <c:axId val="1215153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_tradnl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7369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C5DE4-1F1D-456C-960B-064ABF75DCD5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F64A4-2AFB-496E-9C78-9689AB132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9D5E8C-1F5A-4552-8E05-DDDB839604B7}" type="datetimeFigureOut">
              <a:rPr lang="es-ES" smtClean="0"/>
              <a:pPr/>
              <a:t>17/09/2015</a:t>
            </a:fld>
            <a:endParaRPr lang="es-ES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5A71D4-7050-49E0-9906-34B5E15D063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nes.datasus.gov.br/Exibe_Ficha_Estabelecimento.asp?VCo_Unidade=2202702777711&amp;VEstado=22&amp;VCodMunicipio=22027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192882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UNIVERSIDADE ABERTA DO SUS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DEPARTAMENTO DE MEDICINA SOCIAL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CURSO DE ESPECIALIZAÇÃO EM SAÚDE DA FAMÍLIA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MODALIDADE A DISTÂNCIA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TURMA 7</a:t>
            </a:r>
            <a:endParaRPr lang="es-ES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579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800" b="1" dirty="0" smtClean="0"/>
              <a:t>Qualificação da atenção dos adultos portadores de Hipertensão Arterial Sistêmica e ou Diabetes </a:t>
            </a:r>
            <a:r>
              <a:rPr lang="pt-BR" sz="2800" b="1" dirty="0" err="1" smtClean="0"/>
              <a:t>Mellitus</a:t>
            </a:r>
            <a:r>
              <a:rPr lang="pt-BR" sz="2800" b="1" dirty="0" smtClean="0"/>
              <a:t> na UBS  de Grotas no município  </a:t>
            </a:r>
            <a:r>
              <a:rPr lang="pt-BR" sz="2800" b="1" dirty="0" err="1" smtClean="0"/>
              <a:t>Cocal</a:t>
            </a:r>
            <a:r>
              <a:rPr lang="pt-BR" sz="2800" b="1" dirty="0" smtClean="0"/>
              <a:t> /PI</a:t>
            </a:r>
            <a:endParaRPr lang="pt-BR" sz="2800" dirty="0" smtClean="0"/>
          </a:p>
          <a:p>
            <a:pPr algn="l"/>
            <a:r>
              <a:rPr lang="pt-BR" sz="2800" b="1" dirty="0" smtClean="0"/>
              <a:t>Especializando: Jesus </a:t>
            </a:r>
            <a:r>
              <a:rPr lang="pt-BR" sz="2800" b="1" dirty="0" err="1" smtClean="0"/>
              <a:t>Ladron</a:t>
            </a:r>
            <a:r>
              <a:rPr lang="pt-BR" sz="2800" b="1" dirty="0" smtClean="0"/>
              <a:t> de Guevara Farinas</a:t>
            </a:r>
            <a:endParaRPr lang="pt-BR" sz="2800" dirty="0" smtClean="0"/>
          </a:p>
          <a:p>
            <a:pPr marL="433388" indent="-341313">
              <a:tabLst>
                <a:tab pos="433388" algn="l"/>
                <a:tab pos="974725" algn="l"/>
                <a:tab pos="1517650" algn="l"/>
                <a:tab pos="2062163" algn="l"/>
                <a:tab pos="2605088" algn="l"/>
                <a:tab pos="3148013" algn="l"/>
                <a:tab pos="3692525" algn="l"/>
                <a:tab pos="4235450" algn="l"/>
                <a:tab pos="4778375" algn="l"/>
                <a:tab pos="5322888" algn="l"/>
                <a:tab pos="5865813" algn="l"/>
                <a:tab pos="6408738" algn="l"/>
                <a:tab pos="6951663" algn="l"/>
                <a:tab pos="7496175" algn="l"/>
                <a:tab pos="8039100" algn="l"/>
                <a:tab pos="8582025" algn="l"/>
                <a:tab pos="9126538" algn="l"/>
                <a:tab pos="9669463" algn="l"/>
                <a:tab pos="10212388" algn="l"/>
                <a:tab pos="10756900" algn="l"/>
                <a:tab pos="11299825" algn="l"/>
              </a:tabLst>
            </a:pPr>
            <a:endParaRPr lang="pt-BR" sz="2000" dirty="0" smtClean="0"/>
          </a:p>
          <a:p>
            <a:pPr marL="433388" indent="-341313">
              <a:tabLst>
                <a:tab pos="433388" algn="l"/>
                <a:tab pos="974725" algn="l"/>
                <a:tab pos="1517650" algn="l"/>
                <a:tab pos="2062163" algn="l"/>
                <a:tab pos="2605088" algn="l"/>
                <a:tab pos="3148013" algn="l"/>
                <a:tab pos="3692525" algn="l"/>
                <a:tab pos="4235450" algn="l"/>
                <a:tab pos="4778375" algn="l"/>
                <a:tab pos="5322888" algn="l"/>
                <a:tab pos="5865813" algn="l"/>
                <a:tab pos="6408738" algn="l"/>
                <a:tab pos="6951663" algn="l"/>
                <a:tab pos="7496175" algn="l"/>
                <a:tab pos="8039100" algn="l"/>
                <a:tab pos="8582025" algn="l"/>
                <a:tab pos="9126538" algn="l"/>
                <a:tab pos="9669463" algn="l"/>
                <a:tab pos="10212388" algn="l"/>
                <a:tab pos="10756900" algn="l"/>
                <a:tab pos="11299825" algn="l"/>
              </a:tabLst>
            </a:pPr>
            <a:r>
              <a:rPr lang="pt-BR" sz="2000" b="1" dirty="0" smtClean="0"/>
              <a:t>Orientadora: </a:t>
            </a:r>
            <a:r>
              <a:rPr lang="pt-BR" sz="2000" dirty="0" err="1" smtClean="0"/>
              <a:t>Stelita</a:t>
            </a:r>
            <a:r>
              <a:rPr lang="pt-BR" sz="2000" dirty="0" smtClean="0"/>
              <a:t> Pacheco Dourado Neta</a:t>
            </a:r>
          </a:p>
          <a:p>
            <a:pPr marL="433388" indent="-341313">
              <a:tabLst>
                <a:tab pos="433388" algn="l"/>
                <a:tab pos="974725" algn="l"/>
                <a:tab pos="1517650" algn="l"/>
                <a:tab pos="2062163" algn="l"/>
                <a:tab pos="2605088" algn="l"/>
                <a:tab pos="3148013" algn="l"/>
                <a:tab pos="3692525" algn="l"/>
                <a:tab pos="4235450" algn="l"/>
                <a:tab pos="4778375" algn="l"/>
                <a:tab pos="5322888" algn="l"/>
                <a:tab pos="5865813" algn="l"/>
                <a:tab pos="6408738" algn="l"/>
                <a:tab pos="6951663" algn="l"/>
                <a:tab pos="7496175" algn="l"/>
                <a:tab pos="8039100" algn="l"/>
                <a:tab pos="8582025" algn="l"/>
                <a:tab pos="9126538" algn="l"/>
                <a:tab pos="9669463" algn="l"/>
                <a:tab pos="10212388" algn="l"/>
                <a:tab pos="10756900" algn="l"/>
                <a:tab pos="11299825" algn="l"/>
              </a:tabLst>
            </a:pPr>
            <a:r>
              <a:rPr lang="pt-BR" sz="2000" b="1" dirty="0" smtClean="0"/>
              <a:t>Apoiador: </a:t>
            </a:r>
            <a:r>
              <a:rPr lang="pt-BR" sz="2000" dirty="0" smtClean="0"/>
              <a:t>Leonardo </a:t>
            </a:r>
            <a:r>
              <a:rPr lang="pt-BR" sz="2000" dirty="0" err="1" smtClean="0"/>
              <a:t>Pozza</a:t>
            </a:r>
            <a:r>
              <a:rPr lang="pt-BR" sz="2000" dirty="0" smtClean="0"/>
              <a:t> dos Santos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85728"/>
            <a:ext cx="1074332" cy="78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8" y="285728"/>
            <a:ext cx="1071538" cy="81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 Logística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accent1"/>
                </a:solidFill>
                <a:cs typeface="Arial" charset="0"/>
              </a:rPr>
              <a:t>Protocolo_Caderno n 36 e 37 do Departamento de Atenção Básica Estratégia para o Cuidado da pessoa com doença crônica: Diabetes </a:t>
            </a:r>
            <a:r>
              <a:rPr lang="pt-BR" sz="2400" dirty="0" err="1" smtClean="0">
                <a:solidFill>
                  <a:schemeClr val="accent1"/>
                </a:solidFill>
                <a:cs typeface="Arial" charset="0"/>
              </a:rPr>
              <a:t>Mellitus</a:t>
            </a:r>
            <a:r>
              <a:rPr lang="pt-BR" sz="2400" dirty="0" smtClean="0">
                <a:solidFill>
                  <a:schemeClr val="accent1"/>
                </a:solidFill>
                <a:cs typeface="Arial" charset="0"/>
              </a:rPr>
              <a:t> e Hipertensão Arterial, respectivamente, publicados em 2013.</a:t>
            </a:r>
          </a:p>
          <a:p>
            <a:pPr algn="just"/>
            <a:r>
              <a:rPr lang="pt-BR" sz="2400" dirty="0" smtClean="0">
                <a:solidFill>
                  <a:schemeClr val="accent1"/>
                </a:solidFill>
              </a:rPr>
              <a:t>Instrumentos de Registros Específicos (</a:t>
            </a:r>
            <a:r>
              <a:rPr lang="pt-BR" sz="2400" dirty="0" smtClean="0">
                <a:solidFill>
                  <a:schemeClr val="accent1"/>
                </a:solidFill>
                <a:cs typeface="Arial" charset="0"/>
              </a:rPr>
              <a:t>Prontuários individuais, Ficha-espelho, Cartão de Hipertensão e Diabéticos e o Livro de Registro de HIPERDIA e Ficha de Atendimento em Saúde Bucal.)</a:t>
            </a:r>
          </a:p>
          <a:p>
            <a:r>
              <a:rPr lang="pt-BR" sz="2400" dirty="0" smtClean="0">
                <a:solidFill>
                  <a:schemeClr val="accent1"/>
                </a:solidFill>
                <a:cs typeface="Arial" charset="0"/>
              </a:rPr>
              <a:t>Atualização dos dados do SIAB (Ficha A) e da ficha-B hipertensos e diabéticos dos ACS.</a:t>
            </a:r>
          </a:p>
          <a:p>
            <a:r>
              <a:rPr lang="pt-BR" sz="2400" dirty="0" smtClean="0">
                <a:solidFill>
                  <a:schemeClr val="accent1"/>
                </a:solidFill>
                <a:cs typeface="Arial" charset="0"/>
              </a:rPr>
              <a:t>Capacitação da equipe</a:t>
            </a:r>
            <a:endParaRPr lang="es-E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900" b="1" dirty="0" smtClean="0">
                <a:latin typeface="Arial" pitchFamily="34" charset="0"/>
                <a:cs typeface="Arial" pitchFamily="34" charset="0"/>
              </a:rPr>
              <a:t>Objetivos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, Metas  e resultados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1: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Ampliar cobertura dos hipertensos e/ou    diabéticos.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71462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700" b="1" dirty="0" smtClean="0">
                <a:solidFill>
                  <a:schemeClr val="accent1">
                    <a:lumMod val="75000"/>
                  </a:schemeClr>
                </a:solidFill>
              </a:rPr>
              <a:t>Meta 1.1</a:t>
            </a:r>
            <a:r>
              <a:rPr lang="pt-BR" sz="2700" dirty="0" smtClean="0">
                <a:solidFill>
                  <a:schemeClr val="accent1">
                    <a:lumMod val="75000"/>
                  </a:schemeClr>
                </a:solidFill>
              </a:rPr>
              <a:t> Cadastrar 100% dos hipertensos da área de abrangência no Programa de Atenção à Hipertensão Arterial e à Diabetes </a:t>
            </a:r>
            <a:r>
              <a:rPr lang="pt-BR" sz="2700" dirty="0" err="1" smtClean="0">
                <a:solidFill>
                  <a:schemeClr val="accent1">
                    <a:lumMod val="75000"/>
                  </a:schemeClr>
                </a:solidFill>
              </a:rPr>
              <a:t>Mellitus</a:t>
            </a:r>
            <a:r>
              <a:rPr lang="pt-BR" sz="2700" dirty="0" smtClean="0">
                <a:solidFill>
                  <a:schemeClr val="accent1">
                    <a:lumMod val="75000"/>
                  </a:schemeClr>
                </a:solidFill>
              </a:rPr>
              <a:t> da unidade de saúde</a:t>
            </a:r>
            <a:r>
              <a:rPr lang="pt-BR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5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ES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14414" y="2214554"/>
          <a:ext cx="564360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142944" y="478632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/>
              <a:t>Figura 1</a:t>
            </a:r>
            <a:r>
              <a:rPr lang="pt-BR" sz="1200" dirty="0" smtClean="0"/>
              <a:t>Cobertura do programa de atenção aos hipertensos na UBS GROTA. 2015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UNASUS/UFPEL.</a:t>
            </a:r>
            <a:endParaRPr lang="es-ES" sz="1200" dirty="0"/>
          </a:p>
        </p:txBody>
      </p:sp>
      <p:sp>
        <p:nvSpPr>
          <p:cNvPr id="6" name="Retângulo 5"/>
          <p:cNvSpPr/>
          <p:nvPr/>
        </p:nvSpPr>
        <p:spPr>
          <a:xfrm>
            <a:off x="571472" y="5715016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42 (40,0%)        Mês 2_ 77 (73,3%)     Mês 3-  105(100%)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301038" cy="207170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2700" b="1" dirty="0" smtClean="0">
                <a:solidFill>
                  <a:schemeClr val="accent1">
                    <a:lumMod val="75000"/>
                  </a:schemeClr>
                </a:solidFill>
              </a:rPr>
              <a:t>Meta 1.2 </a:t>
            </a:r>
            <a:r>
              <a:rPr lang="pt-BR" sz="2700" dirty="0" smtClean="0">
                <a:solidFill>
                  <a:schemeClr val="accent1">
                    <a:lumMod val="75000"/>
                  </a:schemeClr>
                </a:solidFill>
              </a:rPr>
              <a:t>Cadastrar 100% dos diabéticos da área de abrangência no Programa de Atenção à Hipertensão Arterial e à Diabetes </a:t>
            </a:r>
            <a:r>
              <a:rPr lang="pt-BR" sz="2700" dirty="0" err="1" smtClean="0">
                <a:solidFill>
                  <a:schemeClr val="accent1">
                    <a:lumMod val="75000"/>
                  </a:schemeClr>
                </a:solidFill>
              </a:rPr>
              <a:t>Mellitus</a:t>
            </a:r>
            <a:r>
              <a:rPr lang="pt-BR" sz="2700" dirty="0" smtClean="0">
                <a:solidFill>
                  <a:schemeClr val="accent1">
                    <a:lumMod val="75000"/>
                  </a:schemeClr>
                </a:solidFill>
              </a:rPr>
              <a:t> da unidade de saúde.</a:t>
            </a:r>
            <a:br>
              <a:rPr lang="pt-BR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5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ES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14414" y="2214554"/>
          <a:ext cx="564360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142944" y="4714884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/>
              <a:t>Figura 2 </a:t>
            </a:r>
            <a:r>
              <a:rPr lang="pt-BR" sz="1200" dirty="0"/>
              <a:t>Cobertura do programa de atenção ao diabético na UBS </a:t>
            </a:r>
            <a:r>
              <a:rPr lang="pt-BR" sz="1200" dirty="0" smtClean="0"/>
              <a:t>GROTA</a:t>
            </a:r>
            <a:r>
              <a:rPr lang="pt-BR" sz="1200" dirty="0"/>
              <a:t>. 2015</a:t>
            </a:r>
            <a:endParaRPr lang="es-ES" sz="1200" dirty="0"/>
          </a:p>
          <a:p>
            <a:r>
              <a:rPr lang="pt-BR" sz="1200" b="1" dirty="0"/>
              <a:t>Fonte:</a:t>
            </a:r>
            <a:r>
              <a:rPr lang="pt-BR" sz="1200" dirty="0"/>
              <a:t> Planilha de coleta de dados HAS e DM da UNASUS/UFPEL.</a:t>
            </a:r>
            <a:endParaRPr lang="es-ES" sz="1200" dirty="0"/>
          </a:p>
        </p:txBody>
      </p:sp>
      <p:sp>
        <p:nvSpPr>
          <p:cNvPr id="6" name="Retângulo 5"/>
          <p:cNvSpPr/>
          <p:nvPr/>
        </p:nvSpPr>
        <p:spPr>
          <a:xfrm>
            <a:off x="571472" y="5715016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16 (47,1%)        Mês 2_ 32 (94,1%)     Mês 3-  34(100%)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1350644"/>
          </a:xfrm>
        </p:spPr>
        <p:txBody>
          <a:bodyPr>
            <a:normAutofit lnSpcReduction="10000"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Objetivo 2:Melhorar a qualidade de atenção a hipertensos e diabéticos da Unidade Básica de Saúde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7800972" cy="857256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Meta 2.1 R</a:t>
            </a:r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ealizar exames clínicos apropriados em 100% dos Hipertensos.</a:t>
            </a:r>
            <a:b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ES" sz="24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Gráfico 6"/>
          <p:cNvGraphicFramePr/>
          <p:nvPr/>
        </p:nvGraphicFramePr>
        <p:xfrm>
          <a:off x="2000232" y="2428868"/>
          <a:ext cx="4819650" cy="254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071638" y="5000636"/>
            <a:ext cx="707236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 3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Propor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ão de hipertensos com o exame cl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nico em dia de acordo com o protocolo na UBS   GROTA. 2015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Fonte: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Planilha de coleta de dados HAS e DM da UNASUS/UFPEL.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71472" y="5715016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26 (61%)        Mês 2_ 60 (77,9%)     Mês 3-  85(81%)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8086724" cy="1428760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Meta 2.2 R</a:t>
            </a:r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ealizar exames clínicos apropriados em 100% dos Diabéticos.</a:t>
            </a:r>
            <a:br>
              <a:rPr lang="pt-BR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E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Gráfico 4"/>
          <p:cNvGraphicFramePr/>
          <p:nvPr/>
        </p:nvGraphicFramePr>
        <p:xfrm>
          <a:off x="1214414" y="1857364"/>
          <a:ext cx="4460875" cy="250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285852" y="4572008"/>
            <a:ext cx="7500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4 </a:t>
            </a:r>
            <a:r>
              <a:rPr lang="pt-BR" sz="1200" dirty="0" smtClean="0"/>
              <a:t>Proporção de diabéticos  com o exame clínico em dia de acordo com o protocolo na UBS  GROTA. 2015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UNASUS/UFPEL.</a:t>
            </a: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928662" y="5429264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13 (81,3%)        Mês 2_ 29 (90,6%)     Mês 3-  31(91,2%)  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389120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00026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Metas 2.3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Garantir a 100% dos hipertensos a realização de exames complementares em dia de acordo com o protocolo.   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E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259012" y="2132012"/>
          <a:ext cx="4625975" cy="259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85984" y="4714884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5 </a:t>
            </a:r>
            <a:r>
              <a:rPr lang="pt-BR" sz="1200" dirty="0" smtClean="0"/>
              <a:t>Proporção de hipertensos com os exames complementares em dia de acordo com o protocolo UBS GROTA. 2015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UNASUS/UFPEL.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357290" y="5715016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</a:t>
            </a:r>
            <a:r>
              <a:rPr lang="pt-BR" dirty="0" smtClean="0"/>
              <a:t>15 (</a:t>
            </a:r>
            <a:r>
              <a:rPr lang="pt-BR" dirty="0" smtClean="0"/>
              <a:t>35,7</a:t>
            </a:r>
            <a:r>
              <a:rPr lang="pt-BR" dirty="0" smtClean="0"/>
              <a:t>%)        </a:t>
            </a:r>
            <a:r>
              <a:rPr lang="pt-BR" dirty="0" smtClean="0"/>
              <a:t>Mês 2_ </a:t>
            </a:r>
            <a:r>
              <a:rPr lang="pt-BR" dirty="0" smtClean="0"/>
              <a:t>34 44,2%)     </a:t>
            </a:r>
            <a:r>
              <a:rPr lang="pt-BR" dirty="0" smtClean="0"/>
              <a:t>Mês 3-  </a:t>
            </a:r>
            <a:r>
              <a:rPr lang="pt-BR" dirty="0" smtClean="0"/>
              <a:t>52(49,5%)  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07170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Metas 2.4 </a:t>
            </a: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Garantir a 100% dos diabéticos a realização de exames complementares em dia de acordo com o protocolo.   </a:t>
            </a:r>
            <a: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ES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346325" y="2136775"/>
          <a:ext cx="4451350" cy="258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428828" y="4714884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6 </a:t>
            </a:r>
            <a:r>
              <a:rPr lang="pt-BR" sz="1200" dirty="0" smtClean="0"/>
              <a:t>Proporção de diabéticos com os exames complementares em dia de acordo com o protocolo UBS jabuti/GROTA. 2015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UNASUS/UFPEL</a:t>
            </a:r>
            <a:r>
              <a:rPr lang="pt-BR" sz="1200" dirty="0" smtClean="0"/>
              <a:t>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928662" y="5429264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</a:t>
            </a:r>
            <a:r>
              <a:rPr lang="pt-BR" dirty="0" smtClean="0"/>
              <a:t>7 (43,8%)        </a:t>
            </a:r>
            <a:r>
              <a:rPr lang="pt-BR" dirty="0" smtClean="0"/>
              <a:t>Mês 2_ </a:t>
            </a:r>
            <a:r>
              <a:rPr lang="pt-BR" dirty="0" smtClean="0"/>
              <a:t>17 (53,1%)     </a:t>
            </a:r>
            <a:r>
              <a:rPr lang="pt-BR" dirty="0" smtClean="0"/>
              <a:t>Mês 3-  </a:t>
            </a:r>
            <a:r>
              <a:rPr lang="pt-BR" dirty="0" smtClean="0"/>
              <a:t>18(52,9%)  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372476" cy="1643074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</a:rPr>
              <a:t>Meta 2.5 </a:t>
            </a:r>
            <a:r>
              <a:rPr lang="pt-BR" sz="3100" dirty="0" smtClean="0">
                <a:solidFill>
                  <a:schemeClr val="accent1">
                    <a:lumMod val="75000"/>
                  </a:schemeClr>
                </a:solidFill>
              </a:rPr>
              <a:t>Priorizar a prescrição de medicamentos da farmácia popular para 100% dos hipertensos cadastrados na unidade de saúde.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ES" sz="28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7158" y="2071678"/>
            <a:ext cx="8229600" cy="200026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 2.6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Priorizar a prescrição de medicamentos da farmácia popular para 100% dos diabéticos cadastrados na unidade de saúde.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4214818"/>
            <a:ext cx="8043890" cy="1428760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pt-B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Resultados:</a:t>
            </a:r>
          </a:p>
          <a:p>
            <a:pPr algn="just">
              <a:defRPr/>
            </a:pPr>
            <a:r>
              <a:rPr lang="pt-B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Alcançando,nos três meses da intervenção 100% de priorização de prescrição de medicamentos da farmácia popular para todos os pacientes hipertensos e diabéticos cadastrados</a:t>
            </a:r>
            <a:r>
              <a:rPr lang="pt-B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 2.7. </a:t>
            </a:r>
            <a:r>
              <a:rPr lang="pt-BR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Realizar avaliação da necessidade de atendimento odontológico em 100% dos hipertensos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ES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1714488"/>
          <a:ext cx="4625975" cy="257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357422" y="4357694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7 </a:t>
            </a:r>
            <a:r>
              <a:rPr lang="pt-BR" sz="1200" dirty="0" smtClean="0"/>
              <a:t>Proporção de hipertensos com avaliação da necessidade de atendimento odontológico na UBS  GROTA. 2015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UNASUS/UFPEL</a:t>
            </a:r>
            <a:r>
              <a:rPr lang="pt-BR" sz="1200" dirty="0" smtClean="0"/>
              <a:t>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500166" y="5500702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</a:t>
            </a:r>
            <a:r>
              <a:rPr lang="pt-BR" dirty="0" smtClean="0"/>
              <a:t>25 (</a:t>
            </a:r>
            <a:r>
              <a:rPr lang="pt-BR" dirty="0" smtClean="0"/>
              <a:t>59,5</a:t>
            </a:r>
            <a:r>
              <a:rPr lang="pt-BR" dirty="0" smtClean="0"/>
              <a:t>%)        </a:t>
            </a:r>
            <a:r>
              <a:rPr lang="pt-BR" dirty="0" smtClean="0"/>
              <a:t>Mês 2_ </a:t>
            </a:r>
            <a:r>
              <a:rPr lang="pt-BR" dirty="0" smtClean="0"/>
              <a:t>59 (76,6%)     </a:t>
            </a:r>
            <a:r>
              <a:rPr lang="pt-BR" dirty="0" smtClean="0"/>
              <a:t>Mês 3-  </a:t>
            </a:r>
            <a:r>
              <a:rPr lang="pt-BR" dirty="0" smtClean="0"/>
              <a:t>84</a:t>
            </a:r>
            <a:r>
              <a:rPr lang="pt-BR" dirty="0" smtClean="0"/>
              <a:t>(80%)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INTRODUÇÃO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42910" y="2500306"/>
            <a:ext cx="8229600" cy="263652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No Brasil, as doenças cardiovasculares representam importantes problemas de saúde pública, pois são a primeira causa de morte no país. A Hipertensão Arterial Sistêmica (HAS) e o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(DM), doenças crônicas não transmissíveis são importantes fatores de risco das doenças cardiovasculares.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Meta 2.9.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Realizar avaliação da necessidade de atendimento odontológico em 100% dos diabéticos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es-ES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928794" y="1428736"/>
          <a:ext cx="4600575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28794" y="4000504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8 </a:t>
            </a:r>
            <a:r>
              <a:rPr lang="pt-BR" sz="1200" dirty="0" smtClean="0"/>
              <a:t>Proporção de hipertensos com avaliação da necessidade de atendimento odontológico na UBS GROTA. 2015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UNASUS/UFPEL</a:t>
            </a:r>
            <a:endParaRPr lang="pt-BR" sz="1200" dirty="0"/>
          </a:p>
        </p:txBody>
      </p:sp>
      <p:sp>
        <p:nvSpPr>
          <p:cNvPr id="6" name="Retângulo 5"/>
          <p:cNvSpPr/>
          <p:nvPr/>
        </p:nvSpPr>
        <p:spPr>
          <a:xfrm>
            <a:off x="1357290" y="4929198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</a:t>
            </a:r>
            <a:r>
              <a:rPr lang="pt-BR" dirty="0" smtClean="0"/>
              <a:t>12 (7</a:t>
            </a:r>
            <a:r>
              <a:rPr lang="pt-BR" dirty="0" smtClean="0"/>
              <a:t>5</a:t>
            </a:r>
            <a:r>
              <a:rPr lang="pt-BR" dirty="0" smtClean="0"/>
              <a:t>%)        </a:t>
            </a:r>
            <a:r>
              <a:rPr lang="pt-BR" dirty="0" smtClean="0"/>
              <a:t>Mês 2_ </a:t>
            </a:r>
            <a:r>
              <a:rPr lang="pt-BR" dirty="0" smtClean="0"/>
              <a:t>28 (87,5%)     </a:t>
            </a:r>
            <a:r>
              <a:rPr lang="pt-BR" dirty="0" smtClean="0"/>
              <a:t>Mês 3-  </a:t>
            </a:r>
            <a:r>
              <a:rPr lang="pt-BR" dirty="0" smtClean="0"/>
              <a:t>30</a:t>
            </a:r>
            <a:r>
              <a:rPr lang="pt-BR" dirty="0" smtClean="0"/>
              <a:t>(88,2%)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es-ES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Objetivo 3: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Melhorar a adesão de hipertensos/ou  diabéticos ao programa. 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 3.1</a:t>
            </a:r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Buscar 100% dos hipertensos faltosos às consultas na unidade de saúde conforme a periodicidade recomendada.</a:t>
            </a:r>
            <a:b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s-ES" sz="24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143108" y="1571612"/>
          <a:ext cx="4743450" cy="223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43108" y="385762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9 </a:t>
            </a:r>
            <a:r>
              <a:rPr lang="pt-BR" sz="1200" dirty="0" smtClean="0"/>
              <a:t>Proporção de hipertensos faltosos às consultas médicas com busca ativa.                                                                                                   na UBS GROTA. 2015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UNASUS/UFPEL</a:t>
            </a:r>
            <a:endParaRPr lang="pt-BR" sz="1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71538" y="4572008"/>
            <a:ext cx="78581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No </a:t>
            </a:r>
            <a:r>
              <a:rPr lang="pt-BR" dirty="0" smtClean="0"/>
              <a:t>mês 1 tivemos 19 hipertensos faltosos à consulta agendada e aos 19 (100%)  foram realizadas busca ativa.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 smtClean="0"/>
              <a:t>Mês 2 forem 31 hipertensos e   30 (96,8%) foram buscados </a:t>
            </a:r>
            <a:endParaRPr lang="pt-BR" dirty="0" smtClean="0"/>
          </a:p>
          <a:p>
            <a:r>
              <a:rPr lang="pt-BR" dirty="0" smtClean="0"/>
              <a:t>Finalizamos </a:t>
            </a:r>
            <a:r>
              <a:rPr lang="pt-BR" dirty="0" smtClean="0"/>
              <a:t>a intervenção com 38 hipertensos faltosos onde aos 38 (100%) foram realizadas as buscas ativas.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42910" y="642918"/>
            <a:ext cx="77867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Meta 3.2</a:t>
            </a:r>
            <a:r>
              <a:rPr lang="pt-B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Proporção de diabéticos faltosos às consultas médicas com busca ativa.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28860" y="378619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10 </a:t>
            </a:r>
            <a:r>
              <a:rPr lang="pt-BR" sz="1200" dirty="0" smtClean="0"/>
              <a:t>Proporção de hipertensos faltosos às consultas médicas com busca </a:t>
            </a:r>
            <a:r>
              <a:rPr lang="pt-BR" sz="1200" dirty="0" smtClean="0"/>
              <a:t>ativa                                                                                                  </a:t>
            </a:r>
            <a:r>
              <a:rPr lang="pt-BR" sz="1200" dirty="0" smtClean="0"/>
              <a:t>na UBS GROTA. 2015</a:t>
            </a:r>
          </a:p>
          <a:p>
            <a:r>
              <a:rPr lang="pt-BR" sz="1200" b="1" dirty="0" smtClean="0"/>
              <a:t>Fonte</a:t>
            </a:r>
            <a:r>
              <a:rPr lang="pt-BR" sz="1200" b="1" dirty="0" smtClean="0"/>
              <a:t>:</a:t>
            </a:r>
            <a:r>
              <a:rPr lang="pt-BR" sz="1200" dirty="0" smtClean="0"/>
              <a:t> Planilha de coleta de dados HAS e DM da UNASUS/UFPEL</a:t>
            </a:r>
            <a:endParaRPr lang="pt-BR" sz="1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85918" y="4643446"/>
            <a:ext cx="685804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De acordo com a Figura 10 tivemos 4 diabéticos faltosos à consulta agendada e aos 4 (100%)  foram realizadas busca ativa. No Mês 2 faltaram 9 diabéticos e 8  (88,9%) foram buscados e finalizamos a intervenção com 9 diabéticos  faltosos onde aos 9 (100%) foram realizadas as buscas ativas graças ao trabalho dos agentes de saúde foi logrado a visita de todos os pacientes faltosos.</a:t>
            </a:r>
          </a:p>
          <a:p>
            <a:endParaRPr lang="pt-BR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2428860" y="1357298"/>
          <a:ext cx="4562475" cy="235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es-ES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Objetivo 4: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Melhorar o registro das informações.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-1852250"/>
            <a:ext cx="8229600" cy="37045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Meta 4.1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Manter ficha de acompanhamento de 100% dos hipertensos cadastrados na unidade de saúde.</a:t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ES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000232" y="1357298"/>
          <a:ext cx="4705350" cy="24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00200" y="3857628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11 </a:t>
            </a:r>
            <a:r>
              <a:rPr lang="pt-BR" sz="1200" dirty="0" smtClean="0"/>
              <a:t>Proporção de hipertensos com registro adequado na ficha de acompanhamento na UBS GROTA. 2015 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UNASUS/UFPEL</a:t>
            </a:r>
            <a:endParaRPr lang="pt-BR" sz="1200" dirty="0"/>
          </a:p>
        </p:txBody>
      </p:sp>
      <p:sp>
        <p:nvSpPr>
          <p:cNvPr id="6" name="Retângulo 5"/>
          <p:cNvSpPr/>
          <p:nvPr/>
        </p:nvSpPr>
        <p:spPr>
          <a:xfrm>
            <a:off x="1285852" y="4643446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</a:t>
            </a:r>
            <a:r>
              <a:rPr lang="pt-BR" dirty="0" smtClean="0"/>
              <a:t>37</a:t>
            </a:r>
            <a:r>
              <a:rPr lang="pt-BR" dirty="0" smtClean="0"/>
              <a:t> (88,1%)        </a:t>
            </a:r>
            <a:r>
              <a:rPr lang="pt-BR" dirty="0" smtClean="0"/>
              <a:t>Mês 2_ </a:t>
            </a:r>
            <a:r>
              <a:rPr lang="pt-BR" dirty="0" smtClean="0"/>
              <a:t>72 (93,5%)     </a:t>
            </a:r>
            <a:r>
              <a:rPr lang="pt-BR" dirty="0" smtClean="0"/>
              <a:t>Mês 3-  </a:t>
            </a:r>
            <a:r>
              <a:rPr lang="pt-BR" dirty="0" smtClean="0"/>
              <a:t>100</a:t>
            </a:r>
            <a:r>
              <a:rPr lang="pt-BR" dirty="0" smtClean="0"/>
              <a:t>(95,2%)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27574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Meta 4.2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Manter ficha de acompanhamento de 100% dos diabéticos cadastrados na unidade de saúde.</a:t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ES" sz="2800" dirty="0"/>
          </a:p>
        </p:txBody>
      </p:sp>
      <p:sp>
        <p:nvSpPr>
          <p:cNvPr id="4" name="Retângulo 3"/>
          <p:cNvSpPr/>
          <p:nvPr/>
        </p:nvSpPr>
        <p:spPr>
          <a:xfrm>
            <a:off x="714348" y="3286124"/>
            <a:ext cx="7000884" cy="1200329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Resultados:</a:t>
            </a:r>
          </a:p>
          <a:p>
            <a:pPr algn="just"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Alcançamos nos três meses da intervenção 100% de registro adequado das informações nas Fichas espelho, prontuários e Planilha de Coleta de Dados a todos os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dirty="0">
                <a:latin typeface="Arial" pitchFamily="34" charset="0"/>
                <a:cs typeface="Arial" pitchFamily="34" charset="0"/>
              </a:rPr>
              <a:t>cadastrados.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es-ES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Objetivo 5: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 Mapear hipertensos e diabéticos de risco para doenças cardiopulmonar.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 5.1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Realizar estratificação do risco cardiovascular em 100% dos hipertensos cadastrados na unidade de saúde.</a:t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928794" y="1357298"/>
          <a:ext cx="4625975" cy="260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85918" y="3929066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12 </a:t>
            </a:r>
            <a:r>
              <a:rPr lang="pt-BR" sz="1200" dirty="0" smtClean="0"/>
              <a:t>Proporção de hipertensos com estratificação de risco cardiovascular por exame clínico em dia na UBS GROTA. 2015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UNASUS/UFPEL</a:t>
            </a:r>
            <a:endParaRPr lang="pt-BR" sz="1200" dirty="0"/>
          </a:p>
        </p:txBody>
      </p:sp>
      <p:sp>
        <p:nvSpPr>
          <p:cNvPr id="7" name="Retângulo 6"/>
          <p:cNvSpPr/>
          <p:nvPr/>
        </p:nvSpPr>
        <p:spPr>
          <a:xfrm>
            <a:off x="1285852" y="4643446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</a:t>
            </a:r>
            <a:r>
              <a:rPr lang="pt-BR" dirty="0" smtClean="0"/>
              <a:t>22 (52,4%)        </a:t>
            </a:r>
            <a:r>
              <a:rPr lang="pt-BR" dirty="0" smtClean="0"/>
              <a:t>Mês 2_ </a:t>
            </a:r>
            <a:r>
              <a:rPr lang="pt-BR" dirty="0" smtClean="0"/>
              <a:t>46 (59,7%)     </a:t>
            </a:r>
            <a:r>
              <a:rPr lang="pt-BR" dirty="0" smtClean="0"/>
              <a:t>Mês 3-  </a:t>
            </a:r>
            <a:r>
              <a:rPr lang="pt-BR" dirty="0" smtClean="0"/>
              <a:t>71</a:t>
            </a:r>
            <a:r>
              <a:rPr lang="pt-BR" dirty="0" smtClean="0"/>
              <a:t>(67,6%)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 fontScale="90000"/>
          </a:bodyPr>
          <a:lstStyle/>
          <a:p>
            <a:pPr marL="363538">
              <a:defRPr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 5.2 </a:t>
            </a:r>
            <a:r>
              <a:rPr lang="pt-BR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Realizar estratificação do risco cardiovascular em 100% dos diabéticos cadastrados na unidade de saúde.</a:t>
            </a:r>
            <a:br>
              <a:rPr lang="pt-BR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ES" sz="3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142976" y="1357298"/>
          <a:ext cx="4556125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42976" y="3929066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Figura 13 </a:t>
            </a:r>
            <a:r>
              <a:rPr lang="pt-BR" sz="1200" dirty="0" smtClean="0"/>
              <a:t>Proporção de diabéticos com estratificação de risco cardiovascular por exame clínico em dia na UBS  GROTA. 2015</a:t>
            </a:r>
          </a:p>
          <a:p>
            <a:r>
              <a:rPr lang="pt-BR" sz="1200" b="1" dirty="0" smtClean="0"/>
              <a:t>Fonte:</a:t>
            </a:r>
            <a:r>
              <a:rPr lang="pt-BR" sz="1200" dirty="0" smtClean="0"/>
              <a:t> Planilha de coleta de dados HAS e DM da </a:t>
            </a:r>
            <a:r>
              <a:rPr lang="pt-BR" sz="1200" dirty="0" smtClean="0"/>
              <a:t>UNASUS/UFPEL</a:t>
            </a:r>
            <a:endParaRPr lang="pt-BR" sz="1200" dirty="0"/>
          </a:p>
        </p:txBody>
      </p:sp>
      <p:sp>
        <p:nvSpPr>
          <p:cNvPr id="9" name="Retângulo 8"/>
          <p:cNvSpPr/>
          <p:nvPr/>
        </p:nvSpPr>
        <p:spPr>
          <a:xfrm>
            <a:off x="1285852" y="4643446"/>
            <a:ext cx="628652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b="1" dirty="0" smtClean="0"/>
              <a:t>Resultado:</a:t>
            </a:r>
          </a:p>
          <a:p>
            <a:r>
              <a:rPr lang="pt-BR" dirty="0" smtClean="0"/>
              <a:t>Mês 1_ </a:t>
            </a:r>
            <a:r>
              <a:rPr lang="pt-BR" dirty="0" smtClean="0"/>
              <a:t>11 (68,8%)        </a:t>
            </a:r>
            <a:r>
              <a:rPr lang="pt-BR" dirty="0" smtClean="0"/>
              <a:t>Mês 2_ </a:t>
            </a:r>
            <a:r>
              <a:rPr lang="pt-BR" dirty="0" smtClean="0"/>
              <a:t>23</a:t>
            </a:r>
            <a:r>
              <a:rPr lang="pt-BR" dirty="0" smtClean="0"/>
              <a:t> (71,9%)     </a:t>
            </a:r>
            <a:r>
              <a:rPr lang="pt-BR" dirty="0" smtClean="0"/>
              <a:t>Mês 3-  </a:t>
            </a:r>
            <a:r>
              <a:rPr lang="pt-BR" dirty="0" smtClean="0"/>
              <a:t>25</a:t>
            </a:r>
            <a:r>
              <a:rPr lang="pt-BR" dirty="0" smtClean="0"/>
              <a:t>(73,5%)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CARACTERIZAÇÃO DO MUNICIPIO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4572008"/>
            <a:ext cx="6286544" cy="1571636"/>
          </a:xfrm>
        </p:spPr>
        <p:txBody>
          <a:bodyPr>
            <a:normAutofit/>
          </a:bodyPr>
          <a:lstStyle/>
          <a:p>
            <a:pPr marL="0" indent="536575">
              <a:buNone/>
              <a:defRPr/>
            </a:pPr>
            <a:endParaRPr lang="pt-BR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928802"/>
            <a:ext cx="2928926" cy="228601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Retângulo de cantos arredondados 5"/>
          <p:cNvSpPr/>
          <p:nvPr/>
        </p:nvSpPr>
        <p:spPr>
          <a:xfrm>
            <a:off x="642910" y="2143116"/>
            <a:ext cx="4429156" cy="20002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6575">
              <a:defRPr/>
            </a:pP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C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ocal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- PI </a:t>
            </a:r>
          </a:p>
          <a:p>
            <a:pPr indent="536575"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226 km de Teresina-PI 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indent="536575"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População 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27.163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habitantes (IBGE 2014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)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00100" y="4572008"/>
            <a:ext cx="742955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O Sistema de Saúde do município está composto por  </a:t>
            </a:r>
          </a:p>
          <a:p>
            <a:r>
              <a:rPr lang="pt-BR" dirty="0" smtClean="0"/>
              <a:t>-13 Unidades Básicas de Saúde (UBS)</a:t>
            </a:r>
          </a:p>
          <a:p>
            <a:r>
              <a:rPr lang="pt-BR" dirty="0" smtClean="0"/>
              <a:t>-01 NASF</a:t>
            </a:r>
          </a:p>
          <a:p>
            <a:r>
              <a:rPr lang="pt-BR" dirty="0" smtClean="0"/>
              <a:t>-01 Hospital(</a:t>
            </a:r>
            <a:r>
              <a:rPr lang="pt-BR" u="sng" dirty="0" smtClean="0">
                <a:hlinkClick r:id="rId3"/>
              </a:rPr>
              <a:t>Hospital Joaquim Vieira de Brito</a:t>
            </a:r>
            <a:r>
              <a:rPr lang="pt-BR" u="sng" dirty="0" smtClean="0"/>
              <a:t>)</a:t>
            </a:r>
          </a:p>
          <a:p>
            <a:r>
              <a:rPr lang="pt-BR" u="sng" dirty="0" smtClean="0"/>
              <a:t>-SAMU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es-ES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6: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Promover a saúde de hipertensos e diabéticos.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3714776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Meta </a:t>
            </a:r>
            <a:r>
              <a:rPr lang="en-GB" b="1" dirty="0" smtClean="0">
                <a:solidFill>
                  <a:schemeClr val="accent1"/>
                </a:solidFill>
              </a:rPr>
              <a:t>6.1.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Garantir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orientação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nutricional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sobre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alimentação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saudável</a:t>
            </a:r>
            <a:r>
              <a:rPr lang="en-GB" dirty="0" smtClean="0">
                <a:solidFill>
                  <a:schemeClr val="accent1"/>
                </a:solidFill>
              </a:rPr>
              <a:t> a 100% dos </a:t>
            </a:r>
            <a:r>
              <a:rPr lang="en-GB" dirty="0" err="1" smtClean="0">
                <a:solidFill>
                  <a:schemeClr val="accent1"/>
                </a:solidFill>
              </a:rPr>
              <a:t>hipertensos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endParaRPr lang="pt-BR" dirty="0" smtClean="0">
              <a:solidFill>
                <a:schemeClr val="accent1"/>
              </a:solidFill>
            </a:endParaRPr>
          </a:p>
          <a:p>
            <a:r>
              <a:rPr lang="en-GB" b="1" dirty="0" smtClean="0">
                <a:solidFill>
                  <a:schemeClr val="accent1"/>
                </a:solidFill>
              </a:rPr>
              <a:t>Meta 6.3. </a:t>
            </a:r>
            <a:r>
              <a:rPr lang="en-GB" dirty="0" err="1" smtClean="0">
                <a:solidFill>
                  <a:schemeClr val="accent1"/>
                </a:solidFill>
              </a:rPr>
              <a:t>Garantir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orientação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em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relação</a:t>
            </a:r>
            <a:r>
              <a:rPr lang="en-GB" dirty="0" smtClean="0">
                <a:solidFill>
                  <a:schemeClr val="accent1"/>
                </a:solidFill>
              </a:rPr>
              <a:t> à </a:t>
            </a:r>
            <a:r>
              <a:rPr lang="en-GB" dirty="0" err="1" smtClean="0">
                <a:solidFill>
                  <a:schemeClr val="accent1"/>
                </a:solidFill>
              </a:rPr>
              <a:t>prática</a:t>
            </a:r>
            <a:r>
              <a:rPr lang="en-GB" dirty="0" smtClean="0">
                <a:solidFill>
                  <a:schemeClr val="accent1"/>
                </a:solidFill>
              </a:rPr>
              <a:t> regular de </a:t>
            </a:r>
            <a:r>
              <a:rPr lang="en-GB" dirty="0" err="1" smtClean="0">
                <a:solidFill>
                  <a:schemeClr val="accent1"/>
                </a:solidFill>
              </a:rPr>
              <a:t>atividade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física</a:t>
            </a:r>
            <a:r>
              <a:rPr lang="en-GB" dirty="0" smtClean="0">
                <a:solidFill>
                  <a:schemeClr val="accent1"/>
                </a:solidFill>
              </a:rPr>
              <a:t> a 100% dos </a:t>
            </a:r>
            <a:r>
              <a:rPr lang="en-GB" dirty="0" err="1" smtClean="0">
                <a:solidFill>
                  <a:schemeClr val="accent1"/>
                </a:solidFill>
              </a:rPr>
              <a:t>pacientes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hipertensos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endParaRPr lang="es-ES" dirty="0" smtClean="0">
              <a:solidFill>
                <a:schemeClr val="accent1"/>
              </a:solidFill>
            </a:endParaRPr>
          </a:p>
          <a:p>
            <a:r>
              <a:rPr lang="en-GB" b="1" dirty="0" smtClean="0">
                <a:solidFill>
                  <a:schemeClr val="accent1"/>
                </a:solidFill>
              </a:rPr>
              <a:t>Meta 6.5.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Garantir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orientação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sobre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os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riscos</a:t>
            </a:r>
            <a:r>
              <a:rPr lang="en-GB" dirty="0" smtClean="0">
                <a:solidFill>
                  <a:schemeClr val="accent1"/>
                </a:solidFill>
              </a:rPr>
              <a:t> do </a:t>
            </a:r>
            <a:r>
              <a:rPr lang="en-GB" dirty="0" err="1" smtClean="0">
                <a:solidFill>
                  <a:schemeClr val="accent1"/>
                </a:solidFill>
              </a:rPr>
              <a:t>tabagismo</a:t>
            </a:r>
            <a:r>
              <a:rPr lang="en-GB" dirty="0" smtClean="0">
                <a:solidFill>
                  <a:schemeClr val="accent1"/>
                </a:solidFill>
              </a:rPr>
              <a:t> a 100% dos </a:t>
            </a:r>
            <a:r>
              <a:rPr lang="en-GB" dirty="0" err="1" smtClean="0">
                <a:solidFill>
                  <a:schemeClr val="accent1"/>
                </a:solidFill>
              </a:rPr>
              <a:t>pacientes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hipertensos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endParaRPr lang="es-ES" dirty="0" smtClean="0">
              <a:solidFill>
                <a:schemeClr val="accent1"/>
              </a:solidFill>
            </a:endParaRPr>
          </a:p>
          <a:p>
            <a:r>
              <a:rPr lang="en-GB" b="1" dirty="0" smtClean="0">
                <a:solidFill>
                  <a:schemeClr val="accent1"/>
                </a:solidFill>
              </a:rPr>
              <a:t>Meta 6.7.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Garantir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orientação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sobre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higiene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bucal</a:t>
            </a:r>
            <a:r>
              <a:rPr lang="en-GB" dirty="0" smtClean="0">
                <a:solidFill>
                  <a:schemeClr val="accent1"/>
                </a:solidFill>
              </a:rPr>
              <a:t> a 100% dos </a:t>
            </a:r>
            <a:r>
              <a:rPr lang="en-GB" dirty="0" err="1" smtClean="0">
                <a:solidFill>
                  <a:schemeClr val="accent1"/>
                </a:solidFill>
              </a:rPr>
              <a:t>pacientes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hipertensos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endParaRPr lang="es-ES" dirty="0" smtClean="0">
              <a:solidFill>
                <a:schemeClr val="accent1"/>
              </a:solidFill>
            </a:endParaRPr>
          </a:p>
          <a:p>
            <a:endParaRPr lang="es-ES" dirty="0"/>
          </a:p>
        </p:txBody>
      </p:sp>
      <p:sp>
        <p:nvSpPr>
          <p:cNvPr id="5" name="Retângulo 4"/>
          <p:cNvSpPr/>
          <p:nvPr/>
        </p:nvSpPr>
        <p:spPr>
          <a:xfrm>
            <a:off x="1000100" y="4643446"/>
            <a:ext cx="6357937" cy="1754326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Resultados:</a:t>
            </a:r>
          </a:p>
          <a:p>
            <a:r>
              <a:rPr lang="pt-BR" dirty="0" smtClean="0"/>
              <a:t>Realizamos  durante os três meses de intervenção, orientação nutricional sobre alimentação saudável, sobre a prática regular de atividade física, sobre os riscos de tabagismo e sobre higiene bucal  a 100% dos hipertensos e diabéticos cadastrados.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3071834"/>
          </a:xfrm>
        </p:spPr>
        <p:txBody>
          <a:bodyPr>
            <a:normAutofit fontScale="90000"/>
          </a:bodyPr>
          <a:lstStyle/>
          <a:p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 6.2.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Garantir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orientação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nutricional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alimentação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saudável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100% dos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diabéticos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 6.4.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Garantir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orientação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relação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à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prática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regular de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atividade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física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100% dos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pacientes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diabéticos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 6.6.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Garantir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orientação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riscos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tabagismo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100% dos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pacientes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diabéticos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Meta 6.8.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Garantir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orientação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higiene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bucal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100% dos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pacientes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diabéticos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s-ES" sz="2400" dirty="0"/>
          </a:p>
        </p:txBody>
      </p:sp>
      <p:sp>
        <p:nvSpPr>
          <p:cNvPr id="4" name="Elipse 3"/>
          <p:cNvSpPr/>
          <p:nvPr/>
        </p:nvSpPr>
        <p:spPr>
          <a:xfrm>
            <a:off x="1428728" y="3857628"/>
            <a:ext cx="6500858" cy="2286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100%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diabéticos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cadastrados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receberam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orientação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nutricional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alimentação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saudável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prática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regular de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atividade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física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riscos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tabagismo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sobre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higiene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bucal</a:t>
            </a:r>
            <a:endParaRPr lang="es-E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Discussão</a:t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Importância da intervenção 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  <p:sp>
        <p:nvSpPr>
          <p:cNvPr id="4" name="Seta para baixo 3"/>
          <p:cNvSpPr/>
          <p:nvPr/>
        </p:nvSpPr>
        <p:spPr>
          <a:xfrm>
            <a:off x="1263793" y="1292141"/>
            <a:ext cx="1008112" cy="985219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 para baixo 4"/>
          <p:cNvSpPr/>
          <p:nvPr/>
        </p:nvSpPr>
        <p:spPr>
          <a:xfrm>
            <a:off x="3995936" y="1164303"/>
            <a:ext cx="1008112" cy="684077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baixo 5"/>
          <p:cNvSpPr/>
          <p:nvPr/>
        </p:nvSpPr>
        <p:spPr>
          <a:xfrm>
            <a:off x="7207072" y="1164303"/>
            <a:ext cx="936104" cy="973852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Arredondar Retângulo em um Canto Único 6"/>
          <p:cNvSpPr/>
          <p:nvPr/>
        </p:nvSpPr>
        <p:spPr>
          <a:xfrm>
            <a:off x="507709" y="2690872"/>
            <a:ext cx="2520280" cy="1782243"/>
          </a:xfrm>
          <a:prstGeom prst="round1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Equipe</a:t>
            </a:r>
          </a:p>
          <a:p>
            <a:pPr algn="ctr"/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Mais unida </a:t>
            </a:r>
          </a:p>
          <a:p>
            <a:pPr algn="ctr"/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Mais organizada</a:t>
            </a:r>
          </a:p>
          <a:p>
            <a:pPr algn="ctr"/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Mais capacitada  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Único 7"/>
          <p:cNvSpPr/>
          <p:nvPr/>
        </p:nvSpPr>
        <p:spPr>
          <a:xfrm>
            <a:off x="3347864" y="2564904"/>
            <a:ext cx="2520280" cy="3672408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</a:rPr>
              <a:t>Serviço</a:t>
            </a:r>
          </a:p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Acolhimento mais eficaz</a:t>
            </a:r>
          </a:p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Agendamento adequado das consultas</a:t>
            </a:r>
          </a:p>
          <a:p>
            <a:pPr algn="ctr"/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Definição do papel de cada profissional</a:t>
            </a:r>
          </a:p>
          <a:p>
            <a:pPr algn="ctr"/>
            <a:endParaRPr lang="pt-BR" sz="2400" b="1" dirty="0"/>
          </a:p>
        </p:txBody>
      </p:sp>
      <p:sp>
        <p:nvSpPr>
          <p:cNvPr id="9" name="Arredondar Retângulo em um Canto Único 8"/>
          <p:cNvSpPr/>
          <p:nvPr/>
        </p:nvSpPr>
        <p:spPr>
          <a:xfrm>
            <a:off x="6228184" y="2764248"/>
            <a:ext cx="2592288" cy="2032903"/>
          </a:xfrm>
          <a:prstGeom prst="round1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Comunidade</a:t>
            </a:r>
          </a:p>
          <a:p>
            <a:pPr algn="ctr"/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Mais perto da equipe </a:t>
            </a:r>
          </a:p>
          <a:p>
            <a:pPr algn="ctr"/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Mais e melhor atendida </a:t>
            </a:r>
            <a:endParaRPr lang="pt-BR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Discussão </a:t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Intervenção incorporada na rotina do serviço.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  <p:sp>
        <p:nvSpPr>
          <p:cNvPr id="4" name="Arredondar Retângulo em um Canto Único 3"/>
          <p:cNvSpPr/>
          <p:nvPr/>
        </p:nvSpPr>
        <p:spPr>
          <a:xfrm>
            <a:off x="467544" y="1844824"/>
            <a:ext cx="2917188" cy="2088232"/>
          </a:xfrm>
          <a:prstGeom prst="round1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Novas informações registradas e monitoradas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6" name="Arredondar Retângulo em um Canto Único 5"/>
          <p:cNvSpPr/>
          <p:nvPr/>
        </p:nvSpPr>
        <p:spPr>
          <a:xfrm>
            <a:off x="3347864" y="4149080"/>
            <a:ext cx="2880320" cy="1872208"/>
          </a:xfrm>
          <a:prstGeom prst="round1Rect">
            <a:avLst/>
          </a:prstGeom>
          <a:solidFill>
            <a:schemeClr val="accent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Divulga-se atendimentos e atividades educativas</a:t>
            </a:r>
            <a:endParaRPr lang="pt-B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211960" y="1628800"/>
            <a:ext cx="864096" cy="187220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Arredondar Retângulo em um Canto Único 7"/>
          <p:cNvSpPr/>
          <p:nvPr/>
        </p:nvSpPr>
        <p:spPr>
          <a:xfrm>
            <a:off x="6012160" y="1916832"/>
            <a:ext cx="2808312" cy="2016224"/>
          </a:xfrm>
          <a:prstGeom prst="round1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Novos protocolos à rotina do serviço  </a:t>
            </a:r>
            <a:endParaRPr lang="pt-B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Autofit/>
          </a:bodyPr>
          <a:lstStyle/>
          <a:p>
            <a:r>
              <a:rPr lang="pt-BR" sz="3200" dirty="0">
                <a:latin typeface="Arial" pitchFamily="34" charset="0"/>
                <a:cs typeface="Arial" pitchFamily="34" charset="0"/>
              </a:rPr>
              <a:t>Reflexão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crítica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sobre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7643192" cy="41973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Dificuldades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Inserção em uma nova realidade.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Dificuldades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 o idioma.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Dificuldades </a:t>
            </a:r>
            <a:r>
              <a:rPr lang="pt-BR" sz="2400" dirty="0" smtClean="0"/>
              <a:t>com  o serviço de internet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Facilitadores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Os Estudos de Prática Clínica ,   os Casos </a:t>
            </a:r>
            <a:r>
              <a:rPr lang="pt-BR" sz="2400" dirty="0" smtClean="0"/>
              <a:t>Clínicos Interativos </a:t>
            </a:r>
            <a:r>
              <a:rPr lang="pt-BR" sz="2400" dirty="0" smtClean="0"/>
              <a:t>e   os </a:t>
            </a:r>
            <a:r>
              <a:rPr lang="pt-BR" sz="2400" dirty="0" smtClean="0"/>
              <a:t>Fóruns </a:t>
            </a:r>
            <a:r>
              <a:rPr lang="pt-BR" sz="2400" dirty="0" smtClean="0"/>
              <a:t>foram de  grande importância  para  meu aprendizagem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39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rgaminho horizontal 2"/>
          <p:cNvSpPr/>
          <p:nvPr/>
        </p:nvSpPr>
        <p:spPr>
          <a:xfrm>
            <a:off x="2000232" y="1714488"/>
            <a:ext cx="4500594" cy="38576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Obrigado !</a:t>
            </a:r>
            <a:endParaRPr lang="es-ES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Caracterização da Unidade Básica de Saúde</a:t>
            </a:r>
            <a:endParaRPr lang="es-ES" sz="4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População Vinculada  1.225 (</a:t>
            </a:r>
            <a:r>
              <a:rPr lang="pt-BR" sz="2400" dirty="0" smtClean="0"/>
              <a:t>458 famílias)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A UBS foi construída recentemente 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Tem dois turno de atendimento e tem área de abrangência definida 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Caracterização da Unidade Básica de Saúde</a:t>
            </a:r>
            <a:endParaRPr lang="es-ES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Equipe de ESF composta por :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 médico 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 enfermeira.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1 técnica de enfermagem.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 agentes comunitários.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 recepcionista. 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1auxiliar de serviço gerais ou de limpeza.</a:t>
            </a:r>
          </a:p>
          <a:p>
            <a:pPr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 motorista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Caracterização da Unidade Básica de Saúde.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Recebe apoio de NASF (1 assistente social , 1 fisioterapeuta e 1 fonoaudióloga)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2 Nutricionista</a:t>
            </a:r>
            <a:endParaRPr lang="pt-BR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3932" cy="1357322"/>
          </a:xfrm>
        </p:spPr>
        <p:txBody>
          <a:bodyPr>
            <a:noAutofit/>
          </a:bodyPr>
          <a:lstStyle/>
          <a:p>
            <a:r>
              <a:rPr lang="pt-BR" sz="4400" dirty="0" smtClean="0">
                <a:latin typeface="Arial" pitchFamily="34" charset="0"/>
                <a:cs typeface="Arial" pitchFamily="34" charset="0"/>
              </a:rPr>
              <a:t>Situação da ação programática antes da intervenção</a:t>
            </a:r>
            <a:endParaRPr lang="es-ES" sz="4400" dirty="0"/>
          </a:p>
        </p:txBody>
      </p:sp>
      <p:sp>
        <p:nvSpPr>
          <p:cNvPr id="4" name="Elipse 3"/>
          <p:cNvSpPr/>
          <p:nvPr/>
        </p:nvSpPr>
        <p:spPr>
          <a:xfrm>
            <a:off x="428596" y="2214554"/>
            <a:ext cx="4500594" cy="18573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Não existia arquivo especifico para os registros dos atendimentos a este grupo.</a:t>
            </a:r>
            <a:r>
              <a:rPr lang="pt-BR" altLang="pt-BR" dirty="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" name="Retângulo 4"/>
          <p:cNvSpPr/>
          <p:nvPr/>
        </p:nvSpPr>
        <p:spPr>
          <a:xfrm>
            <a:off x="5143504" y="3000372"/>
            <a:ext cx="3571900" cy="31432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Não havia adoção de manual ou protocolo específico;</a:t>
            </a:r>
          </a:p>
        </p:txBody>
      </p:sp>
      <p:sp>
        <p:nvSpPr>
          <p:cNvPr id="7" name="Retângulo 6"/>
          <p:cNvSpPr/>
          <p:nvPr/>
        </p:nvSpPr>
        <p:spPr>
          <a:xfrm>
            <a:off x="500034" y="4357694"/>
            <a:ext cx="4572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dirty="0" smtClean="0"/>
              <a:t>Não havia qualidade, controle ou monitoramento das ações do Programa HIPERDIA.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es-E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Qualificar a atenção à saúde dos adultos portadores de Hipertensão Arterial Sistêmica e Diabetes </a:t>
            </a:r>
            <a:r>
              <a:rPr lang="pt-BR" dirty="0" err="1" smtClean="0"/>
              <a:t>Mellitus</a:t>
            </a:r>
            <a:r>
              <a:rPr lang="pt-BR" dirty="0" smtClean="0"/>
              <a:t> na UBS de  Grota, </a:t>
            </a:r>
            <a:r>
              <a:rPr lang="pt-BR" dirty="0" err="1" smtClean="0"/>
              <a:t>Cocal</a:t>
            </a:r>
            <a:r>
              <a:rPr lang="pt-BR" dirty="0" smtClean="0"/>
              <a:t>/PI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54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2B65AB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pt-BR" dirty="0" smtClean="0">
                <a:solidFill>
                  <a:srgbClr val="2B65AB"/>
                </a:solidFill>
                <a:latin typeface="Arial" charset="0"/>
                <a:cs typeface="Arial" charset="0"/>
              </a:rPr>
              <a:t>-Desenvolvemos ações nos 4 eixos programáticos:</a:t>
            </a:r>
          </a:p>
          <a:p>
            <a:r>
              <a:rPr lang="pt-BR" dirty="0" smtClean="0">
                <a:solidFill>
                  <a:srgbClr val="2B65AB"/>
                </a:solidFill>
                <a:latin typeface="Arial" charset="0"/>
                <a:cs typeface="Arial" charset="0"/>
              </a:rPr>
              <a:t>Monitoramento e avaliação.</a:t>
            </a:r>
          </a:p>
          <a:p>
            <a:r>
              <a:rPr lang="pt-BR" dirty="0" smtClean="0">
                <a:solidFill>
                  <a:srgbClr val="2B65AB"/>
                </a:solidFill>
                <a:latin typeface="Arial" charset="0"/>
                <a:cs typeface="Arial" charset="0"/>
              </a:rPr>
              <a:t>Organização e gestão do serviço.</a:t>
            </a:r>
          </a:p>
          <a:p>
            <a:r>
              <a:rPr lang="pt-BR" dirty="0" smtClean="0">
                <a:solidFill>
                  <a:srgbClr val="2B65AB"/>
                </a:solidFill>
                <a:latin typeface="Arial" charset="0"/>
                <a:cs typeface="Arial" charset="0"/>
              </a:rPr>
              <a:t>Engajamento público.</a:t>
            </a:r>
          </a:p>
          <a:p>
            <a:r>
              <a:rPr lang="pt-BR" dirty="0" smtClean="0">
                <a:solidFill>
                  <a:srgbClr val="2B65AB"/>
                </a:solidFill>
                <a:latin typeface="Arial" charset="0"/>
                <a:cs typeface="Arial" charset="0"/>
              </a:rPr>
              <a:t>Qualificação da prática clínica.</a:t>
            </a:r>
            <a:endParaRPr lang="pt-BR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417</TotalTime>
  <Words>1793</Words>
  <Application>Microsoft Office PowerPoint</Application>
  <PresentationFormat>Apresentação na tela (4:3)</PresentationFormat>
  <Paragraphs>167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Fluxo</vt:lpstr>
      <vt:lpstr>UNIVERSIDADE ABERTA DO SUS UNIVERSIDADE FEDERAL DE PELOTAS DEPARTAMENTO DE MEDICINA SOCIAL CURSO DE ESPECIALIZAÇÃO EM SAÚDE DA FAMÍLIA MODALIDADE A DISTÂNCIA TURMA 7</vt:lpstr>
      <vt:lpstr>INTRODUÇÃO</vt:lpstr>
      <vt:lpstr>CARACTERIZAÇÃO DO MUNICIPIO</vt:lpstr>
      <vt:lpstr>Caracterização da Unidade Básica de Saúde</vt:lpstr>
      <vt:lpstr>Caracterização da Unidade Básica de Saúde</vt:lpstr>
      <vt:lpstr>Caracterização da Unidade Básica de Saúde.</vt:lpstr>
      <vt:lpstr>Situação da ação programática antes da intervenção</vt:lpstr>
      <vt:lpstr>Objetivo Geral</vt:lpstr>
      <vt:lpstr>Metodologia</vt:lpstr>
      <vt:lpstr> Logística</vt:lpstr>
      <vt:lpstr>Objetivos, Metas  e resultados</vt:lpstr>
      <vt:lpstr>    Meta 1.1 Cadastrar 100% dos hipertensos da área de abrangência no Programa de Atenção à Hipertensão Arterial e à Diabetes Mellitus da unidade de saúde </vt:lpstr>
      <vt:lpstr>           Meta 1.2 Cadastrar 100% dos diabéticos da área de abrangência no Programa de Atenção à Hipertensão Arterial e à Diabetes Mellitus da unidade de saúde.  </vt:lpstr>
      <vt:lpstr>Meta 2.1 Realizar exames clínicos apropriados em 100% dos Hipertensos. </vt:lpstr>
      <vt:lpstr>Meta 2.2 Realizar exames clínicos apropriados em 100% dos Diabéticos. </vt:lpstr>
      <vt:lpstr>Metas 2.3 Garantir a 100% dos hipertensos a realização de exames complementares em dia de acordo com o protocolo.    </vt:lpstr>
      <vt:lpstr>Metas 2.4 Garantir a 100% dos diabéticos a realização de exames complementares em dia de acordo com o protocolo.    </vt:lpstr>
      <vt:lpstr>Meta 2.5 Priorizar a prescrição de medicamentos da farmácia popular para 100% dos hipertensos cadastrados na unidade de saúde.  </vt:lpstr>
      <vt:lpstr>Meta 2.7.  Realizar avaliação da necessidade de atendimento odontológico em 100% dos hipertensos  </vt:lpstr>
      <vt:lpstr>Meta 2.9. Realizar avaliação da necessidade de atendimento odontológico em 100% dos diabéticos </vt:lpstr>
      <vt:lpstr>Objetivos, Metas e resultados</vt:lpstr>
      <vt:lpstr>Meta 3.1 Buscar 100% dos hipertensos faltosos às consultas na unidade de saúde conforme a periodicidade recomendada. </vt:lpstr>
      <vt:lpstr>Slide 23</vt:lpstr>
      <vt:lpstr>Objetivos, Metas e resultados</vt:lpstr>
      <vt:lpstr>Meta 4.1 Manter ficha de acompanhamento de 100% dos hipertensos cadastrados na unidade de saúde. </vt:lpstr>
      <vt:lpstr>Meta 4.2 Manter ficha de acompanhamento de 100% dos diabéticos cadastrados na unidade de saúde. </vt:lpstr>
      <vt:lpstr>Objetivos, Metas e resultados</vt:lpstr>
      <vt:lpstr>Meta 5.1 Realizar estratificação do risco cardiovascular em 100% dos hipertensos cadastrados na unidade de saúde. </vt:lpstr>
      <vt:lpstr> Meta 5.2 Realizar estratificação do risco cardiovascular em 100% dos diabéticos cadastrados na unidade de saúde. </vt:lpstr>
      <vt:lpstr>Objetivos, Metas e resultados</vt:lpstr>
      <vt:lpstr>Slide 31</vt:lpstr>
      <vt:lpstr>Meta 6.2. Garantir orientação nutricional sobre alimentação saudável a 100% dos diabéticos. Meta 6.4. Garantir orientação em relação à prática regular de atividade física a 100% dos pacientes diabéticos. Meta 6.6. Garantir orientação sobre os riscos do tabagismo a 100% dos pacientes diabéticos. Meta 6.8. Garantir orientação sobre higiene bucal a 100% dos pacientes diabéticos </vt:lpstr>
      <vt:lpstr>Discussão Importância da intervenção  </vt:lpstr>
      <vt:lpstr> Discussão  Intervenção incorporada na rotina do serviço. </vt:lpstr>
      <vt:lpstr>Reflexão crítica sobre  processo pessoal de aprendizagem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DEPARTAMENTO DE MEDICINA SOCIAL CURSO DE ESPECIALIZAÇÃO EM SAÚDE DA FAMÍLIA MODALIDADE A DISTÂNCIA TURMA 7</dc:title>
  <dc:creator>nubis liuba sierra hechavarria</dc:creator>
  <cp:lastModifiedBy>Stelita</cp:lastModifiedBy>
  <cp:revision>62</cp:revision>
  <dcterms:created xsi:type="dcterms:W3CDTF">2015-09-16T22:09:35Z</dcterms:created>
  <dcterms:modified xsi:type="dcterms:W3CDTF">2015-09-17T13:27:22Z</dcterms:modified>
</cp:coreProperties>
</file>