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321" r:id="rId2"/>
    <p:sldId id="257" r:id="rId3"/>
    <p:sldId id="298" r:id="rId4"/>
    <p:sldId id="299" r:id="rId5"/>
    <p:sldId id="300" r:id="rId6"/>
    <p:sldId id="302" r:id="rId7"/>
    <p:sldId id="291" r:id="rId8"/>
    <p:sldId id="301" r:id="rId9"/>
    <p:sldId id="258" r:id="rId10"/>
    <p:sldId id="259" r:id="rId11"/>
    <p:sldId id="260" r:id="rId12"/>
    <p:sldId id="303" r:id="rId13"/>
    <p:sldId id="304" r:id="rId14"/>
    <p:sldId id="305" r:id="rId15"/>
    <p:sldId id="306" r:id="rId16"/>
    <p:sldId id="307" r:id="rId17"/>
    <p:sldId id="308" r:id="rId18"/>
    <p:sldId id="261" r:id="rId19"/>
    <p:sldId id="262" r:id="rId20"/>
    <p:sldId id="293" r:id="rId21"/>
    <p:sldId id="294" r:id="rId22"/>
    <p:sldId id="295" r:id="rId23"/>
    <p:sldId id="296" r:id="rId24"/>
    <p:sldId id="297" r:id="rId25"/>
    <p:sldId id="268" r:id="rId26"/>
    <p:sldId id="263" r:id="rId27"/>
    <p:sldId id="264" r:id="rId28"/>
    <p:sldId id="265" r:id="rId29"/>
    <p:sldId id="266" r:id="rId30"/>
    <p:sldId id="267"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309" r:id="rId50"/>
    <p:sldId id="287" r:id="rId51"/>
    <p:sldId id="310" r:id="rId52"/>
    <p:sldId id="288" r:id="rId53"/>
    <p:sldId id="311" r:id="rId54"/>
    <p:sldId id="313" r:id="rId55"/>
    <p:sldId id="289" r:id="rId56"/>
    <p:sldId id="312" r:id="rId57"/>
    <p:sldId id="290" r:id="rId58"/>
    <p:sldId id="314" r:id="rId59"/>
    <p:sldId id="320" r:id="rId60"/>
    <p:sldId id="315" r:id="rId61"/>
    <p:sldId id="316" r:id="rId62"/>
    <p:sldId id="317" r:id="rId63"/>
    <p:sldId id="318" r:id="rId64"/>
    <p:sldId id="319" r:id="rId6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FBDD70-74B6-4CDC-9A48-C6AA1DB12F36}" type="datetimeFigureOut">
              <a:rPr lang="pt-BR"/>
              <a:pPr>
                <a:defRPr/>
              </a:pPr>
              <a:t>7/12/2013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CB94CE1-33F3-45C2-B4AE-00F4B8DA844F}" type="slidenum">
              <a:rPr lang="pt-BR"/>
              <a:pPr>
                <a:defRPr/>
              </a:pPr>
              <a:t>‹nº›</a:t>
            </a:fld>
            <a:endParaRPr lang="pt-BR"/>
          </a:p>
        </p:txBody>
      </p:sp>
    </p:spTree>
    <p:extLst>
      <p:ext uri="{BB962C8B-B14F-4D97-AF65-F5344CB8AC3E}">
        <p14:creationId xmlns="" xmlns:p14="http://schemas.microsoft.com/office/powerpoint/2010/main" val="2043492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
        <p:nvSpPr>
          <p:cNvPr id="72708"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625175C0-5836-46F6-88FD-630498DEFD2C}" type="slidenum">
              <a:rPr lang="pt-BR">
                <a:latin typeface="Calibri" pitchFamily="34" charset="0"/>
              </a:rPr>
              <a:pPr fontAlgn="base">
                <a:spcBef>
                  <a:spcPct val="0"/>
                </a:spcBef>
                <a:spcAft>
                  <a:spcPct val="0"/>
                </a:spcAft>
              </a:pPr>
              <a:t>46</a:t>
            </a:fld>
            <a:endParaRPr lang="pt-B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
        <p:nvSpPr>
          <p:cNvPr id="73732"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FB845664-9AB9-4B64-A590-7FEC11B61F3B}" type="slidenum">
              <a:rPr lang="pt-BR">
                <a:latin typeface="Calibri" pitchFamily="34" charset="0"/>
              </a:rPr>
              <a:pPr fontAlgn="base">
                <a:spcBef>
                  <a:spcPct val="0"/>
                </a:spcBef>
                <a:spcAft>
                  <a:spcPct val="0"/>
                </a:spcAft>
              </a:pPr>
              <a:t>47</a:t>
            </a:fld>
            <a:endParaRPr lang="pt-B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smtClean="0"/>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pt-BR" smtClean="0"/>
              <a:t>Clique para editar o estilo do subtítulo mestre</a:t>
            </a:r>
            <a:endParaRPr lang="en-US" dirty="0"/>
          </a:p>
        </p:txBody>
      </p:sp>
      <p:sp>
        <p:nvSpPr>
          <p:cNvPr id="6" name="Date Placeholder 3"/>
          <p:cNvSpPr>
            <a:spLocks noGrp="1"/>
          </p:cNvSpPr>
          <p:nvPr>
            <p:ph type="dt" sz="half" idx="10"/>
          </p:nvPr>
        </p:nvSpPr>
        <p:spPr/>
        <p:txBody>
          <a:bodyPr/>
          <a:lstStyle>
            <a:lvl1pPr>
              <a:defRPr/>
            </a:lvl1pPr>
          </a:lstStyle>
          <a:p>
            <a:pPr>
              <a:defRPr/>
            </a:pPr>
            <a:fld id="{1B6E74CA-9010-4CCD-8363-E9D4FF70B707}" type="datetimeFigureOut">
              <a:rPr lang="pt-BR"/>
              <a:pPr>
                <a:defRPr/>
              </a:pPr>
              <a:t>7/12/2013</a:t>
            </a:fld>
            <a:endParaRPr lang="pt-BR"/>
          </a:p>
        </p:txBody>
      </p:sp>
      <p:sp>
        <p:nvSpPr>
          <p:cNvPr id="7" name="Footer Placeholder 4"/>
          <p:cNvSpPr>
            <a:spLocks noGrp="1"/>
          </p:cNvSpPr>
          <p:nvPr>
            <p:ph type="ftr" sz="quarter" idx="11"/>
          </p:nvPr>
        </p:nvSpPr>
        <p:spPr/>
        <p:txBody>
          <a:bodyPr/>
          <a:lstStyle>
            <a:lvl1pPr>
              <a:defRPr/>
            </a:lvl1pPr>
          </a:lstStyle>
          <a:p>
            <a:pPr>
              <a:defRPr/>
            </a:pPr>
            <a:endParaRPr lang="pt-BR"/>
          </a:p>
        </p:txBody>
      </p:sp>
      <p:sp>
        <p:nvSpPr>
          <p:cNvPr id="8" name="Slide Number Placeholder 5"/>
          <p:cNvSpPr>
            <a:spLocks noGrp="1"/>
          </p:cNvSpPr>
          <p:nvPr>
            <p:ph type="sldNum" sz="quarter" idx="12"/>
          </p:nvPr>
        </p:nvSpPr>
        <p:spPr/>
        <p:txBody>
          <a:bodyPr/>
          <a:lstStyle>
            <a:lvl1pPr>
              <a:defRPr/>
            </a:lvl1pPr>
          </a:lstStyle>
          <a:p>
            <a:pPr>
              <a:defRPr/>
            </a:pPr>
            <a:fld id="{E980860A-6EBE-4961-85B4-DA10A18B339D}" type="slidenum">
              <a:rPr lang="pt-BR"/>
              <a:pPr>
                <a:defRPr/>
              </a:pPr>
              <a:t>‹nº›</a:t>
            </a:fld>
            <a:endParaRPr lang="pt-BR"/>
          </a:p>
        </p:txBody>
      </p:sp>
    </p:spTree>
    <p:extLst>
      <p:ext uri="{BB962C8B-B14F-4D97-AF65-F5344CB8AC3E}">
        <p14:creationId xmlns="" xmlns:p14="http://schemas.microsoft.com/office/powerpoint/2010/main" val="283041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835E8567-1E81-4545-8598-78BA76FB74EC}" type="datetimeFigureOut">
              <a:rPr lang="pt-BR"/>
              <a:pPr>
                <a:defRPr/>
              </a:pPr>
              <a:t>7/12/2013</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a:ln/>
        </p:spPr>
        <p:txBody>
          <a:bodyPr/>
          <a:lstStyle>
            <a:lvl1pPr>
              <a:defRPr/>
            </a:lvl1pPr>
          </a:lstStyle>
          <a:p>
            <a:pPr>
              <a:defRPr/>
            </a:pPr>
            <a:fld id="{16E5A6AB-E124-40FB-B10D-D3279B6F66D4}" type="slidenum">
              <a:rPr lang="pt-BR"/>
              <a:pPr>
                <a:defRPr/>
              </a:pPr>
              <a:t>‹nº›</a:t>
            </a:fld>
            <a:endParaRPr lang="pt-BR"/>
          </a:p>
        </p:txBody>
      </p:sp>
    </p:spTree>
    <p:extLst>
      <p:ext uri="{BB962C8B-B14F-4D97-AF65-F5344CB8AC3E}">
        <p14:creationId xmlns="" xmlns:p14="http://schemas.microsoft.com/office/powerpoint/2010/main" val="60069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3CC27FF4-665A-4982-9EC0-445C05D9EF06}" type="datetimeFigureOut">
              <a:rPr lang="pt-BR"/>
              <a:pPr>
                <a:defRPr/>
              </a:pPr>
              <a:t>7/12/2013</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a:ln/>
        </p:spPr>
        <p:txBody>
          <a:bodyPr/>
          <a:lstStyle>
            <a:lvl1pPr>
              <a:defRPr/>
            </a:lvl1pPr>
          </a:lstStyle>
          <a:p>
            <a:pPr>
              <a:defRPr/>
            </a:pPr>
            <a:fld id="{CB34A71B-C258-4E0B-8F53-97818564822F}" type="slidenum">
              <a:rPr lang="pt-BR"/>
              <a:pPr>
                <a:defRPr/>
              </a:pPr>
              <a:t>‹nº›</a:t>
            </a:fld>
            <a:endParaRPr lang="pt-BR"/>
          </a:p>
        </p:txBody>
      </p:sp>
    </p:spTree>
    <p:extLst>
      <p:ext uri="{BB962C8B-B14F-4D97-AF65-F5344CB8AC3E}">
        <p14:creationId xmlns="" xmlns:p14="http://schemas.microsoft.com/office/powerpoint/2010/main" val="40314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F428452A-2AA3-40EA-8EB8-BD11F2DC4E47}" type="datetimeFigureOut">
              <a:rPr lang="pt-BR"/>
              <a:pPr>
                <a:defRPr/>
              </a:pPr>
              <a:t>7/12/2013</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a:ln/>
        </p:spPr>
        <p:txBody>
          <a:bodyPr/>
          <a:lstStyle>
            <a:lvl1pPr>
              <a:defRPr/>
            </a:lvl1pPr>
          </a:lstStyle>
          <a:p>
            <a:pPr>
              <a:defRPr/>
            </a:pPr>
            <a:fld id="{20324C67-755A-492E-AF5C-E3ADF0BFA5CE}" type="slidenum">
              <a:rPr lang="pt-BR"/>
              <a:pPr>
                <a:defRPr/>
              </a:pPr>
              <a:t>‹nº›</a:t>
            </a:fld>
            <a:endParaRPr lang="pt-BR"/>
          </a:p>
        </p:txBody>
      </p:sp>
    </p:spTree>
    <p:extLst>
      <p:ext uri="{BB962C8B-B14F-4D97-AF65-F5344CB8AC3E}">
        <p14:creationId xmlns="" xmlns:p14="http://schemas.microsoft.com/office/powerpoint/2010/main" val="310721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pt-BR" smtClean="0"/>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6" name="Date Placeholder 3"/>
          <p:cNvSpPr>
            <a:spLocks noGrp="1"/>
          </p:cNvSpPr>
          <p:nvPr>
            <p:ph type="dt" sz="half" idx="10"/>
          </p:nvPr>
        </p:nvSpPr>
        <p:spPr/>
        <p:txBody>
          <a:bodyPr/>
          <a:lstStyle>
            <a:lvl1pPr>
              <a:defRPr/>
            </a:lvl1pPr>
          </a:lstStyle>
          <a:p>
            <a:pPr>
              <a:defRPr/>
            </a:pPr>
            <a:fld id="{FF6F5ADC-8A35-4071-AB8C-B18FA428B0CE}" type="datetimeFigureOut">
              <a:rPr lang="pt-BR"/>
              <a:pPr>
                <a:defRPr/>
              </a:pPr>
              <a:t>7/12/2013</a:t>
            </a:fld>
            <a:endParaRPr lang="pt-BR"/>
          </a:p>
        </p:txBody>
      </p:sp>
      <p:sp>
        <p:nvSpPr>
          <p:cNvPr id="7" name="Footer Placeholder 4"/>
          <p:cNvSpPr>
            <a:spLocks noGrp="1"/>
          </p:cNvSpPr>
          <p:nvPr>
            <p:ph type="ftr" sz="quarter" idx="11"/>
          </p:nvPr>
        </p:nvSpPr>
        <p:spPr/>
        <p:txBody>
          <a:bodyPr/>
          <a:lstStyle>
            <a:lvl1pPr>
              <a:defRPr/>
            </a:lvl1pPr>
          </a:lstStyle>
          <a:p>
            <a:pPr>
              <a:defRPr/>
            </a:pPr>
            <a:endParaRPr lang="pt-BR"/>
          </a:p>
        </p:txBody>
      </p:sp>
      <p:sp>
        <p:nvSpPr>
          <p:cNvPr id="8" name="Slide Number Placeholder 5"/>
          <p:cNvSpPr>
            <a:spLocks noGrp="1"/>
          </p:cNvSpPr>
          <p:nvPr>
            <p:ph type="sldNum" sz="quarter" idx="12"/>
          </p:nvPr>
        </p:nvSpPr>
        <p:spPr/>
        <p:txBody>
          <a:bodyPr/>
          <a:lstStyle>
            <a:lvl1pPr>
              <a:defRPr/>
            </a:lvl1pPr>
          </a:lstStyle>
          <a:p>
            <a:pPr>
              <a:defRPr/>
            </a:pPr>
            <a:fld id="{6880DAB5-8737-48CD-966E-1B73308E63B0}" type="slidenum">
              <a:rPr lang="pt-BR"/>
              <a:pPr>
                <a:defRPr/>
              </a:pPr>
              <a:t>‹nº›</a:t>
            </a:fld>
            <a:endParaRPr lang="pt-BR"/>
          </a:p>
        </p:txBody>
      </p:sp>
    </p:spTree>
    <p:extLst>
      <p:ext uri="{BB962C8B-B14F-4D97-AF65-F5344CB8AC3E}">
        <p14:creationId xmlns="" xmlns:p14="http://schemas.microsoft.com/office/powerpoint/2010/main" val="302062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Title 7"/>
          <p:cNvSpPr>
            <a:spLocks noGrp="1"/>
          </p:cNvSpPr>
          <p:nvPr>
            <p:ph type="title"/>
          </p:nvPr>
        </p:nvSpPr>
        <p:spPr/>
        <p:txBody>
          <a:bodyPr/>
          <a:lstStyle/>
          <a:p>
            <a:r>
              <a:rPr lang="pt-BR" smtClean="0"/>
              <a:t>Clique para editar o título mestre</a:t>
            </a:r>
            <a:endParaRPr lang="en-US"/>
          </a:p>
        </p:txBody>
      </p:sp>
      <p:sp>
        <p:nvSpPr>
          <p:cNvPr id="5" name="Date Placeholder 3"/>
          <p:cNvSpPr>
            <a:spLocks noGrp="1"/>
          </p:cNvSpPr>
          <p:nvPr>
            <p:ph type="dt" sz="half" idx="10"/>
          </p:nvPr>
        </p:nvSpPr>
        <p:spPr/>
        <p:txBody>
          <a:bodyPr/>
          <a:lstStyle>
            <a:lvl1pPr>
              <a:defRPr/>
            </a:lvl1pPr>
          </a:lstStyle>
          <a:p>
            <a:pPr>
              <a:defRPr/>
            </a:pPr>
            <a:fld id="{BE508389-86B1-4B5C-9194-D114C9DE1422}" type="datetimeFigureOut">
              <a:rPr lang="pt-BR"/>
              <a:pPr>
                <a:defRPr/>
              </a:pPr>
              <a:t>7/12/2013</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a:ln/>
        </p:spPr>
        <p:txBody>
          <a:bodyPr/>
          <a:lstStyle>
            <a:lvl1pPr>
              <a:defRPr/>
            </a:lvl1pPr>
          </a:lstStyle>
          <a:p>
            <a:pPr>
              <a:defRPr/>
            </a:pPr>
            <a:fld id="{B77382D0-672A-4751-B7EF-37A7A2B93737}" type="slidenum">
              <a:rPr lang="pt-BR"/>
              <a:pPr>
                <a:defRPr/>
              </a:pPr>
              <a:t>‹nº›</a:t>
            </a:fld>
            <a:endParaRPr lang="pt-BR"/>
          </a:p>
        </p:txBody>
      </p:sp>
    </p:spTree>
    <p:extLst>
      <p:ext uri="{BB962C8B-B14F-4D97-AF65-F5344CB8AC3E}">
        <p14:creationId xmlns="" xmlns:p14="http://schemas.microsoft.com/office/powerpoint/2010/main" val="96689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lvl1pPr>
              <a:defRPr/>
            </a:lvl1pPr>
          </a:lstStyle>
          <a:p>
            <a:pPr>
              <a:defRPr/>
            </a:pPr>
            <a:fld id="{52700A12-21A9-4335-B376-FED9905881DC}" type="datetimeFigureOut">
              <a:rPr lang="pt-BR"/>
              <a:pPr>
                <a:defRPr/>
              </a:pPr>
              <a:t>7/12/2013</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a:ln/>
        </p:spPr>
        <p:txBody>
          <a:bodyPr/>
          <a:lstStyle>
            <a:lvl1pPr>
              <a:defRPr/>
            </a:lvl1pPr>
          </a:lstStyle>
          <a:p>
            <a:pPr>
              <a:defRPr/>
            </a:pPr>
            <a:fld id="{F12FBC05-3204-4504-9D2E-CCD972B944BB}" type="slidenum">
              <a:rPr lang="pt-BR"/>
              <a:pPr>
                <a:defRPr/>
              </a:pPr>
              <a:t>‹nº›</a:t>
            </a:fld>
            <a:endParaRPr lang="pt-BR"/>
          </a:p>
        </p:txBody>
      </p:sp>
    </p:spTree>
    <p:extLst>
      <p:ext uri="{BB962C8B-B14F-4D97-AF65-F5344CB8AC3E}">
        <p14:creationId xmlns="" xmlns:p14="http://schemas.microsoft.com/office/powerpoint/2010/main" val="140969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3"/>
          <p:cNvSpPr>
            <a:spLocks noGrp="1"/>
          </p:cNvSpPr>
          <p:nvPr>
            <p:ph type="dt" sz="half" idx="10"/>
          </p:nvPr>
        </p:nvSpPr>
        <p:spPr/>
        <p:txBody>
          <a:bodyPr/>
          <a:lstStyle>
            <a:lvl1pPr>
              <a:defRPr/>
            </a:lvl1pPr>
          </a:lstStyle>
          <a:p>
            <a:pPr>
              <a:defRPr/>
            </a:pPr>
            <a:fld id="{7E29816C-CCA9-41B7-A8D0-8323A0C6E378}" type="datetimeFigureOut">
              <a:rPr lang="pt-BR"/>
              <a:pPr>
                <a:defRPr/>
              </a:pPr>
              <a:t>7/12/2013</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a:ln/>
        </p:spPr>
        <p:txBody>
          <a:bodyPr/>
          <a:lstStyle>
            <a:lvl1pPr>
              <a:defRPr/>
            </a:lvl1pPr>
          </a:lstStyle>
          <a:p>
            <a:pPr>
              <a:defRPr/>
            </a:pPr>
            <a:fld id="{F8F1F014-9394-4CE6-A8BB-1E9E0E95B9B4}" type="slidenum">
              <a:rPr lang="pt-BR"/>
              <a:pPr>
                <a:defRPr/>
              </a:pPr>
              <a:t>‹nº›</a:t>
            </a:fld>
            <a:endParaRPr lang="pt-BR"/>
          </a:p>
        </p:txBody>
      </p:sp>
    </p:spTree>
    <p:extLst>
      <p:ext uri="{BB962C8B-B14F-4D97-AF65-F5344CB8AC3E}">
        <p14:creationId xmlns="" xmlns:p14="http://schemas.microsoft.com/office/powerpoint/2010/main" val="35888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7E133B-D701-41FF-AD68-86363641D266}" type="datetimeFigureOut">
              <a:rPr lang="pt-BR"/>
              <a:pPr>
                <a:defRPr/>
              </a:pPr>
              <a:t>7/12/2013</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a:ln/>
        </p:spPr>
        <p:txBody>
          <a:bodyPr/>
          <a:lstStyle>
            <a:lvl1pPr>
              <a:defRPr/>
            </a:lvl1pPr>
          </a:lstStyle>
          <a:p>
            <a:pPr>
              <a:defRPr/>
            </a:pPr>
            <a:fld id="{D382AD79-9277-43CD-A46B-F98F225E7905}" type="slidenum">
              <a:rPr lang="pt-BR"/>
              <a:pPr>
                <a:defRPr/>
              </a:pPr>
              <a:t>‹nº›</a:t>
            </a:fld>
            <a:endParaRPr lang="pt-BR"/>
          </a:p>
        </p:txBody>
      </p:sp>
    </p:spTree>
    <p:extLst>
      <p:ext uri="{BB962C8B-B14F-4D97-AF65-F5344CB8AC3E}">
        <p14:creationId xmlns="" xmlns:p14="http://schemas.microsoft.com/office/powerpoint/2010/main" val="394978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pt-BR" smtClean="0"/>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0"/>
          </p:nvPr>
        </p:nvSpPr>
        <p:spPr/>
        <p:txBody>
          <a:bodyPr/>
          <a:lstStyle>
            <a:lvl1pPr>
              <a:defRPr/>
            </a:lvl1pPr>
          </a:lstStyle>
          <a:p>
            <a:pPr>
              <a:defRPr/>
            </a:pPr>
            <a:fld id="{F29E1B96-6924-419F-B59E-EED371B553E1}" type="datetimeFigureOut">
              <a:rPr lang="pt-BR"/>
              <a:pPr>
                <a:defRPr/>
              </a:pPr>
              <a:t>7/12/2013</a:t>
            </a:fld>
            <a:endParaRPr lang="pt-BR"/>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pt-BR"/>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562004E6-EC8C-4970-939C-6581F5E62030}" type="slidenum">
              <a:rPr lang="pt-BR"/>
              <a:pPr>
                <a:defRPr/>
              </a:pPr>
              <a:t>‹nº›</a:t>
            </a:fld>
            <a:endParaRPr lang="pt-BR"/>
          </a:p>
        </p:txBody>
      </p:sp>
    </p:spTree>
    <p:extLst>
      <p:ext uri="{BB962C8B-B14F-4D97-AF65-F5344CB8AC3E}">
        <p14:creationId xmlns="" xmlns:p14="http://schemas.microsoft.com/office/powerpoint/2010/main" val="170407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pt-BR" noProof="0" smtClean="0"/>
              <a:t>Clique no ícone para adicionar uma imagem</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5"/>
          </p:nvPr>
        </p:nvSpPr>
        <p:spPr/>
        <p:txBody>
          <a:bodyPr/>
          <a:lstStyle>
            <a:lvl1pPr>
              <a:defRPr/>
            </a:lvl1pPr>
          </a:lstStyle>
          <a:p>
            <a:pPr>
              <a:defRPr/>
            </a:pPr>
            <a:fld id="{ED3590C8-21C5-49F2-9E2B-F0DA57E26453}" type="datetimeFigureOut">
              <a:rPr lang="pt-BR"/>
              <a:pPr>
                <a:defRPr/>
              </a:pPr>
              <a:t>7/12/2013</a:t>
            </a:fld>
            <a:endParaRPr lang="pt-BR"/>
          </a:p>
        </p:txBody>
      </p:sp>
      <p:sp>
        <p:nvSpPr>
          <p:cNvPr id="8" name="Footer Placeholder 5"/>
          <p:cNvSpPr>
            <a:spLocks noGrp="1"/>
          </p:cNvSpPr>
          <p:nvPr>
            <p:ph type="ftr" sz="quarter" idx="16"/>
          </p:nvPr>
        </p:nvSpPr>
        <p:spPr/>
        <p:txBody>
          <a:bodyPr/>
          <a:lstStyle>
            <a:lvl1pPr>
              <a:defRPr/>
            </a:lvl1pPr>
          </a:lstStyle>
          <a:p>
            <a:pPr>
              <a:defRPr/>
            </a:pPr>
            <a:endParaRPr lang="pt-BR"/>
          </a:p>
        </p:txBody>
      </p:sp>
      <p:sp>
        <p:nvSpPr>
          <p:cNvPr id="9" name="Slide Number Placeholder 6"/>
          <p:cNvSpPr>
            <a:spLocks noGrp="1"/>
          </p:cNvSpPr>
          <p:nvPr>
            <p:ph type="sldNum" sz="quarter" idx="17"/>
          </p:nvPr>
        </p:nvSpPr>
        <p:spPr/>
        <p:txBody>
          <a:bodyPr/>
          <a:lstStyle>
            <a:lvl1pPr>
              <a:defRPr/>
            </a:lvl1pPr>
          </a:lstStyle>
          <a:p>
            <a:pPr>
              <a:defRPr/>
            </a:pPr>
            <a:fld id="{0623B542-8DB4-495F-B84A-A6F997B0525E}" type="slidenum">
              <a:rPr lang="pt-BR"/>
              <a:pPr>
                <a:defRPr/>
              </a:pPr>
              <a:t>‹nº›</a:t>
            </a:fld>
            <a:endParaRPr lang="pt-BR"/>
          </a:p>
        </p:txBody>
      </p:sp>
    </p:spTree>
    <p:extLst>
      <p:ext uri="{BB962C8B-B14F-4D97-AF65-F5344CB8AC3E}">
        <p14:creationId xmlns="" xmlns:p14="http://schemas.microsoft.com/office/powerpoint/2010/main" val="422397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918E3778-1718-4C62-89BB-C47CD6103711}" type="datetimeFigureOut">
              <a:rPr lang="pt-BR"/>
              <a:pPr>
                <a:defRPr/>
              </a:pPr>
              <a:t>7/12/2013</a:t>
            </a:fld>
            <a:endParaRPr lang="pt-BR"/>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pt-BR"/>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cs typeface="+mn-cs"/>
              </a:defRPr>
            </a:lvl1pPr>
          </a:lstStyle>
          <a:p>
            <a:pPr>
              <a:defRPr/>
            </a:pPr>
            <a:fld id="{EBCF4BBE-1BAA-41AA-9DDF-73AE9DC4D66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5" r:id="rId8"/>
    <p:sldLayoutId id="2147483686" r:id="rId9"/>
    <p:sldLayoutId id="2147483681" r:id="rId10"/>
    <p:sldLayoutId id="2147483682" r:id="rId11"/>
  </p:sldLayoutIdLst>
  <p:txStyles>
    <p:titleStyle>
      <a:lvl1pPr algn="l" rtl="0" eaLnBrk="1" fontAlgn="base" hangingPunct="1">
        <a:spcBef>
          <a:spcPct val="0"/>
        </a:spcBef>
        <a:spcAft>
          <a:spcPct val="0"/>
        </a:spcAft>
        <a:defRPr sz="2800" kern="1200" cap="all">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Medium" pitchFamily="34" charset="0"/>
        </a:defRPr>
      </a:lvl2pPr>
      <a:lvl3pPr algn="l" rtl="0" eaLnBrk="1" fontAlgn="base" hangingPunct="1">
        <a:spcBef>
          <a:spcPct val="0"/>
        </a:spcBef>
        <a:spcAft>
          <a:spcPct val="0"/>
        </a:spcAft>
        <a:defRPr sz="2800">
          <a:solidFill>
            <a:schemeClr val="tx1"/>
          </a:solidFill>
          <a:latin typeface="Franklin Gothic Medium" pitchFamily="34" charset="0"/>
        </a:defRPr>
      </a:lvl3pPr>
      <a:lvl4pPr algn="l" rtl="0" eaLnBrk="1" fontAlgn="base" hangingPunct="1">
        <a:spcBef>
          <a:spcPct val="0"/>
        </a:spcBef>
        <a:spcAft>
          <a:spcPct val="0"/>
        </a:spcAft>
        <a:defRPr sz="2800">
          <a:solidFill>
            <a:schemeClr val="tx1"/>
          </a:solidFill>
          <a:latin typeface="Franklin Gothic Medium" pitchFamily="34" charset="0"/>
        </a:defRPr>
      </a:lvl4pPr>
      <a:lvl5pPr algn="l" rtl="0" eaLnBrk="1" fontAlgn="base" hangingPunct="1">
        <a:spcBef>
          <a:spcPct val="0"/>
        </a:spcBef>
        <a:spcAft>
          <a:spcPct val="0"/>
        </a:spcAft>
        <a:defRPr sz="2800">
          <a:solidFill>
            <a:schemeClr val="tx1"/>
          </a:solidFill>
          <a:latin typeface="Franklin Gothic Medium" pitchFamily="34"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eaLnBrk="1" fontAlgn="base" hangingPunct="1">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1" fontAlgn="base" hangingPunct="1">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2325" y="921147"/>
            <a:ext cx="7521575" cy="3937794"/>
          </a:xfrm>
        </p:spPr>
        <p:txBody>
          <a:bodyPr/>
          <a:lstStyle/>
          <a:p>
            <a:pPr lvl="0" algn="ctr" fontAlgn="auto">
              <a:spcAft>
                <a:spcPts val="0"/>
              </a:spcAft>
              <a:defRPr/>
            </a:pPr>
            <a:r>
              <a:rPr lang="pt-BR" sz="1700" dirty="0" smtClean="0">
                <a:solidFill>
                  <a:srgbClr val="000000"/>
                </a:solidFill>
                <a:latin typeface="Arial" pitchFamily="34" charset="0"/>
                <a:cs typeface="Arial" pitchFamily="34" charset="0"/>
              </a:rPr>
              <a:t>UNIVERSIDADE ABERTA DO SUS</a:t>
            </a:r>
          </a:p>
          <a:p>
            <a:pPr lvl="0" algn="ctr" fontAlgn="auto">
              <a:spcAft>
                <a:spcPts val="0"/>
              </a:spcAft>
              <a:defRPr/>
            </a:pPr>
            <a:r>
              <a:rPr lang="pt-BR" sz="1700" dirty="0" smtClean="0">
                <a:solidFill>
                  <a:srgbClr val="000000"/>
                </a:solidFill>
                <a:latin typeface="Arial" pitchFamily="34" charset="0"/>
                <a:cs typeface="Arial" pitchFamily="34" charset="0"/>
              </a:rPr>
              <a:t>UNIVERSIDADE FEDERAL DE PELOTAS</a:t>
            </a:r>
          </a:p>
          <a:p>
            <a:pPr lvl="0" algn="ctr" fontAlgn="auto">
              <a:spcAft>
                <a:spcPts val="0"/>
              </a:spcAft>
              <a:defRPr/>
            </a:pPr>
            <a:r>
              <a:rPr lang="pt-BR" sz="1700" dirty="0" smtClean="0">
                <a:solidFill>
                  <a:srgbClr val="000000"/>
                </a:solidFill>
                <a:latin typeface="Arial" pitchFamily="34" charset="0"/>
                <a:cs typeface="Arial" pitchFamily="34" charset="0"/>
              </a:rPr>
              <a:t>ESPECIALIZAÇÃO EM SAÚDE DA FAMÍLIA</a:t>
            </a:r>
          </a:p>
          <a:p>
            <a:pPr algn="ctr"/>
            <a:endParaRPr lang="pt-BR" sz="2000" b="0" dirty="0" smtClean="0">
              <a:latin typeface="Arial" pitchFamily="34" charset="0"/>
              <a:cs typeface="Arial" pitchFamily="34" charset="0"/>
            </a:endParaRPr>
          </a:p>
          <a:p>
            <a:pPr algn="ctr"/>
            <a:endParaRPr lang="pt-BR" sz="2000" b="0" dirty="0" smtClean="0">
              <a:latin typeface="Arial" pitchFamily="34" charset="0"/>
              <a:cs typeface="Arial" pitchFamily="34" charset="0"/>
            </a:endParaRPr>
          </a:p>
          <a:p>
            <a:pPr algn="ctr"/>
            <a:r>
              <a:rPr lang="pt-BR" sz="2000" b="0" dirty="0" smtClean="0">
                <a:latin typeface="Arial" pitchFamily="34" charset="0"/>
                <a:cs typeface="Arial" pitchFamily="34" charset="0"/>
              </a:rPr>
              <a:t>MELHORIA  DA ATENÇÃO À SAÚDE DA CRIANÇA DE </a:t>
            </a:r>
            <a:r>
              <a:rPr lang="pt-BR" sz="2000" b="0" dirty="0" smtClean="0">
                <a:latin typeface="Arial" pitchFamily="34" charset="0"/>
                <a:cs typeface="Arial" pitchFamily="34" charset="0"/>
              </a:rPr>
              <a:t>0 a </a:t>
            </a:r>
            <a:r>
              <a:rPr lang="pt-BR" sz="2000" b="0" smtClean="0">
                <a:latin typeface="Arial" pitchFamily="34" charset="0"/>
                <a:cs typeface="Arial" pitchFamily="34" charset="0"/>
              </a:rPr>
              <a:t>72 MESES</a:t>
            </a:r>
            <a:r>
              <a:rPr lang="pt-BR" sz="2000" b="0" smtClean="0">
                <a:latin typeface="Arial" pitchFamily="34" charset="0"/>
                <a:cs typeface="Arial" pitchFamily="34" charset="0"/>
              </a:rPr>
              <a:t> </a:t>
            </a:r>
            <a:r>
              <a:rPr lang="pt-BR" sz="2000" b="0" dirty="0" smtClean="0">
                <a:latin typeface="Arial" pitchFamily="34" charset="0"/>
                <a:cs typeface="Arial" pitchFamily="34" charset="0"/>
              </a:rPr>
              <a:t>NO ESF-1 BAIRRO BRASILIA DO MUNICÍPIO DE CERRO LARGO /RS</a:t>
            </a:r>
          </a:p>
          <a:p>
            <a:pPr algn="ctr"/>
            <a:endParaRPr lang="pt-BR" sz="2000" dirty="0">
              <a:latin typeface="Arial" pitchFamily="34" charset="0"/>
              <a:cs typeface="Arial" pitchFamily="34" charset="0"/>
            </a:endParaRPr>
          </a:p>
          <a:p>
            <a:pPr lvl="0" fontAlgn="auto">
              <a:spcAft>
                <a:spcPts val="0"/>
              </a:spcAft>
              <a:defRPr/>
            </a:pPr>
            <a:r>
              <a:rPr lang="pt-BR" sz="1700" dirty="0" smtClean="0">
                <a:solidFill>
                  <a:srgbClr val="000000"/>
                </a:solidFill>
                <a:latin typeface="Arial" pitchFamily="34" charset="0"/>
                <a:cs typeface="Arial" pitchFamily="34" charset="0"/>
              </a:rPr>
              <a:t>Especializando</a:t>
            </a:r>
            <a:r>
              <a:rPr lang="pt-BR" sz="1700" dirty="0">
                <a:solidFill>
                  <a:srgbClr val="000000"/>
                </a:solidFill>
                <a:latin typeface="Arial" pitchFamily="34" charset="0"/>
                <a:cs typeface="Arial" pitchFamily="34" charset="0"/>
              </a:rPr>
              <a:t>: Joana Maria </a:t>
            </a:r>
            <a:r>
              <a:rPr lang="pt-BR" sz="1700" dirty="0" err="1">
                <a:solidFill>
                  <a:srgbClr val="000000"/>
                </a:solidFill>
                <a:latin typeface="Arial" pitchFamily="34" charset="0"/>
                <a:cs typeface="Arial" pitchFamily="34" charset="0"/>
              </a:rPr>
              <a:t>Hentges</a:t>
            </a:r>
            <a:endParaRPr lang="pt-BR" sz="1700" dirty="0">
              <a:solidFill>
                <a:srgbClr val="000000"/>
              </a:solidFill>
              <a:latin typeface="Arial" pitchFamily="34" charset="0"/>
              <a:cs typeface="Arial" pitchFamily="34" charset="0"/>
            </a:endParaRPr>
          </a:p>
          <a:p>
            <a:pPr lvl="0" fontAlgn="auto">
              <a:spcAft>
                <a:spcPts val="0"/>
              </a:spcAft>
              <a:defRPr/>
            </a:pPr>
            <a:r>
              <a:rPr lang="pt-BR" sz="1700" dirty="0">
                <a:solidFill>
                  <a:srgbClr val="000000"/>
                </a:solidFill>
                <a:latin typeface="Arial" pitchFamily="34" charset="0"/>
                <a:cs typeface="Arial" pitchFamily="34" charset="0"/>
              </a:rPr>
              <a:t>Orientadora: </a:t>
            </a:r>
            <a:r>
              <a:rPr lang="pt-BR" sz="1700" dirty="0" err="1">
                <a:solidFill>
                  <a:srgbClr val="000000"/>
                </a:solidFill>
                <a:latin typeface="Arial" pitchFamily="34" charset="0"/>
                <a:cs typeface="Arial" pitchFamily="34" charset="0"/>
              </a:rPr>
              <a:t>Lenise</a:t>
            </a:r>
            <a:r>
              <a:rPr lang="pt-BR" sz="1700" dirty="0">
                <a:solidFill>
                  <a:srgbClr val="000000"/>
                </a:solidFill>
                <a:latin typeface="Arial" pitchFamily="34" charset="0"/>
                <a:cs typeface="Arial" pitchFamily="34" charset="0"/>
              </a:rPr>
              <a:t> Menezes </a:t>
            </a:r>
            <a:r>
              <a:rPr lang="pt-BR" sz="1700" dirty="0" err="1">
                <a:solidFill>
                  <a:srgbClr val="000000"/>
                </a:solidFill>
                <a:latin typeface="Arial" pitchFamily="34" charset="0"/>
                <a:cs typeface="Arial" pitchFamily="34" charset="0"/>
              </a:rPr>
              <a:t>Seerig</a:t>
            </a:r>
            <a:endParaRPr lang="pt-BR" sz="2000" dirty="0">
              <a:latin typeface="Arial" pitchFamily="34" charset="0"/>
              <a:cs typeface="Arial" pitchFamily="34" charset="0"/>
            </a:endParaRPr>
          </a:p>
        </p:txBody>
      </p:sp>
    </p:spTree>
    <p:extLst>
      <p:ext uri="{BB962C8B-B14F-4D97-AF65-F5344CB8AC3E}">
        <p14:creationId xmlns="" xmlns:p14="http://schemas.microsoft.com/office/powerpoint/2010/main" val="344970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METODOLOGIA - ações</a:t>
            </a:r>
            <a:endParaRPr lang="pt-BR" dirty="0">
              <a:latin typeface="Arial" pitchFamily="34" charset="0"/>
              <a:cs typeface="Arial" pitchFamily="34" charset="0"/>
            </a:endParaRPr>
          </a:p>
        </p:txBody>
      </p:sp>
      <p:sp>
        <p:nvSpPr>
          <p:cNvPr id="3" name="Espaço Reservado para Conteúdo 2"/>
          <p:cNvSpPr>
            <a:spLocks noGrp="1"/>
          </p:cNvSpPr>
          <p:nvPr>
            <p:ph idx="1"/>
          </p:nvPr>
        </p:nvSpPr>
        <p:spPr/>
        <p:txBody>
          <a:bodyPr rtlCol="0">
            <a:normAutofit fontScale="85000" lnSpcReduction="10000"/>
          </a:bodyPr>
          <a:lstStyle/>
          <a:p>
            <a:pPr algn="just" fontAlgn="auto">
              <a:spcAft>
                <a:spcPts val="0"/>
              </a:spcAft>
              <a:buFont typeface="Arial" pitchFamily="34" charset="0"/>
              <a:buNone/>
              <a:defRPr/>
            </a:pPr>
            <a:r>
              <a:rPr lang="pt-BR" sz="2800" b="0" dirty="0" smtClean="0">
                <a:solidFill>
                  <a:srgbClr val="000000"/>
                </a:solidFill>
                <a:latin typeface="Arial"/>
              </a:rPr>
              <a:t>Este projeto está estruturado para ser desenvolvido no período de 04 meses na Unidade Básica de Saúde;</a:t>
            </a:r>
          </a:p>
          <a:p>
            <a:pPr algn="just" fontAlgn="auto">
              <a:spcAft>
                <a:spcPts val="0"/>
              </a:spcAft>
              <a:buFont typeface="Arial" pitchFamily="34" charset="0"/>
              <a:buNone/>
              <a:defRPr/>
            </a:pPr>
            <a:endParaRPr lang="pt-BR" sz="2800" b="0" dirty="0" smtClean="0">
              <a:solidFill>
                <a:srgbClr val="000000"/>
              </a:solidFill>
              <a:latin typeface="Arial"/>
            </a:endParaRPr>
          </a:p>
          <a:p>
            <a:pPr algn="just" fontAlgn="auto">
              <a:spcAft>
                <a:spcPts val="0"/>
              </a:spcAft>
              <a:buFont typeface="Arial" pitchFamily="34" charset="0"/>
              <a:buNone/>
              <a:defRPr/>
            </a:pPr>
            <a:r>
              <a:rPr lang="pt-BR" sz="2800" b="0" dirty="0" smtClean="0">
                <a:solidFill>
                  <a:srgbClr val="000000"/>
                </a:solidFill>
                <a:latin typeface="Arial"/>
              </a:rPr>
              <a:t>Participarão da pesquisa 300 crianças de 0 a 06 anos pertencentes a área de abrangência da UBS;</a:t>
            </a:r>
          </a:p>
          <a:p>
            <a:pPr algn="just" fontAlgn="auto">
              <a:spcAft>
                <a:spcPts val="0"/>
              </a:spcAft>
              <a:buFont typeface="Arial" pitchFamily="34" charset="0"/>
              <a:buNone/>
              <a:defRPr/>
            </a:pPr>
            <a:endParaRPr lang="pt-BR" sz="2800" dirty="0" smtClean="0">
              <a:solidFill>
                <a:srgbClr val="000000"/>
              </a:solidFill>
              <a:latin typeface="Arial"/>
            </a:endParaRPr>
          </a:p>
          <a:p>
            <a:pPr algn="just" fontAlgn="auto">
              <a:spcAft>
                <a:spcPts val="0"/>
              </a:spcAft>
              <a:buFont typeface="Arial" pitchFamily="34" charset="0"/>
              <a:buNone/>
              <a:defRPr/>
            </a:pPr>
            <a:r>
              <a:rPr lang="pt-BR" sz="2800" b="0" dirty="0" smtClean="0">
                <a:solidFill>
                  <a:srgbClr val="000000"/>
                </a:solidFill>
                <a:latin typeface="Arial"/>
              </a:rPr>
              <a:t>Cadastro das crianças de zero a seis de ambos os sexos; </a:t>
            </a:r>
            <a:endParaRPr lang="pt-BR" sz="28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16387" name="Espaço Reservado para Conteúdo 2"/>
          <p:cNvSpPr>
            <a:spLocks noGrp="1"/>
          </p:cNvSpPr>
          <p:nvPr>
            <p:ph idx="1"/>
          </p:nvPr>
        </p:nvSpPr>
        <p:spPr>
          <a:xfrm>
            <a:off x="822325" y="765175"/>
            <a:ext cx="7521575" cy="4248150"/>
          </a:xfrm>
        </p:spPr>
        <p:txBody>
          <a:bodyPr/>
          <a:lstStyle/>
          <a:p>
            <a:pPr algn="just"/>
            <a:endParaRPr lang="pt-BR" sz="2400" b="0" smtClean="0">
              <a:latin typeface="Arial" charset="0"/>
              <a:cs typeface="Arial" charset="0"/>
            </a:endParaRPr>
          </a:p>
          <a:p>
            <a:pPr algn="just"/>
            <a:r>
              <a:rPr lang="pt-BR" sz="2400" b="0" smtClean="0">
                <a:latin typeface="Arial" charset="0"/>
                <a:cs typeface="Arial" charset="0"/>
              </a:rPr>
              <a:t>Será utilizado o protocolo do Ministério da Saúde, caderno de Atenção Básica nº 11 intitulado Saúde da Criança-Acompanhamento do Crescimento e Desenvolvimento Infantil;</a:t>
            </a:r>
            <a:endParaRPr lang="pt-BR" sz="2400" b="0" smtClean="0">
              <a:solidFill>
                <a:srgbClr val="FF0000"/>
              </a:solidFill>
              <a:latin typeface="Arial" charset="0"/>
              <a:cs typeface="Arial" charset="0"/>
            </a:endParaRPr>
          </a:p>
          <a:p>
            <a:pPr algn="just"/>
            <a:endParaRPr lang="pt-BR" sz="2400" b="0" smtClean="0">
              <a:latin typeface="Arial" charset="0"/>
              <a:cs typeface="Arial" charset="0"/>
            </a:endParaRPr>
          </a:p>
          <a:p>
            <a:pPr algn="just"/>
            <a:r>
              <a:rPr lang="pt-BR" sz="2400" b="0" smtClean="0">
                <a:latin typeface="Arial" charset="0"/>
                <a:cs typeface="Arial" charset="0"/>
              </a:rPr>
              <a:t>Caderneta da criança/menino(a), ficha de acompanhamento do desenvolvimento da criança, planilha de coleta de dados, planilha de  indicadores.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17411" name="Espaço Reservado para Conteúdo 2"/>
          <p:cNvSpPr>
            <a:spLocks noGrp="1"/>
          </p:cNvSpPr>
          <p:nvPr>
            <p:ph idx="1"/>
          </p:nvPr>
        </p:nvSpPr>
        <p:spPr/>
        <p:txBody>
          <a:bodyPr/>
          <a:lstStyle/>
          <a:p>
            <a:pPr algn="just"/>
            <a:r>
              <a:rPr lang="pt-BR" sz="2400" b="0" smtClean="0">
                <a:latin typeface="Arial" charset="0"/>
                <a:cs typeface="Arial" charset="0"/>
              </a:rPr>
              <a:t>Uma consulta mensal por agendamento;</a:t>
            </a:r>
          </a:p>
          <a:p>
            <a:pPr algn="just"/>
            <a:endParaRPr lang="pt-BR" sz="2400" b="0" smtClean="0">
              <a:latin typeface="Arial" charset="0"/>
              <a:cs typeface="Arial" charset="0"/>
            </a:endParaRPr>
          </a:p>
          <a:p>
            <a:pPr algn="just"/>
            <a:r>
              <a:rPr lang="pt-BR" sz="2400" b="0" smtClean="0">
                <a:latin typeface="Arial" charset="0"/>
                <a:cs typeface="Arial" charset="0"/>
              </a:rPr>
              <a:t>Nas terças e quartas feiras nos dois turnos;</a:t>
            </a:r>
          </a:p>
          <a:p>
            <a:endParaRPr lang="pt-BR" sz="2400" smtClean="0"/>
          </a:p>
          <a:p>
            <a:pPr algn="just"/>
            <a:r>
              <a:rPr lang="pt-BR" sz="2400" b="0" smtClean="0">
                <a:latin typeface="Arial" charset="0"/>
                <a:cs typeface="Arial" charset="0"/>
              </a:rPr>
              <a:t>Fazer divulgação por meio de orientações aos usuários frequentadores da unidade sobre a importância da puericultura para as crianças e solicitar que ajudem a divulgar o programa; </a:t>
            </a:r>
          </a:p>
          <a:p>
            <a:pPr algn="just"/>
            <a:endParaRPr lang="pt-BR" sz="2400" b="0" smtClean="0">
              <a:latin typeface="Arial" charset="0"/>
              <a:cs typeface="Arial" charset="0"/>
            </a:endParaRPr>
          </a:p>
          <a:p>
            <a:endParaRPr lang="pt-B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18435" name="Espaço Reservado para Conteúdo 2"/>
          <p:cNvSpPr>
            <a:spLocks noGrp="1"/>
          </p:cNvSpPr>
          <p:nvPr>
            <p:ph idx="1"/>
          </p:nvPr>
        </p:nvSpPr>
        <p:spPr>
          <a:xfrm>
            <a:off x="822325" y="836613"/>
            <a:ext cx="7521575" cy="4176712"/>
          </a:xfrm>
        </p:spPr>
        <p:txBody>
          <a:bodyPr/>
          <a:lstStyle/>
          <a:p>
            <a:pPr algn="just"/>
            <a:r>
              <a:rPr lang="pt-BR" sz="2400" b="0" smtClean="0">
                <a:latin typeface="Arial" charset="0"/>
                <a:cs typeface="Arial" charset="0"/>
              </a:rPr>
              <a:t>Realizar a primeira consulta nos primeiros 15 dias de vida em 100% das crianças;</a:t>
            </a:r>
          </a:p>
          <a:p>
            <a:pPr algn="just"/>
            <a:r>
              <a:rPr lang="pt-BR" sz="2400" b="0" smtClean="0">
                <a:latin typeface="Arial" charset="0"/>
                <a:cs typeface="Arial" charset="0"/>
              </a:rPr>
              <a:t>Buscar novos conhecimentos para oferecer uma melhor assistência de saúde; </a:t>
            </a:r>
          </a:p>
          <a:p>
            <a:pPr algn="just"/>
            <a:r>
              <a:rPr lang="pt-BR" sz="2400" b="0" smtClean="0">
                <a:latin typeface="Arial" charset="0"/>
                <a:cs typeface="Arial" charset="0"/>
              </a:rPr>
              <a:t> Agendar as consultas para a puericultura e monitorar para que cada criança faça no mínimo 07 consultas anuais. </a:t>
            </a:r>
          </a:p>
          <a:p>
            <a:pPr algn="just"/>
            <a:r>
              <a:rPr lang="pt-BR" sz="2400" b="0" smtClean="0">
                <a:latin typeface="Arial" charset="0"/>
                <a:cs typeface="Arial" charset="0"/>
              </a:rPr>
              <a:t> Monitorar para que as crianças que realizam a puericultura estejam com as suas vacinas em dia. </a:t>
            </a:r>
          </a:p>
          <a:p>
            <a:endParaRPr lang="pt-B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822325" y="908050"/>
            <a:ext cx="7521575" cy="4105275"/>
          </a:xfrm>
        </p:spPr>
        <p:txBody>
          <a:bodyPr rtlCol="0">
            <a:normAutofit fontScale="92500" lnSpcReduction="10000"/>
          </a:bodyPr>
          <a:lstStyle/>
          <a:p>
            <a:pPr algn="just" fontAlgn="auto">
              <a:spcAft>
                <a:spcPts val="0"/>
              </a:spcAft>
              <a:buFont typeface="Arial" pitchFamily="34" charset="0"/>
              <a:buNone/>
              <a:defRPr/>
            </a:pPr>
            <a:r>
              <a:rPr lang="pt-BR" sz="2600" b="0" dirty="0" smtClean="0">
                <a:latin typeface="Arial" pitchFamily="34" charset="0"/>
                <a:cs typeface="Arial" pitchFamily="34" charset="0"/>
              </a:rPr>
              <a:t>Monitorar a curva de crescimento do peso das crianças. </a:t>
            </a:r>
          </a:p>
          <a:p>
            <a:pPr algn="just" fontAlgn="auto">
              <a:spcAft>
                <a:spcPts val="0"/>
              </a:spcAft>
              <a:buFont typeface="Arial" pitchFamily="34" charset="0"/>
              <a:buNone/>
              <a:defRPr/>
            </a:pPr>
            <a:endParaRPr lang="pt-BR" sz="2600" b="0" dirty="0" smtClean="0">
              <a:latin typeface="Arial" pitchFamily="34" charset="0"/>
              <a:cs typeface="Arial" pitchFamily="34" charset="0"/>
            </a:endParaRPr>
          </a:p>
          <a:p>
            <a:pPr algn="just" fontAlgn="auto">
              <a:spcAft>
                <a:spcPts val="0"/>
              </a:spcAft>
              <a:buFont typeface="Arial" pitchFamily="34" charset="0"/>
              <a:buNone/>
              <a:defRPr/>
            </a:pPr>
            <a:r>
              <a:rPr lang="pt-BR" sz="2600" b="0" dirty="0" smtClean="0">
                <a:latin typeface="Arial" pitchFamily="34" charset="0"/>
                <a:cs typeface="Arial" pitchFamily="34" charset="0"/>
              </a:rPr>
              <a:t>Agendar a triagem auditiva para todas as crianças; </a:t>
            </a:r>
          </a:p>
          <a:p>
            <a:pPr algn="just" fontAlgn="auto">
              <a:spcAft>
                <a:spcPts val="0"/>
              </a:spcAft>
              <a:buFont typeface="Arial" pitchFamily="34" charset="0"/>
              <a:buNone/>
              <a:defRPr/>
            </a:pPr>
            <a:endParaRPr lang="pt-BR" sz="2600" b="0" dirty="0" smtClean="0">
              <a:latin typeface="Arial" pitchFamily="34" charset="0"/>
              <a:cs typeface="Arial" pitchFamily="34" charset="0"/>
            </a:endParaRPr>
          </a:p>
          <a:p>
            <a:pPr algn="just" fontAlgn="auto">
              <a:spcAft>
                <a:spcPts val="0"/>
              </a:spcAft>
              <a:buFont typeface="Arial" pitchFamily="34" charset="0"/>
              <a:buNone/>
              <a:defRPr/>
            </a:pPr>
            <a:r>
              <a:rPr lang="pt-BR" sz="2600" b="0" dirty="0" smtClean="0">
                <a:latin typeface="Arial" pitchFamily="34" charset="0"/>
                <a:cs typeface="Arial" pitchFamily="34" charset="0"/>
              </a:rPr>
              <a:t>Realizar o teste do pezinho em 100% das crianças até 07 dias de vida. </a:t>
            </a:r>
          </a:p>
          <a:p>
            <a:pPr algn="just" fontAlgn="auto">
              <a:spcAft>
                <a:spcPts val="0"/>
              </a:spcAft>
              <a:buFont typeface="Arial" pitchFamily="34" charset="0"/>
              <a:buNone/>
              <a:defRPr/>
            </a:pPr>
            <a:endParaRPr lang="pt-BR" sz="2600" b="0" dirty="0" smtClean="0">
              <a:latin typeface="Arial" pitchFamily="34" charset="0"/>
              <a:cs typeface="Arial" pitchFamily="34" charset="0"/>
            </a:endParaRPr>
          </a:p>
          <a:p>
            <a:pPr algn="just" fontAlgn="auto">
              <a:spcAft>
                <a:spcPts val="0"/>
              </a:spcAft>
              <a:buFont typeface="Arial" pitchFamily="34" charset="0"/>
              <a:buNone/>
              <a:defRPr/>
            </a:pPr>
            <a:r>
              <a:rPr lang="pt-BR" sz="2600" b="0" dirty="0" smtClean="0">
                <a:latin typeface="Arial" pitchFamily="34" charset="0"/>
                <a:cs typeface="Arial" pitchFamily="34" charset="0"/>
              </a:rPr>
              <a:t>Avaliar o desenvolvimento </a:t>
            </a:r>
            <a:r>
              <a:rPr lang="pt-BR" sz="2600" b="0" dirty="0" err="1" smtClean="0">
                <a:latin typeface="Arial" pitchFamily="34" charset="0"/>
                <a:cs typeface="Arial" pitchFamily="34" charset="0"/>
              </a:rPr>
              <a:t>neuro-psicomotor</a:t>
            </a:r>
            <a:r>
              <a:rPr lang="pt-BR" sz="2600" b="0" dirty="0" smtClean="0">
                <a:latin typeface="Arial" pitchFamily="34" charset="0"/>
                <a:cs typeface="Arial" pitchFamily="34" charset="0"/>
              </a:rPr>
              <a:t> da criança. </a:t>
            </a:r>
          </a:p>
          <a:p>
            <a:pPr fontAlgn="auto">
              <a:spcAft>
                <a:spcPts val="0"/>
              </a:spcAft>
              <a:buFont typeface="Arial" pitchFamily="34" charset="0"/>
              <a:buNone/>
              <a:defRPr/>
            </a:pPr>
            <a:endParaRPr lang="pt-BR" sz="3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20483" name="Espaço Reservado para Conteúdo 2"/>
          <p:cNvSpPr>
            <a:spLocks noGrp="1"/>
          </p:cNvSpPr>
          <p:nvPr>
            <p:ph idx="1"/>
          </p:nvPr>
        </p:nvSpPr>
        <p:spPr>
          <a:xfrm>
            <a:off x="822325" y="765175"/>
            <a:ext cx="7521575" cy="4248150"/>
          </a:xfrm>
        </p:spPr>
        <p:txBody>
          <a:bodyPr/>
          <a:lstStyle/>
          <a:p>
            <a:pPr algn="just"/>
            <a:r>
              <a:rPr lang="pt-BR" sz="2400" b="0" smtClean="0">
                <a:latin typeface="Arial" charset="0"/>
                <a:cs typeface="Arial" charset="0"/>
              </a:rPr>
              <a:t>Oferecer a suplementação de ferro a 100% das crianças. </a:t>
            </a:r>
          </a:p>
          <a:p>
            <a:pPr algn="just"/>
            <a:endParaRPr lang="pt-BR" sz="2400" b="0" smtClean="0">
              <a:latin typeface="Arial" charset="0"/>
              <a:cs typeface="Arial" charset="0"/>
            </a:endParaRPr>
          </a:p>
          <a:p>
            <a:pPr algn="just"/>
            <a:r>
              <a:rPr lang="pt-BR" sz="2400" b="0" smtClean="0">
                <a:latin typeface="Arial" charset="0"/>
                <a:cs typeface="Arial" charset="0"/>
              </a:rPr>
              <a:t>Criar ficha individual </a:t>
            </a:r>
          </a:p>
          <a:p>
            <a:pPr algn="just"/>
            <a:endParaRPr lang="pt-BR" sz="2400" b="0" smtClean="0">
              <a:latin typeface="Arial" charset="0"/>
              <a:cs typeface="Arial" charset="0"/>
            </a:endParaRPr>
          </a:p>
          <a:p>
            <a:pPr algn="just"/>
            <a:r>
              <a:rPr lang="pt-BR" sz="2400" b="0" smtClean="0">
                <a:latin typeface="Arial" charset="0"/>
                <a:cs typeface="Arial" charset="0"/>
              </a:rPr>
              <a:t>Mapear as crianças que estejam em vulnerabilidade social: </a:t>
            </a:r>
          </a:p>
          <a:p>
            <a:pPr algn="just"/>
            <a:endParaRPr lang="pt-BR" sz="2400" b="0" smtClean="0">
              <a:latin typeface="Arial" charset="0"/>
              <a:cs typeface="Arial" charset="0"/>
            </a:endParaRPr>
          </a:p>
          <a:p>
            <a:pPr algn="just"/>
            <a:r>
              <a:rPr lang="pt-BR" sz="2400" b="0" smtClean="0">
                <a:latin typeface="Arial" charset="0"/>
                <a:cs typeface="Arial" charset="0"/>
              </a:rPr>
              <a:t>Divulgar formas de prevenção dos acidentes mais comuns na infância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21507" name="Espaço Reservado para Conteúdo 2"/>
          <p:cNvSpPr>
            <a:spLocks noGrp="1"/>
          </p:cNvSpPr>
          <p:nvPr>
            <p:ph idx="1"/>
          </p:nvPr>
        </p:nvSpPr>
        <p:spPr/>
        <p:txBody>
          <a:bodyPr/>
          <a:lstStyle/>
          <a:p>
            <a:pPr algn="just"/>
            <a:r>
              <a:rPr lang="pt-BR" sz="2400" b="0" smtClean="0">
                <a:latin typeface="Arial" charset="0"/>
                <a:cs typeface="Arial" charset="0"/>
              </a:rPr>
              <a:t>Avaliar a saúde bucal das crianças </a:t>
            </a:r>
          </a:p>
          <a:p>
            <a:pPr algn="just"/>
            <a:r>
              <a:rPr lang="pt-BR" sz="2400" b="0" smtClean="0">
                <a:latin typeface="Arial" charset="0"/>
                <a:cs typeface="Arial" charset="0"/>
              </a:rPr>
              <a:t>-Educação em saúde sobre a importância do aleitamento materno exclusivo</a:t>
            </a:r>
          </a:p>
          <a:p>
            <a:pPr algn="just"/>
            <a:r>
              <a:rPr lang="pt-BR" sz="2400" b="0" smtClean="0">
                <a:latin typeface="Arial" charset="0"/>
                <a:cs typeface="Arial" charset="0"/>
              </a:rPr>
              <a:t>Educação em saúde sobre a alimentação complementar do lactente: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ações</a:t>
            </a:r>
            <a:endParaRPr lang="pt-BR" dirty="0">
              <a:latin typeface="Arial" pitchFamily="34" charset="0"/>
              <a:cs typeface="Arial" pitchFamily="34" charset="0"/>
            </a:endParaRPr>
          </a:p>
        </p:txBody>
      </p:sp>
      <p:sp>
        <p:nvSpPr>
          <p:cNvPr id="22531" name="Espaço Reservado para Conteúdo 2"/>
          <p:cNvSpPr>
            <a:spLocks noGrp="1"/>
          </p:cNvSpPr>
          <p:nvPr>
            <p:ph idx="1"/>
          </p:nvPr>
        </p:nvSpPr>
        <p:spPr/>
        <p:txBody>
          <a:bodyPr/>
          <a:lstStyle/>
          <a:p>
            <a:pPr algn="just"/>
            <a:endParaRPr lang="pt-BR" b="0" smtClean="0">
              <a:latin typeface="Arial" charset="0"/>
              <a:cs typeface="Arial" charset="0"/>
            </a:endParaRPr>
          </a:p>
          <a:p>
            <a:pPr algn="just"/>
            <a:r>
              <a:rPr lang="pt-BR" sz="2400" b="0" smtClean="0">
                <a:latin typeface="Arial" charset="0"/>
                <a:cs typeface="Arial" charset="0"/>
              </a:rPr>
              <a:t>Orientações para os pais e comunidade em geral o que é uma alimentação saudável para as suas crianças;</a:t>
            </a:r>
          </a:p>
          <a:p>
            <a:pPr algn="just"/>
            <a:endParaRPr lang="pt-BR" sz="2400" b="0" smtClean="0">
              <a:latin typeface="Arial" charset="0"/>
              <a:cs typeface="Arial" charset="0"/>
            </a:endParaRPr>
          </a:p>
          <a:p>
            <a:pPr algn="just"/>
            <a:endParaRPr lang="pt-BR" sz="2400" b="0" smtClean="0">
              <a:latin typeface="Arial" charset="0"/>
              <a:cs typeface="Arial" charset="0"/>
            </a:endParaRPr>
          </a:p>
          <a:p>
            <a:pPr algn="just"/>
            <a:r>
              <a:rPr lang="pt-BR" sz="2400" b="0" smtClean="0">
                <a:latin typeface="Arial" charset="0"/>
                <a:cs typeface="Arial" charset="0"/>
              </a:rPr>
              <a:t>Educação em saúde para as famílias sobre as doenças mais comuns prevalentes na infância.</a:t>
            </a:r>
          </a:p>
          <a:p>
            <a:endParaRPr lang="pt-B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OBJETIVOS ESPECÍFICOS</a:t>
            </a:r>
            <a:endParaRPr lang="pt-BR" dirty="0">
              <a:latin typeface="Arial" pitchFamily="34" charset="0"/>
              <a:cs typeface="Arial" pitchFamily="34" charset="0"/>
            </a:endParaRPr>
          </a:p>
        </p:txBody>
      </p:sp>
      <p:sp>
        <p:nvSpPr>
          <p:cNvPr id="23555" name="Espaço Reservado para Conteúdo 2"/>
          <p:cNvSpPr>
            <a:spLocks noGrp="1"/>
          </p:cNvSpPr>
          <p:nvPr>
            <p:ph idx="1"/>
          </p:nvPr>
        </p:nvSpPr>
        <p:spPr/>
        <p:txBody>
          <a:bodyPr/>
          <a:lstStyle/>
          <a:p>
            <a:pPr algn="just"/>
            <a:r>
              <a:rPr lang="pt-BR" sz="2800" b="0" smtClean="0">
                <a:solidFill>
                  <a:srgbClr val="000000"/>
                </a:solidFill>
                <a:latin typeface="Arial" charset="0"/>
              </a:rPr>
              <a:t>1-Melhorar a adesão a puericultura; </a:t>
            </a:r>
          </a:p>
          <a:p>
            <a:pPr algn="just"/>
            <a:r>
              <a:rPr lang="pt-BR" sz="2800" b="0" smtClean="0">
                <a:solidFill>
                  <a:srgbClr val="000000"/>
                </a:solidFill>
                <a:latin typeface="Arial" charset="0"/>
              </a:rPr>
              <a:t>2-Melhorar a qualidade de atendimento á criança; </a:t>
            </a:r>
          </a:p>
          <a:p>
            <a:pPr algn="just"/>
            <a:r>
              <a:rPr lang="pt-BR" sz="2800" b="0" smtClean="0">
                <a:solidFill>
                  <a:srgbClr val="000000"/>
                </a:solidFill>
                <a:latin typeface="Arial" charset="0"/>
              </a:rPr>
              <a:t>3-Melhorar o registro de informações; </a:t>
            </a:r>
          </a:p>
          <a:p>
            <a:pPr algn="just"/>
            <a:r>
              <a:rPr lang="pt-BR" sz="2800" b="0" smtClean="0">
                <a:solidFill>
                  <a:srgbClr val="000000"/>
                </a:solidFill>
                <a:latin typeface="Arial" charset="0"/>
              </a:rPr>
              <a:t>4-Mapear as crianças de risco pertencentes a área de abrangência da UBS; </a:t>
            </a:r>
          </a:p>
          <a:p>
            <a:pPr algn="just"/>
            <a:r>
              <a:rPr lang="pt-BR" sz="2800" b="0" smtClean="0">
                <a:solidFill>
                  <a:srgbClr val="000000"/>
                </a:solidFill>
                <a:latin typeface="Arial" charset="0"/>
              </a:rPr>
              <a:t>5-Promover a saúde-prevenção de acidentes;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OBJETIVOS ESPECÍFICOS</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822325" y="1100138"/>
            <a:ext cx="7521575" cy="4273550"/>
          </a:xfrm>
        </p:spPr>
        <p:txBody>
          <a:bodyPr rtlCol="0">
            <a:normAutofit fontScale="62500" lnSpcReduction="20000"/>
          </a:bodyPr>
          <a:lstStyle/>
          <a:p>
            <a:pPr algn="just" fontAlgn="auto">
              <a:spcAft>
                <a:spcPts val="0"/>
              </a:spcAft>
              <a:buFont typeface="Arial" pitchFamily="34" charset="0"/>
              <a:buNone/>
              <a:defRPr/>
            </a:pPr>
            <a:r>
              <a:rPr lang="pt-BR" sz="4500" b="0" dirty="0" smtClean="0">
                <a:solidFill>
                  <a:srgbClr val="000000"/>
                </a:solidFill>
                <a:latin typeface="Arial" pitchFamily="34" charset="0"/>
                <a:cs typeface="Arial" pitchFamily="34" charset="0"/>
              </a:rPr>
              <a:t>7-Promover </a:t>
            </a:r>
            <a:r>
              <a:rPr lang="pt-BR" sz="4500" b="0" dirty="0">
                <a:solidFill>
                  <a:srgbClr val="000000"/>
                </a:solidFill>
                <a:latin typeface="Arial" pitchFamily="34" charset="0"/>
                <a:cs typeface="Arial" pitchFamily="34" charset="0"/>
              </a:rPr>
              <a:t>a saúde bucal; </a:t>
            </a:r>
          </a:p>
          <a:p>
            <a:pPr algn="just" fontAlgn="auto">
              <a:spcAft>
                <a:spcPts val="0"/>
              </a:spcAft>
              <a:buFont typeface="Arial" pitchFamily="34" charset="0"/>
              <a:buNone/>
              <a:defRPr/>
            </a:pPr>
            <a:r>
              <a:rPr lang="pt-BR" sz="4500" b="0" dirty="0" smtClean="0">
                <a:solidFill>
                  <a:srgbClr val="000000"/>
                </a:solidFill>
                <a:latin typeface="Arial" pitchFamily="34" charset="0"/>
                <a:cs typeface="Arial" pitchFamily="34" charset="0"/>
              </a:rPr>
              <a:t>8-Promover </a:t>
            </a:r>
            <a:r>
              <a:rPr lang="pt-BR" sz="4500" b="0" dirty="0">
                <a:solidFill>
                  <a:srgbClr val="000000"/>
                </a:solidFill>
                <a:latin typeface="Arial" pitchFamily="34" charset="0"/>
                <a:cs typeface="Arial" pitchFamily="34" charset="0"/>
              </a:rPr>
              <a:t>a alimentação </a:t>
            </a:r>
            <a:r>
              <a:rPr lang="pt-BR" sz="4500" b="0" dirty="0" err="1">
                <a:solidFill>
                  <a:srgbClr val="000000"/>
                </a:solidFill>
                <a:latin typeface="Arial" pitchFamily="34" charset="0"/>
                <a:cs typeface="Arial" pitchFamily="34" charset="0"/>
              </a:rPr>
              <a:t>saúdavel-aleitamento</a:t>
            </a:r>
            <a:r>
              <a:rPr lang="pt-BR" sz="4500" b="0" dirty="0">
                <a:solidFill>
                  <a:srgbClr val="000000"/>
                </a:solidFill>
                <a:latin typeface="Arial" pitchFamily="34" charset="0"/>
                <a:cs typeface="Arial" pitchFamily="34" charset="0"/>
              </a:rPr>
              <a:t> materno ; </a:t>
            </a:r>
          </a:p>
          <a:p>
            <a:pPr algn="just" fontAlgn="auto">
              <a:spcAft>
                <a:spcPts val="0"/>
              </a:spcAft>
              <a:buFont typeface="Arial" pitchFamily="34" charset="0"/>
              <a:buNone/>
              <a:defRPr/>
            </a:pPr>
            <a:r>
              <a:rPr lang="pt-BR" sz="4500" b="0" dirty="0" smtClean="0">
                <a:solidFill>
                  <a:srgbClr val="000000"/>
                </a:solidFill>
                <a:latin typeface="Arial" pitchFamily="34" charset="0"/>
                <a:cs typeface="Arial" pitchFamily="34" charset="0"/>
              </a:rPr>
              <a:t>9-Promover </a:t>
            </a:r>
            <a:r>
              <a:rPr lang="pt-BR" sz="4500" b="0" dirty="0">
                <a:solidFill>
                  <a:srgbClr val="000000"/>
                </a:solidFill>
                <a:latin typeface="Arial" pitchFamily="34" charset="0"/>
                <a:cs typeface="Arial" pitchFamily="34" charset="0"/>
              </a:rPr>
              <a:t>a alimentação </a:t>
            </a:r>
            <a:r>
              <a:rPr lang="pt-BR" sz="4500" b="0" dirty="0" err="1">
                <a:solidFill>
                  <a:srgbClr val="000000"/>
                </a:solidFill>
                <a:latin typeface="Arial" pitchFamily="34" charset="0"/>
                <a:cs typeface="Arial" pitchFamily="34" charset="0"/>
              </a:rPr>
              <a:t>saúdavel-alimentação</a:t>
            </a:r>
            <a:r>
              <a:rPr lang="pt-BR" sz="4500" b="0" dirty="0">
                <a:solidFill>
                  <a:srgbClr val="000000"/>
                </a:solidFill>
                <a:latin typeface="Arial" pitchFamily="34" charset="0"/>
                <a:cs typeface="Arial" pitchFamily="34" charset="0"/>
              </a:rPr>
              <a:t> complementar do lactente; </a:t>
            </a:r>
          </a:p>
          <a:p>
            <a:pPr algn="just" fontAlgn="auto">
              <a:spcAft>
                <a:spcPts val="0"/>
              </a:spcAft>
              <a:buFont typeface="Arial" pitchFamily="34" charset="0"/>
              <a:buNone/>
              <a:defRPr/>
            </a:pPr>
            <a:r>
              <a:rPr lang="pt-BR" sz="4500" b="0" dirty="0" smtClean="0">
                <a:solidFill>
                  <a:srgbClr val="000000"/>
                </a:solidFill>
                <a:latin typeface="Arial" pitchFamily="34" charset="0"/>
                <a:cs typeface="Arial" pitchFamily="34" charset="0"/>
              </a:rPr>
              <a:t>10-Promover </a:t>
            </a:r>
            <a:r>
              <a:rPr lang="pt-BR" sz="4500" b="0" dirty="0">
                <a:solidFill>
                  <a:srgbClr val="000000"/>
                </a:solidFill>
                <a:latin typeface="Arial" pitchFamily="34" charset="0"/>
                <a:cs typeface="Arial" pitchFamily="34" charset="0"/>
              </a:rPr>
              <a:t>a alimentação </a:t>
            </a:r>
            <a:r>
              <a:rPr lang="pt-BR" sz="4500" b="0" dirty="0" err="1">
                <a:solidFill>
                  <a:srgbClr val="000000"/>
                </a:solidFill>
                <a:latin typeface="Arial" pitchFamily="34" charset="0"/>
                <a:cs typeface="Arial" pitchFamily="34" charset="0"/>
              </a:rPr>
              <a:t>saúdavel-nutrição</a:t>
            </a:r>
            <a:r>
              <a:rPr lang="pt-BR" sz="4500" b="0" dirty="0">
                <a:solidFill>
                  <a:srgbClr val="000000"/>
                </a:solidFill>
                <a:latin typeface="Arial" pitchFamily="34" charset="0"/>
                <a:cs typeface="Arial" pitchFamily="34" charset="0"/>
              </a:rPr>
              <a:t> infantil; </a:t>
            </a:r>
          </a:p>
          <a:p>
            <a:pPr algn="just" fontAlgn="auto">
              <a:spcAft>
                <a:spcPts val="0"/>
              </a:spcAft>
              <a:buFont typeface="Arial" pitchFamily="34" charset="0"/>
              <a:buNone/>
              <a:defRPr/>
            </a:pPr>
            <a:r>
              <a:rPr lang="pt-BR" sz="4500" b="0" dirty="0" smtClean="0">
                <a:solidFill>
                  <a:srgbClr val="000000"/>
                </a:solidFill>
                <a:latin typeface="Arial" pitchFamily="34" charset="0"/>
                <a:cs typeface="Arial" pitchFamily="34" charset="0"/>
              </a:rPr>
              <a:t>11-Realizar </a:t>
            </a:r>
            <a:r>
              <a:rPr lang="pt-BR" sz="4500" b="0" dirty="0">
                <a:solidFill>
                  <a:srgbClr val="000000"/>
                </a:solidFill>
                <a:latin typeface="Arial" pitchFamily="34" charset="0"/>
                <a:cs typeface="Arial" pitchFamily="34" charset="0"/>
              </a:rPr>
              <a:t>ações de promoção á saúde e prevenção de doenças nas famílias das </a:t>
            </a:r>
            <a:r>
              <a:rPr lang="pt-BR" sz="4500" b="0" dirty="0" smtClean="0">
                <a:solidFill>
                  <a:srgbClr val="000000"/>
                </a:solidFill>
                <a:latin typeface="Arial" pitchFamily="34" charset="0"/>
                <a:cs typeface="Arial" pitchFamily="34" charset="0"/>
              </a:rPr>
              <a:t>crianças.</a:t>
            </a:r>
            <a:endParaRPr lang="pt-BR" sz="4500" b="0" dirty="0">
              <a:solidFill>
                <a:prstClr val="black"/>
              </a:solidFill>
              <a:latin typeface="Arial" pitchFamily="34" charset="0"/>
              <a:cs typeface="Arial" pitchFamily="34" charset="0"/>
            </a:endParaRPr>
          </a:p>
          <a:p>
            <a:pPr fontAlgn="auto">
              <a:spcAft>
                <a:spcPts val="0"/>
              </a:spcAft>
              <a:buFont typeface="Arial" pitchFamily="34" charset="0"/>
              <a:buNone/>
              <a:defRPr/>
            </a:pP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3" name="Espaço Reservado para Conteúdo 2"/>
          <p:cNvSpPr>
            <a:spLocks noGrp="1"/>
          </p:cNvSpPr>
          <p:nvPr>
            <p:ph idx="1"/>
          </p:nvPr>
        </p:nvSpPr>
        <p:spPr/>
        <p:txBody>
          <a:bodyPr rtlCol="0">
            <a:normAutofit lnSpcReduction="10000"/>
          </a:bodyPr>
          <a:lstStyle/>
          <a:p>
            <a:pPr algn="just" fontAlgn="auto">
              <a:spcAft>
                <a:spcPts val="0"/>
              </a:spcAft>
              <a:buFont typeface="Arial" pitchFamily="34" charset="0"/>
              <a:buNone/>
              <a:defRPr/>
            </a:pPr>
            <a:r>
              <a:rPr lang="pt-BR" sz="2400" b="0" dirty="0">
                <a:solidFill>
                  <a:srgbClr val="000000"/>
                </a:solidFill>
                <a:latin typeface="Arial"/>
              </a:rPr>
              <a:t>O município de Cerro Largo possui população de 13.384 habitantes (DAB, 2013). </a:t>
            </a:r>
            <a:endParaRPr lang="pt-BR" sz="2400" b="0" dirty="0" smtClean="0">
              <a:solidFill>
                <a:srgbClr val="000000"/>
              </a:solidFill>
              <a:latin typeface="Arial"/>
            </a:endParaRPr>
          </a:p>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r>
              <a:rPr lang="pt-BR" sz="2400" b="0" dirty="0" smtClean="0">
                <a:solidFill>
                  <a:srgbClr val="000000"/>
                </a:solidFill>
                <a:latin typeface="Arial"/>
              </a:rPr>
              <a:t>Três </a:t>
            </a:r>
            <a:r>
              <a:rPr lang="pt-BR" sz="2400" b="0" dirty="0">
                <a:solidFill>
                  <a:srgbClr val="000000"/>
                </a:solidFill>
                <a:latin typeface="Arial"/>
              </a:rPr>
              <a:t>Unidades Básicas de Saúde todas vinculadas ao Programa Saúde da Família</a:t>
            </a:r>
            <a:r>
              <a:rPr lang="pt-BR" sz="2400" b="0" dirty="0" smtClean="0">
                <a:solidFill>
                  <a:srgbClr val="000000"/>
                </a:solidFill>
                <a:latin typeface="Arial"/>
              </a:rPr>
              <a:t>.</a:t>
            </a:r>
          </a:p>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r>
              <a:rPr lang="pt-BR" sz="2400" b="0" dirty="0" smtClean="0">
                <a:solidFill>
                  <a:srgbClr val="000000"/>
                </a:solidFill>
                <a:latin typeface="Arial"/>
              </a:rPr>
              <a:t>A </a:t>
            </a:r>
            <a:r>
              <a:rPr lang="pt-BR" sz="2400" b="0" dirty="0">
                <a:solidFill>
                  <a:srgbClr val="000000"/>
                </a:solidFill>
                <a:latin typeface="Arial"/>
              </a:rPr>
              <a:t>Unidade Básica de Saúde em estudo é denominada PSF-1 Bairro Brasília localizada na Rua 24 de abril, número 911, bairro </a:t>
            </a:r>
            <a:r>
              <a:rPr lang="pt-BR" sz="2400" b="0" dirty="0" smtClean="0">
                <a:solidFill>
                  <a:srgbClr val="000000"/>
                </a:solidFill>
                <a:latin typeface="Arial"/>
              </a:rPr>
              <a:t>Brasília</a:t>
            </a:r>
            <a:r>
              <a:rPr lang="pt-BR" sz="2400" dirty="0" smtClean="0">
                <a:solidFill>
                  <a:srgbClr val="000000"/>
                </a:solidFill>
                <a:latin typeface="Aria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METAS</a:t>
            </a:r>
            <a:endParaRPr lang="pt-BR" dirty="0">
              <a:latin typeface="Arial" pitchFamily="34" charset="0"/>
              <a:cs typeface="Arial" pitchFamily="34" charset="0"/>
            </a:endParaRPr>
          </a:p>
        </p:txBody>
      </p:sp>
      <p:sp>
        <p:nvSpPr>
          <p:cNvPr id="25603" name="Espaço Reservado para Conteúdo 2"/>
          <p:cNvSpPr>
            <a:spLocks noGrp="1"/>
          </p:cNvSpPr>
          <p:nvPr>
            <p:ph idx="1"/>
          </p:nvPr>
        </p:nvSpPr>
        <p:spPr>
          <a:xfrm>
            <a:off x="822325" y="836613"/>
            <a:ext cx="7521575" cy="4176712"/>
          </a:xfrm>
        </p:spPr>
        <p:txBody>
          <a:bodyPr/>
          <a:lstStyle/>
          <a:p>
            <a:pPr algn="just"/>
            <a:r>
              <a:rPr lang="pt-BR" sz="2400" b="0" smtClean="0">
                <a:latin typeface="Arial" charset="0"/>
                <a:cs typeface="Arial" charset="0"/>
              </a:rPr>
              <a:t>Relativa ao objetivo 01: </a:t>
            </a:r>
          </a:p>
          <a:p>
            <a:pPr algn="just"/>
            <a:r>
              <a:rPr lang="pt-BR" sz="2400" b="0" smtClean="0">
                <a:latin typeface="Arial" charset="0"/>
                <a:cs typeface="Arial" charset="0"/>
              </a:rPr>
              <a:t>1. Realizar a puericultura em 40% das crianças de 0 a 72 meses. </a:t>
            </a:r>
          </a:p>
          <a:p>
            <a:pPr algn="just"/>
            <a:r>
              <a:rPr lang="pt-BR" sz="2400" b="0" smtClean="0">
                <a:latin typeface="Arial" charset="0"/>
                <a:cs typeface="Arial" charset="0"/>
              </a:rPr>
              <a:t>Relativa ao objetivo 02: </a:t>
            </a:r>
          </a:p>
          <a:p>
            <a:pPr algn="just"/>
            <a:r>
              <a:rPr lang="pt-BR" sz="2400" b="0" smtClean="0">
                <a:latin typeface="Arial" charset="0"/>
                <a:cs typeface="Arial" charset="0"/>
              </a:rPr>
              <a:t>2. Fazer busca ativa de 40% das crianças faltosas</a:t>
            </a:r>
          </a:p>
          <a:p>
            <a:pPr algn="just"/>
            <a:r>
              <a:rPr lang="pt-BR" sz="2400" b="0" smtClean="0">
                <a:latin typeface="Arial" charset="0"/>
                <a:cs typeface="Arial" charset="0"/>
              </a:rPr>
              <a:t>Relativa ao objetivo 03: </a:t>
            </a:r>
          </a:p>
          <a:p>
            <a:pPr algn="just"/>
            <a:r>
              <a:rPr lang="pt-BR" sz="2400" b="0" smtClean="0">
                <a:latin typeface="Arial" charset="0"/>
                <a:cs typeface="Arial" charset="0"/>
              </a:rPr>
              <a:t>3.1Capacitar 100% dos profissionais de acordo com os protocolos do Ministério da Saúde;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METAS</a:t>
            </a:r>
            <a:endParaRPr lang="pt-BR" dirty="0">
              <a:latin typeface="Arial" pitchFamily="34" charset="0"/>
              <a:cs typeface="Arial" pitchFamily="34" charset="0"/>
            </a:endParaRPr>
          </a:p>
        </p:txBody>
      </p:sp>
      <p:sp>
        <p:nvSpPr>
          <p:cNvPr id="26627" name="Espaço Reservado para Conteúdo 2"/>
          <p:cNvSpPr>
            <a:spLocks noGrp="1"/>
          </p:cNvSpPr>
          <p:nvPr>
            <p:ph idx="1"/>
          </p:nvPr>
        </p:nvSpPr>
        <p:spPr/>
        <p:txBody>
          <a:bodyPr/>
          <a:lstStyle/>
          <a:p>
            <a:pPr algn="just"/>
            <a:r>
              <a:rPr lang="pt-BR" sz="2400" b="0" smtClean="0">
                <a:latin typeface="Arial" charset="0"/>
                <a:cs typeface="Arial" charset="0"/>
              </a:rPr>
              <a:t>3.2 Monitorar o crescimento e desenvolvimento em 40 % das crianças. </a:t>
            </a:r>
          </a:p>
          <a:p>
            <a:pPr algn="just"/>
            <a:r>
              <a:rPr lang="pt-BR" sz="2400" b="0" smtClean="0">
                <a:latin typeface="Arial" charset="0"/>
                <a:cs typeface="Arial" charset="0"/>
              </a:rPr>
              <a:t>3.3 Vacinar 100 % das crianças de 0 a 72 meses. </a:t>
            </a:r>
          </a:p>
          <a:p>
            <a:pPr algn="just"/>
            <a:r>
              <a:rPr lang="pt-BR" sz="2400" b="0" smtClean="0">
                <a:latin typeface="Arial" charset="0"/>
                <a:cs typeface="Arial" charset="0"/>
              </a:rPr>
              <a:t>3.4 Realizar suplementação de ferro em 100% das crianças; </a:t>
            </a:r>
          </a:p>
          <a:p>
            <a:pPr algn="just"/>
            <a:r>
              <a:rPr lang="pt-BR" sz="2400" b="0" smtClean="0">
                <a:latin typeface="Arial" charset="0"/>
                <a:cs typeface="Arial" charset="0"/>
              </a:rPr>
              <a:t>3.5 Realizar triagem auditiva em 100% das crianças;</a:t>
            </a:r>
          </a:p>
          <a:p>
            <a:pPr algn="just"/>
            <a:r>
              <a:rPr lang="pt-BR" sz="2400" b="0" smtClean="0">
                <a:latin typeface="Arial" charset="0"/>
                <a:cs typeface="Arial" charset="0"/>
              </a:rPr>
              <a:t> 3.6 Realizar teste do pezinho em 100% das crianças até 07 dias de vida. </a:t>
            </a:r>
          </a:p>
          <a:p>
            <a:endParaRPr lang="pt-B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METAS</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822325" y="908050"/>
            <a:ext cx="7521575" cy="4105275"/>
          </a:xfrm>
        </p:spPr>
        <p:txBody>
          <a:bodyPr rtlCol="0">
            <a:normAutofit fontScale="92500" lnSpcReduction="20000"/>
          </a:bodyPr>
          <a:lstStyle/>
          <a:p>
            <a:pPr algn="just" fontAlgn="auto">
              <a:spcAft>
                <a:spcPts val="0"/>
              </a:spcAft>
              <a:buFont typeface="Arial" pitchFamily="34" charset="0"/>
              <a:buNone/>
              <a:defRPr/>
            </a:pPr>
            <a:r>
              <a:rPr lang="pt-BR" sz="2400" b="0" dirty="0" smtClean="0">
                <a:latin typeface="Arial" pitchFamily="34" charset="0"/>
                <a:cs typeface="Arial" pitchFamily="34" charset="0"/>
              </a:rPr>
              <a:t>Relativa ao objetivo 04: </a:t>
            </a:r>
          </a:p>
          <a:p>
            <a:pPr algn="just" fontAlgn="auto">
              <a:spcAft>
                <a:spcPts val="0"/>
              </a:spcAft>
              <a:buFont typeface="Arial" pitchFamily="34" charset="0"/>
              <a:buNone/>
              <a:defRPr/>
            </a:pPr>
            <a:r>
              <a:rPr lang="pt-BR" sz="2400" b="0" dirty="0" smtClean="0">
                <a:latin typeface="Arial" pitchFamily="34" charset="0"/>
                <a:cs typeface="Arial" pitchFamily="34" charset="0"/>
              </a:rPr>
              <a:t>4.1 Manter registro na ficha espelho de puericultura/vacinação de 100% das crianças que consultam no serviço. </a:t>
            </a:r>
          </a:p>
          <a:p>
            <a:pPr algn="just" fontAlgn="auto">
              <a:spcAft>
                <a:spcPts val="0"/>
              </a:spcAft>
              <a:buFont typeface="Arial" pitchFamily="34" charset="0"/>
              <a:buNone/>
              <a:defRPr/>
            </a:pPr>
            <a:r>
              <a:rPr lang="pt-BR" sz="2400" b="0" dirty="0" smtClean="0">
                <a:latin typeface="Arial" pitchFamily="34" charset="0"/>
                <a:cs typeface="Arial" pitchFamily="34" charset="0"/>
              </a:rPr>
              <a:t>Relativa ao objetivo 05: </a:t>
            </a:r>
          </a:p>
          <a:p>
            <a:pPr algn="just" fontAlgn="auto">
              <a:spcAft>
                <a:spcPts val="0"/>
              </a:spcAft>
              <a:buFont typeface="Arial" pitchFamily="34" charset="0"/>
              <a:buNone/>
              <a:defRPr/>
            </a:pPr>
            <a:r>
              <a:rPr lang="pt-BR" sz="2400" b="0" dirty="0" smtClean="0">
                <a:latin typeface="Arial" pitchFamily="34" charset="0"/>
                <a:cs typeface="Arial" pitchFamily="34" charset="0"/>
              </a:rPr>
              <a:t>5.1Identificar 40% das crianças com risco de morbidade/mortalidade (baixo peso ao nascer, prematuridade, alterações de crescimento, desnutrição...). </a:t>
            </a:r>
          </a:p>
          <a:p>
            <a:pPr algn="just" fontAlgn="auto">
              <a:spcAft>
                <a:spcPts val="0"/>
              </a:spcAft>
              <a:buFont typeface="Arial" pitchFamily="34" charset="0"/>
              <a:buNone/>
              <a:defRPr/>
            </a:pPr>
            <a:r>
              <a:rPr lang="pt-BR" sz="2400" b="0" dirty="0" smtClean="0">
                <a:latin typeface="Arial" pitchFamily="34" charset="0"/>
                <a:cs typeface="Arial" pitchFamily="34" charset="0"/>
              </a:rPr>
              <a:t>Relativa ao objetivo 06: </a:t>
            </a:r>
          </a:p>
          <a:p>
            <a:pPr algn="just" fontAlgn="auto">
              <a:spcAft>
                <a:spcPts val="0"/>
              </a:spcAft>
              <a:buFont typeface="Arial" pitchFamily="34" charset="0"/>
              <a:buNone/>
              <a:defRPr/>
            </a:pPr>
            <a:r>
              <a:rPr lang="pt-BR" sz="2400" b="0" dirty="0" smtClean="0">
                <a:latin typeface="Arial" pitchFamily="34" charset="0"/>
                <a:cs typeface="Arial" pitchFamily="34" charset="0"/>
              </a:rPr>
              <a:t>6.1 Dar orientações para prevenir acidentes na infância em 100% das consultas de puericultura</a:t>
            </a:r>
            <a:r>
              <a:rPr lang="pt-BR"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METAS</a:t>
            </a:r>
            <a:endParaRPr lang="pt-BR" dirty="0">
              <a:latin typeface="Arial" pitchFamily="34" charset="0"/>
              <a:cs typeface="Arial" pitchFamily="34" charset="0"/>
            </a:endParaRPr>
          </a:p>
        </p:txBody>
      </p:sp>
      <p:sp>
        <p:nvSpPr>
          <p:cNvPr id="28675" name="Espaço Reservado para Conteúdo 2"/>
          <p:cNvSpPr>
            <a:spLocks noGrp="1"/>
          </p:cNvSpPr>
          <p:nvPr>
            <p:ph idx="1"/>
          </p:nvPr>
        </p:nvSpPr>
        <p:spPr>
          <a:xfrm>
            <a:off x="822325" y="981075"/>
            <a:ext cx="7521575" cy="4032250"/>
          </a:xfrm>
        </p:spPr>
        <p:txBody>
          <a:bodyPr/>
          <a:lstStyle/>
          <a:p>
            <a:pPr algn="just"/>
            <a:r>
              <a:rPr lang="pt-BR" sz="2400" b="0" smtClean="0">
                <a:latin typeface="Arial" charset="0"/>
                <a:cs typeface="Arial" charset="0"/>
              </a:rPr>
              <a:t>Relativa ao objetivo 07: </a:t>
            </a:r>
          </a:p>
          <a:p>
            <a:pPr algn="just"/>
            <a:r>
              <a:rPr lang="pt-BR" sz="2400" b="0" smtClean="0">
                <a:latin typeface="Arial" charset="0"/>
                <a:cs typeface="Arial" charset="0"/>
              </a:rPr>
              <a:t>7.1 Garantir 40% das crianças livre de cárie. </a:t>
            </a:r>
          </a:p>
          <a:p>
            <a:pPr algn="just"/>
            <a:r>
              <a:rPr lang="pt-BR" sz="2400" b="0" smtClean="0">
                <a:latin typeface="Arial" charset="0"/>
                <a:cs typeface="Arial" charset="0"/>
              </a:rPr>
              <a:t>Relativa ao objetivo 08: </a:t>
            </a:r>
          </a:p>
          <a:p>
            <a:pPr algn="just"/>
            <a:r>
              <a:rPr lang="pt-BR" sz="2400" b="0" smtClean="0">
                <a:latin typeface="Arial" charset="0"/>
                <a:cs typeface="Arial" charset="0"/>
              </a:rPr>
              <a:t>8.1 Promover aleitamento materno exclusivo até os seis meses em 100% das crianças. </a:t>
            </a:r>
          </a:p>
          <a:p>
            <a:pPr algn="just"/>
            <a:r>
              <a:rPr lang="pt-BR" sz="2400" b="0" smtClean="0">
                <a:latin typeface="Arial" charset="0"/>
                <a:cs typeface="Arial" charset="0"/>
              </a:rPr>
              <a:t>Relativa ao objetivo 09: </a:t>
            </a:r>
          </a:p>
          <a:p>
            <a:pPr algn="just"/>
            <a:r>
              <a:rPr lang="pt-BR" sz="2400" b="0" smtClean="0">
                <a:latin typeface="Arial" charset="0"/>
                <a:cs typeface="Arial" charset="0"/>
              </a:rPr>
              <a:t>9.1 Orientar a alimentação complementar a 100% das crianças após os seis meses de idade.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METAS</a:t>
            </a:r>
            <a:endParaRPr lang="pt-BR" dirty="0">
              <a:latin typeface="Arial" pitchFamily="34" charset="0"/>
              <a:cs typeface="Arial" pitchFamily="34" charset="0"/>
            </a:endParaRPr>
          </a:p>
        </p:txBody>
      </p:sp>
      <p:sp>
        <p:nvSpPr>
          <p:cNvPr id="29699" name="Espaço Reservado para Conteúdo 2"/>
          <p:cNvSpPr>
            <a:spLocks noGrp="1"/>
          </p:cNvSpPr>
          <p:nvPr>
            <p:ph idx="1"/>
          </p:nvPr>
        </p:nvSpPr>
        <p:spPr/>
        <p:txBody>
          <a:bodyPr/>
          <a:lstStyle/>
          <a:p>
            <a:pPr algn="just"/>
            <a:r>
              <a:rPr lang="pt-BR" sz="2400" b="0" smtClean="0">
                <a:latin typeface="Arial" charset="0"/>
                <a:cs typeface="Arial" charset="0"/>
              </a:rPr>
              <a:t>Relativa ao objetivo 10: </a:t>
            </a:r>
          </a:p>
          <a:p>
            <a:pPr algn="just"/>
            <a:r>
              <a:rPr lang="pt-BR" sz="2400" b="0" smtClean="0">
                <a:latin typeface="Arial" charset="0"/>
                <a:cs typeface="Arial" charset="0"/>
              </a:rPr>
              <a:t>10.1 Fazer orientação nutricional a 40 % das crianças. </a:t>
            </a:r>
          </a:p>
          <a:p>
            <a:pPr algn="just"/>
            <a:endParaRPr lang="pt-BR" sz="2400" b="0" smtClean="0">
              <a:latin typeface="Arial" charset="0"/>
              <a:cs typeface="Arial" charset="0"/>
            </a:endParaRPr>
          </a:p>
          <a:p>
            <a:pPr algn="just"/>
            <a:r>
              <a:rPr lang="pt-BR" sz="2400" b="0" smtClean="0">
                <a:latin typeface="Arial" charset="0"/>
                <a:cs typeface="Arial" charset="0"/>
              </a:rPr>
              <a:t>Relativa ao objetivo 11: </a:t>
            </a:r>
          </a:p>
          <a:p>
            <a:pPr algn="just"/>
            <a:r>
              <a:rPr lang="pt-BR" sz="2400" b="0" smtClean="0">
                <a:latin typeface="Arial" charset="0"/>
                <a:cs typeface="Arial" charset="0"/>
              </a:rPr>
              <a:t>11.1 Realizar ações de promoção da saúde e prevenção de doenças em 40% das famílias das crianças previamente investigadas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sp>
        <p:nvSpPr>
          <p:cNvPr id="30723" name="Espaço Reservado para Conteúdo 2"/>
          <p:cNvSpPr>
            <a:spLocks noGrp="1"/>
          </p:cNvSpPr>
          <p:nvPr>
            <p:ph idx="1"/>
          </p:nvPr>
        </p:nvSpPr>
        <p:spPr/>
        <p:txBody>
          <a:bodyPr/>
          <a:lstStyle/>
          <a:p>
            <a:pPr marL="0" indent="0" algn="ctr"/>
            <a:endParaRPr lang="pt-BR" sz="2800" smtClean="0">
              <a:latin typeface="Arial" charset="0"/>
              <a:cs typeface="Arial" charset="0"/>
            </a:endParaRPr>
          </a:p>
          <a:p>
            <a:pPr marL="0" indent="0" algn="ctr"/>
            <a:endParaRPr lang="pt-BR" sz="2800" smtClean="0">
              <a:latin typeface="Arial" charset="0"/>
              <a:cs typeface="Arial" charset="0"/>
            </a:endParaRPr>
          </a:p>
          <a:p>
            <a:pPr marL="0" indent="0" algn="ctr"/>
            <a:r>
              <a:rPr lang="pt-BR" sz="2800" smtClean="0">
                <a:latin typeface="Arial" charset="0"/>
                <a:cs typeface="Arial" charset="0"/>
              </a:rPr>
              <a:t>RESULTADOS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711200"/>
          </a:xfrm>
        </p:spPr>
        <p:txBody>
          <a:bodyPr>
            <a:normAutofit/>
          </a:bodyPr>
          <a:lstStyle/>
          <a:p>
            <a:pPr fontAlgn="auto">
              <a:spcAft>
                <a:spcPts val="0"/>
              </a:spcAft>
              <a:defRPr/>
            </a:pPr>
            <a:r>
              <a:rPr lang="pt-BR" dirty="0" smtClean="0">
                <a:latin typeface="Arial" pitchFamily="34" charset="0"/>
                <a:cs typeface="Arial" pitchFamily="34" charset="0"/>
              </a:rPr>
              <a:t>Figura 01</a:t>
            </a:r>
            <a:endParaRPr lang="pt-BR" dirty="0">
              <a:latin typeface="Arial" pitchFamily="34" charset="0"/>
              <a:cs typeface="Arial" pitchFamily="34" charset="0"/>
            </a:endParaRPr>
          </a:p>
        </p:txBody>
      </p:sp>
      <p:sp>
        <p:nvSpPr>
          <p:cNvPr id="31747"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um=10 crianças (3,3%); Mês dois=33 crianças (11%); </a:t>
            </a:r>
          </a:p>
          <a:p>
            <a:pPr algn="just"/>
            <a:r>
              <a:rPr lang="pt-BR" sz="2400" b="0" smtClean="0">
                <a:solidFill>
                  <a:srgbClr val="000000"/>
                </a:solidFill>
                <a:latin typeface="Arial" charset="0"/>
              </a:rPr>
              <a:t>Mês três=mês 46 crianças (15,3%); Mês quatro= 91 crianças (30,3%). </a:t>
            </a:r>
          </a:p>
          <a:p>
            <a:pPr algn="just"/>
            <a:endParaRPr lang="pt-BR" sz="2400" b="0" smtClean="0">
              <a:solidFill>
                <a:srgbClr val="000000"/>
              </a:solidFill>
              <a:latin typeface="Arial" charset="0"/>
            </a:endParaRPr>
          </a:p>
          <a:p>
            <a:pPr algn="just"/>
            <a:endParaRPr lang="pt-BR" sz="2400" b="0" smtClean="0">
              <a:solidFill>
                <a:srgbClr val="000000"/>
              </a:solidFill>
              <a:latin typeface="Arial" charset="0"/>
            </a:endParaRPr>
          </a:p>
        </p:txBody>
      </p:sp>
      <p:pic>
        <p:nvPicPr>
          <p:cNvPr id="3174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2349500"/>
            <a:ext cx="8083550" cy="4319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03250"/>
            <a:ext cx="8229600" cy="485775"/>
          </a:xfrm>
        </p:spPr>
        <p:txBody>
          <a:bodyPr>
            <a:normAutofit fontScale="90000"/>
          </a:bodyPr>
          <a:lstStyle/>
          <a:p>
            <a:pPr fontAlgn="auto">
              <a:spcAft>
                <a:spcPts val="0"/>
              </a:spcAft>
              <a:defRPr/>
            </a:pPr>
            <a:r>
              <a:rPr lang="pt-BR" dirty="0" smtClean="0">
                <a:latin typeface="Arial" pitchFamily="34" charset="0"/>
                <a:cs typeface="Arial" pitchFamily="34" charset="0"/>
              </a:rPr>
              <a:t>Figura 02</a:t>
            </a:r>
            <a:endParaRPr lang="pt-BR" dirty="0">
              <a:latin typeface="Arial" pitchFamily="34" charset="0"/>
              <a:cs typeface="Arial" pitchFamily="34" charset="0"/>
            </a:endParaRPr>
          </a:p>
        </p:txBody>
      </p:sp>
      <p:sp>
        <p:nvSpPr>
          <p:cNvPr id="32771" name="Espaço Reservado para Conteúdo 2"/>
          <p:cNvSpPr>
            <a:spLocks noGrp="1"/>
          </p:cNvSpPr>
          <p:nvPr>
            <p:ph idx="1"/>
          </p:nvPr>
        </p:nvSpPr>
        <p:spPr>
          <a:xfrm>
            <a:off x="457200" y="1081088"/>
            <a:ext cx="8229600" cy="5476875"/>
          </a:xfrm>
        </p:spPr>
        <p:txBody>
          <a:bodyPr/>
          <a:lstStyle/>
          <a:p>
            <a:pPr algn="just"/>
            <a:r>
              <a:rPr lang="pt-BR" sz="2400" b="0" smtClean="0">
                <a:solidFill>
                  <a:srgbClr val="000000"/>
                </a:solidFill>
                <a:latin typeface="Arial" charset="0"/>
              </a:rPr>
              <a:t>Mês um= 10 mães 07(70%); Mês dois= 33 mães, 25 (75,8%); Mês três= 46 mães, 36(78,3%); Mês quatro=  91 mães, 78 (85,7%). </a:t>
            </a:r>
          </a:p>
          <a:p>
            <a:pPr algn="just"/>
            <a:endParaRPr lang="pt-BR" sz="2400" smtClean="0"/>
          </a:p>
        </p:txBody>
      </p:sp>
      <p:pic>
        <p:nvPicPr>
          <p:cNvPr id="3277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2276475"/>
            <a:ext cx="8353425" cy="424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03</a:t>
            </a:r>
            <a:endParaRPr lang="pt-BR" dirty="0">
              <a:latin typeface="Arial" pitchFamily="34" charset="0"/>
              <a:cs typeface="Arial" pitchFamily="34" charset="0"/>
            </a:endParaRPr>
          </a:p>
        </p:txBody>
      </p:sp>
      <p:sp>
        <p:nvSpPr>
          <p:cNvPr id="33795" name="Espaço Reservado para Conteúdo 2"/>
          <p:cNvSpPr>
            <a:spLocks noGrp="1"/>
          </p:cNvSpPr>
          <p:nvPr>
            <p:ph idx="1"/>
          </p:nvPr>
        </p:nvSpPr>
        <p:spPr>
          <a:xfrm>
            <a:off x="457200" y="1052513"/>
            <a:ext cx="8229600" cy="5300662"/>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3379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16113"/>
            <a:ext cx="8280400" cy="4465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23875"/>
            <a:ext cx="8229600" cy="644525"/>
          </a:xfrm>
        </p:spPr>
        <p:txBody>
          <a:bodyPr>
            <a:normAutofit/>
          </a:bodyPr>
          <a:lstStyle/>
          <a:p>
            <a:pPr fontAlgn="auto">
              <a:spcAft>
                <a:spcPts val="0"/>
              </a:spcAft>
              <a:defRPr/>
            </a:pPr>
            <a:r>
              <a:rPr lang="pt-BR" dirty="0" smtClean="0">
                <a:latin typeface="Arial" pitchFamily="34" charset="0"/>
                <a:cs typeface="Arial" pitchFamily="34" charset="0"/>
              </a:rPr>
              <a:t>Figura 04</a:t>
            </a:r>
            <a:endParaRPr lang="pt-BR" dirty="0">
              <a:latin typeface="Arial" pitchFamily="34" charset="0"/>
              <a:cs typeface="Arial" pitchFamily="34" charset="0"/>
            </a:endParaRPr>
          </a:p>
        </p:txBody>
      </p:sp>
      <p:sp>
        <p:nvSpPr>
          <p:cNvPr id="34819" name="Espaço Reservado para Conteúdo 2"/>
          <p:cNvSpPr>
            <a:spLocks noGrp="1"/>
          </p:cNvSpPr>
          <p:nvPr>
            <p:ph idx="1"/>
          </p:nvPr>
        </p:nvSpPr>
        <p:spPr>
          <a:xfrm>
            <a:off x="457200" y="1052513"/>
            <a:ext cx="8229600" cy="5300662"/>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3482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1916113"/>
            <a:ext cx="8064500" cy="4392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8195" name="Espaço Reservado para Conteúdo 2"/>
          <p:cNvSpPr>
            <a:spLocks noGrp="1"/>
          </p:cNvSpPr>
          <p:nvPr>
            <p:ph idx="1"/>
          </p:nvPr>
        </p:nvSpPr>
        <p:spPr>
          <a:xfrm>
            <a:off x="822325" y="836613"/>
            <a:ext cx="7521575" cy="4537075"/>
          </a:xfrm>
        </p:spPr>
        <p:txBody>
          <a:bodyPr/>
          <a:lstStyle/>
          <a:p>
            <a:pPr algn="just"/>
            <a:r>
              <a:rPr lang="pt-BR" sz="2400" b="0" smtClean="0">
                <a:solidFill>
                  <a:srgbClr val="000000"/>
                </a:solidFill>
                <a:latin typeface="Arial" charset="0"/>
                <a:cs typeface="Arial" charset="0"/>
              </a:rPr>
              <a:t>A infraestrutura é considerada boa;</a:t>
            </a:r>
          </a:p>
          <a:p>
            <a:pPr algn="just"/>
            <a:endParaRPr lang="pt-BR" sz="2400" b="0" smtClean="0">
              <a:solidFill>
                <a:srgbClr val="000000"/>
              </a:solidFill>
              <a:latin typeface="Arial" charset="0"/>
              <a:cs typeface="Arial" charset="0"/>
            </a:endParaRPr>
          </a:p>
          <a:p>
            <a:pPr algn="just"/>
            <a:r>
              <a:rPr lang="pt-BR" sz="2400" b="0" smtClean="0">
                <a:solidFill>
                  <a:srgbClr val="000000"/>
                </a:solidFill>
                <a:latin typeface="Arial" charset="0"/>
                <a:cs typeface="Arial" charset="0"/>
              </a:rPr>
              <a:t>È composta por: um consultório médico, um consultório dentário, uma sala de enfermeira, uma copa, uma sala de reuniões, um guarda de materiais de limpeza, uma sala de esterilização, uma sala de lavagem e secagem de material, um banheiro para funcionários, um almoxarifado, um sala para guarda de medicamentos, um ambulatório, uma sala de acolhimento, uma farmácia, uma sala de recepção, dois banheiros para usuários. </a:t>
            </a:r>
            <a:endParaRPr lang="pt-BR" sz="2400" b="0" smtClean="0">
              <a:latin typeface="Arial" charset="0"/>
              <a:cs typeface="Arial" charset="0"/>
            </a:endParaRPr>
          </a:p>
          <a:p>
            <a:endParaRPr lang="pt-BR" sz="2400" b="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05</a:t>
            </a:r>
            <a:endParaRPr lang="pt-BR" dirty="0">
              <a:latin typeface="Arial" pitchFamily="34" charset="0"/>
              <a:cs typeface="Arial" pitchFamily="34" charset="0"/>
            </a:endParaRPr>
          </a:p>
        </p:txBody>
      </p:sp>
      <p:sp>
        <p:nvSpPr>
          <p:cNvPr id="35843"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3584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16113"/>
            <a:ext cx="8207375"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711200"/>
          </a:xfrm>
        </p:spPr>
        <p:txBody>
          <a:bodyPr>
            <a:normAutofit/>
          </a:bodyPr>
          <a:lstStyle/>
          <a:p>
            <a:pPr fontAlgn="auto">
              <a:spcAft>
                <a:spcPts val="0"/>
              </a:spcAft>
              <a:defRPr/>
            </a:pPr>
            <a:r>
              <a:rPr lang="pt-BR" dirty="0" smtClean="0">
                <a:latin typeface="Arial" pitchFamily="34" charset="0"/>
                <a:cs typeface="Arial" pitchFamily="34" charset="0"/>
              </a:rPr>
              <a:t>Figura 06</a:t>
            </a:r>
            <a:endParaRPr lang="pt-BR" dirty="0">
              <a:latin typeface="Arial" pitchFamily="34" charset="0"/>
              <a:cs typeface="Arial" pitchFamily="34" charset="0"/>
            </a:endParaRPr>
          </a:p>
        </p:txBody>
      </p:sp>
      <p:sp>
        <p:nvSpPr>
          <p:cNvPr id="36867"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3686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2060575"/>
            <a:ext cx="8207375" cy="4537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781050"/>
          </a:xfrm>
        </p:spPr>
        <p:txBody>
          <a:bodyPr/>
          <a:lstStyle/>
          <a:p>
            <a:pPr fontAlgn="auto">
              <a:spcAft>
                <a:spcPts val="0"/>
              </a:spcAft>
              <a:defRPr/>
            </a:pPr>
            <a:r>
              <a:rPr lang="pt-BR" dirty="0" smtClean="0">
                <a:latin typeface="Arial" pitchFamily="34" charset="0"/>
                <a:cs typeface="Arial" pitchFamily="34" charset="0"/>
              </a:rPr>
              <a:t>Figura 07</a:t>
            </a:r>
            <a:endParaRPr lang="pt-BR" dirty="0">
              <a:latin typeface="Arial" pitchFamily="34" charset="0"/>
              <a:cs typeface="Arial" pitchFamily="34" charset="0"/>
            </a:endParaRPr>
          </a:p>
        </p:txBody>
      </p:sp>
      <p:sp>
        <p:nvSpPr>
          <p:cNvPr id="37891"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3789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80400"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596900"/>
          </a:xfrm>
        </p:spPr>
        <p:txBody>
          <a:bodyPr/>
          <a:lstStyle/>
          <a:p>
            <a:pPr fontAlgn="auto">
              <a:spcAft>
                <a:spcPts val="0"/>
              </a:spcAft>
              <a:defRPr/>
            </a:pPr>
            <a:r>
              <a:rPr lang="pt-BR" dirty="0" smtClean="0">
                <a:latin typeface="Arial" pitchFamily="34" charset="0"/>
                <a:cs typeface="Arial" pitchFamily="34" charset="0"/>
              </a:rPr>
              <a:t>Figura 08</a:t>
            </a:r>
            <a:endParaRPr lang="pt-BR" dirty="0">
              <a:latin typeface="Arial" pitchFamily="34" charset="0"/>
              <a:cs typeface="Arial" pitchFamily="34" charset="0"/>
            </a:endParaRPr>
          </a:p>
        </p:txBody>
      </p:sp>
      <p:sp>
        <p:nvSpPr>
          <p:cNvPr id="38915"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cs typeface="Arial" charset="0"/>
              </a:rPr>
              <a:t>Mês um=10(100%); Mês dois= 33(100%); Mês três= 46(100%); Mês quatro= 46(100%). </a:t>
            </a:r>
          </a:p>
          <a:p>
            <a:pPr algn="just"/>
            <a:endParaRPr lang="pt-BR" sz="2800" smtClean="0">
              <a:latin typeface="Arial" charset="0"/>
              <a:cs typeface="Arial" charset="0"/>
            </a:endParaRPr>
          </a:p>
          <a:p>
            <a:pPr algn="just"/>
            <a:endParaRPr lang="pt-BR" smtClean="0"/>
          </a:p>
        </p:txBody>
      </p:sp>
      <p:pic>
        <p:nvPicPr>
          <p:cNvPr id="3891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07375"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669925"/>
          </a:xfrm>
        </p:spPr>
        <p:txBody>
          <a:bodyPr/>
          <a:lstStyle/>
          <a:p>
            <a:pPr fontAlgn="auto">
              <a:spcAft>
                <a:spcPts val="0"/>
              </a:spcAft>
              <a:defRPr/>
            </a:pPr>
            <a:r>
              <a:rPr lang="pt-BR" dirty="0" smtClean="0">
                <a:latin typeface="Arial" pitchFamily="34" charset="0"/>
                <a:cs typeface="Arial" pitchFamily="34" charset="0"/>
              </a:rPr>
              <a:t>Figura 09</a:t>
            </a:r>
            <a:endParaRPr lang="pt-BR" dirty="0">
              <a:latin typeface="Arial" pitchFamily="34" charset="0"/>
              <a:cs typeface="Arial" pitchFamily="34" charset="0"/>
            </a:endParaRPr>
          </a:p>
        </p:txBody>
      </p:sp>
      <p:sp>
        <p:nvSpPr>
          <p:cNvPr id="39939"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 (0%); Mês dois=01 (3%); Mês três= 02 (4,3%); Mês quatro= 01(1,1%).</a:t>
            </a:r>
          </a:p>
          <a:p>
            <a:pPr algn="just"/>
            <a:r>
              <a:rPr lang="pt-BR" sz="2400" b="0" smtClean="0">
                <a:solidFill>
                  <a:srgbClr val="000000"/>
                </a:solidFill>
                <a:latin typeface="Arial" charset="0"/>
              </a:rPr>
              <a:t> </a:t>
            </a:r>
            <a:endParaRPr lang="pt-BR" sz="2400" b="0" smtClean="0"/>
          </a:p>
        </p:txBody>
      </p:sp>
      <p:pic>
        <p:nvPicPr>
          <p:cNvPr id="3994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1916113"/>
            <a:ext cx="8135938"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781050"/>
          </a:xfrm>
        </p:spPr>
        <p:txBody>
          <a:bodyPr/>
          <a:lstStyle/>
          <a:p>
            <a:pPr fontAlgn="auto">
              <a:spcAft>
                <a:spcPts val="0"/>
              </a:spcAft>
              <a:defRPr/>
            </a:pPr>
            <a:r>
              <a:rPr lang="pt-BR" dirty="0" smtClean="0">
                <a:latin typeface="Arial" pitchFamily="34" charset="0"/>
                <a:cs typeface="Arial" pitchFamily="34" charset="0"/>
              </a:rPr>
              <a:t>Figura 10</a:t>
            </a:r>
            <a:endParaRPr lang="pt-BR" dirty="0">
              <a:latin typeface="Arial" pitchFamily="34" charset="0"/>
              <a:cs typeface="Arial" pitchFamily="34" charset="0"/>
            </a:endParaRPr>
          </a:p>
        </p:txBody>
      </p:sp>
      <p:sp>
        <p:nvSpPr>
          <p:cNvPr id="40963"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03 (30%); Mês dois= 04 (12,1%), Mês três= 09 (19,6%); Mês quatro= 26 (28,6%). </a:t>
            </a:r>
          </a:p>
          <a:p>
            <a:pPr algn="just"/>
            <a:endParaRPr lang="pt-BR" sz="2400" smtClean="0"/>
          </a:p>
        </p:txBody>
      </p:sp>
      <p:pic>
        <p:nvPicPr>
          <p:cNvPr id="4096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989138"/>
            <a:ext cx="8280400"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561975"/>
          </a:xfrm>
        </p:spPr>
        <p:txBody>
          <a:bodyPr>
            <a:normAutofit/>
          </a:bodyPr>
          <a:lstStyle/>
          <a:p>
            <a:pPr fontAlgn="auto">
              <a:spcAft>
                <a:spcPts val="0"/>
              </a:spcAft>
              <a:defRPr/>
            </a:pPr>
            <a:r>
              <a:rPr lang="pt-BR" dirty="0" smtClean="0">
                <a:latin typeface="Arial" pitchFamily="34" charset="0"/>
                <a:cs typeface="Arial" pitchFamily="34" charset="0"/>
              </a:rPr>
              <a:t>Figura 11</a:t>
            </a:r>
            <a:endParaRPr lang="pt-BR" dirty="0">
              <a:latin typeface="Arial" pitchFamily="34" charset="0"/>
              <a:cs typeface="Arial" pitchFamily="34" charset="0"/>
            </a:endParaRPr>
          </a:p>
        </p:txBody>
      </p:sp>
      <p:sp>
        <p:nvSpPr>
          <p:cNvPr id="41987"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um=0 (0%); Mês dois= 04 (12,1%); Mês três=04 (8,7%) e no Mês quatro= 02 (2,2%). </a:t>
            </a:r>
          </a:p>
          <a:p>
            <a:pPr algn="just"/>
            <a:endParaRPr lang="pt-BR" sz="2400" b="0" smtClean="0"/>
          </a:p>
        </p:txBody>
      </p:sp>
      <p:pic>
        <p:nvPicPr>
          <p:cNvPr id="4198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16113"/>
            <a:ext cx="8207375"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12</a:t>
            </a:r>
            <a:endParaRPr lang="pt-BR" dirty="0">
              <a:latin typeface="Arial" pitchFamily="34" charset="0"/>
              <a:cs typeface="Arial" pitchFamily="34" charset="0"/>
            </a:endParaRPr>
          </a:p>
        </p:txBody>
      </p:sp>
      <p:sp>
        <p:nvSpPr>
          <p:cNvPr id="43011"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430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07375"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669925"/>
          </a:xfrm>
        </p:spPr>
        <p:txBody>
          <a:bodyPr/>
          <a:lstStyle/>
          <a:p>
            <a:pPr fontAlgn="auto">
              <a:spcAft>
                <a:spcPts val="0"/>
              </a:spcAft>
              <a:defRPr/>
            </a:pPr>
            <a:r>
              <a:rPr lang="pt-BR" dirty="0" smtClean="0">
                <a:latin typeface="Arial" pitchFamily="34" charset="0"/>
                <a:cs typeface="Arial" pitchFamily="34" charset="0"/>
              </a:rPr>
              <a:t>Figura 13</a:t>
            </a:r>
            <a:endParaRPr lang="pt-BR" dirty="0">
              <a:latin typeface="Arial" pitchFamily="34" charset="0"/>
              <a:cs typeface="Arial" pitchFamily="34" charset="0"/>
            </a:endParaRPr>
          </a:p>
        </p:txBody>
      </p:sp>
      <p:sp>
        <p:nvSpPr>
          <p:cNvPr id="44035"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09 (90%); Mês dois= 31 (93,9%), Mês três= 44 (95,7%); Mês quatro= (97,8%).</a:t>
            </a:r>
          </a:p>
          <a:p>
            <a:pPr algn="just"/>
            <a:r>
              <a:rPr lang="pt-BR" sz="2400" b="0" smtClean="0">
                <a:solidFill>
                  <a:srgbClr val="000000"/>
                </a:solidFill>
                <a:latin typeface="Arial" charset="0"/>
              </a:rPr>
              <a:t> </a:t>
            </a:r>
            <a:endParaRPr lang="pt-BR" sz="2400" b="0" smtClean="0"/>
          </a:p>
        </p:txBody>
      </p:sp>
      <p:pic>
        <p:nvPicPr>
          <p:cNvPr id="4403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07375"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14</a:t>
            </a:r>
            <a:endParaRPr lang="pt-BR" dirty="0">
              <a:latin typeface="Arial" pitchFamily="34" charset="0"/>
              <a:cs typeface="Arial" pitchFamily="34" charset="0"/>
            </a:endParaRPr>
          </a:p>
        </p:txBody>
      </p:sp>
      <p:sp>
        <p:nvSpPr>
          <p:cNvPr id="45059"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10 (100%); Mês dois=13 (39,4%); Mês três= 24 (52,2%); Mês quatro=48 (52,7%). </a:t>
            </a:r>
            <a:endParaRPr lang="pt-BR" sz="2400" b="0" smtClean="0"/>
          </a:p>
        </p:txBody>
      </p:sp>
      <p:pic>
        <p:nvPicPr>
          <p:cNvPr id="4506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16113"/>
            <a:ext cx="8280400"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3" name="Espaço Reservado para Conteúdo 2"/>
          <p:cNvSpPr>
            <a:spLocks noGrp="1"/>
          </p:cNvSpPr>
          <p:nvPr>
            <p:ph idx="1"/>
          </p:nvPr>
        </p:nvSpPr>
        <p:spPr/>
        <p:txBody>
          <a:bodyPr rtlCol="0">
            <a:normAutofit lnSpcReduction="10000"/>
          </a:bodyPr>
          <a:lstStyle/>
          <a:p>
            <a:pPr algn="just" fontAlgn="auto">
              <a:spcAft>
                <a:spcPts val="0"/>
              </a:spcAft>
              <a:buFont typeface="Arial" pitchFamily="34" charset="0"/>
              <a:buNone/>
              <a:defRPr/>
            </a:pPr>
            <a:r>
              <a:rPr lang="pt-BR" sz="2400" b="0" dirty="0" smtClean="0">
                <a:solidFill>
                  <a:srgbClr val="000000"/>
                </a:solidFill>
                <a:latin typeface="Arial"/>
              </a:rPr>
              <a:t>Existe uma equipe de saúde composta por: uma médica, clínico geral, uma enfermeira, uma técnica em enfermagem, uma </a:t>
            </a:r>
            <a:r>
              <a:rPr lang="pt-BR" sz="2400" b="0" dirty="0" err="1" smtClean="0">
                <a:solidFill>
                  <a:srgbClr val="000000"/>
                </a:solidFill>
                <a:latin typeface="Arial"/>
              </a:rPr>
              <a:t>odontóloga</a:t>
            </a:r>
            <a:r>
              <a:rPr lang="pt-BR" sz="2400" b="0" dirty="0" smtClean="0">
                <a:solidFill>
                  <a:srgbClr val="000000"/>
                </a:solidFill>
                <a:latin typeface="Arial"/>
              </a:rPr>
              <a:t>, uma zeladora, uma auxiliar de farmácia. Todos trabalham 40 horas semanais;</a:t>
            </a:r>
          </a:p>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r>
              <a:rPr lang="pt-BR" sz="2400" b="0" dirty="0" smtClean="0">
                <a:latin typeface="Arial" pitchFamily="34" charset="0"/>
                <a:cs typeface="Arial" pitchFamily="34" charset="0"/>
              </a:rPr>
              <a:t>Não temos reuniões semanais, pois, a equipe encontra-se desfalcada sem as ACS.</a:t>
            </a:r>
            <a:endParaRPr lang="pt-BR" sz="2400" b="0" dirty="0" smtClean="0">
              <a:solidFill>
                <a:srgbClr val="000000"/>
              </a:solidFill>
              <a:latin typeface="Arial" pitchFamily="34" charset="0"/>
              <a:cs typeface="Arial" pitchFamily="34" charset="0"/>
            </a:endParaRPr>
          </a:p>
          <a:p>
            <a:pPr algn="just" fontAlgn="auto">
              <a:spcAft>
                <a:spcPts val="0"/>
              </a:spcAft>
              <a:buFont typeface="Arial" pitchFamily="34" charset="0"/>
              <a:buNone/>
              <a:defRPr/>
            </a:pPr>
            <a:endParaRPr lang="pt-BR" sz="2400" b="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15</a:t>
            </a:r>
            <a:endParaRPr lang="pt-BR" dirty="0">
              <a:latin typeface="Arial" pitchFamily="34" charset="0"/>
              <a:cs typeface="Arial" pitchFamily="34" charset="0"/>
            </a:endParaRPr>
          </a:p>
        </p:txBody>
      </p:sp>
      <p:sp>
        <p:nvSpPr>
          <p:cNvPr id="46083"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04 (40%); Mês dois= 05 (15,2%); Mês três= 09 (19,6%); Mês quatro= 13 (14,3%). </a:t>
            </a:r>
            <a:endParaRPr lang="pt-BR" sz="2400" b="0" smtClean="0"/>
          </a:p>
        </p:txBody>
      </p:sp>
      <p:pic>
        <p:nvPicPr>
          <p:cNvPr id="4608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1989138"/>
            <a:ext cx="8135938"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16</a:t>
            </a:r>
            <a:endParaRPr lang="pt-BR" dirty="0">
              <a:latin typeface="Arial" pitchFamily="34" charset="0"/>
              <a:cs typeface="Arial" pitchFamily="34" charset="0"/>
            </a:endParaRPr>
          </a:p>
        </p:txBody>
      </p:sp>
      <p:sp>
        <p:nvSpPr>
          <p:cNvPr id="47107"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01= 06 (100%); Mês dois= mês 09 (100%); Mês três= 13 (92,9%); Mês quatro= 17 (100%). </a:t>
            </a:r>
          </a:p>
          <a:p>
            <a:pPr algn="just"/>
            <a:endParaRPr lang="pt-BR" sz="2400" b="0" smtClean="0"/>
          </a:p>
        </p:txBody>
      </p:sp>
      <p:pic>
        <p:nvPicPr>
          <p:cNvPr id="4710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989138"/>
            <a:ext cx="8280400"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669925"/>
          </a:xfrm>
        </p:spPr>
        <p:txBody>
          <a:bodyPr/>
          <a:lstStyle/>
          <a:p>
            <a:pPr fontAlgn="auto">
              <a:spcAft>
                <a:spcPts val="0"/>
              </a:spcAft>
              <a:defRPr/>
            </a:pPr>
            <a:r>
              <a:rPr lang="pt-BR" dirty="0" smtClean="0">
                <a:latin typeface="Arial" pitchFamily="34" charset="0"/>
                <a:cs typeface="Arial" pitchFamily="34" charset="0"/>
              </a:rPr>
              <a:t>Figura 17</a:t>
            </a:r>
            <a:endParaRPr lang="pt-BR" dirty="0">
              <a:latin typeface="Arial" pitchFamily="34" charset="0"/>
              <a:cs typeface="Arial" pitchFamily="34" charset="0"/>
            </a:endParaRPr>
          </a:p>
        </p:txBody>
      </p:sp>
      <p:sp>
        <p:nvSpPr>
          <p:cNvPr id="3" name="Espaço Reservado para Conteúdo 2"/>
          <p:cNvSpPr>
            <a:spLocks noGrp="1"/>
          </p:cNvSpPr>
          <p:nvPr>
            <p:ph idx="1"/>
          </p:nvPr>
        </p:nvSpPr>
        <p:spPr>
          <a:xfrm>
            <a:off x="457200" y="1125538"/>
            <a:ext cx="8229600" cy="5475287"/>
          </a:xfrm>
        </p:spPr>
        <p:txBody>
          <a:bodyPr rtlCol="0">
            <a:normAutofit/>
          </a:bodyPr>
          <a:lstStyle/>
          <a:p>
            <a:pPr algn="just" fontAlgn="auto">
              <a:spcAft>
                <a:spcPts val="0"/>
              </a:spcAft>
              <a:buFont typeface="Arial" pitchFamily="34" charset="0"/>
              <a:buNone/>
              <a:defRPr/>
            </a:pPr>
            <a:r>
              <a:rPr lang="pt-BR" sz="2400" b="0" dirty="0" smtClean="0">
                <a:solidFill>
                  <a:srgbClr val="000000"/>
                </a:solidFill>
                <a:latin typeface="Arial"/>
              </a:rPr>
              <a:t>Mês um= 09 </a:t>
            </a:r>
            <a:r>
              <a:rPr lang="pt-BR" sz="2400" b="0" dirty="0">
                <a:solidFill>
                  <a:srgbClr val="000000"/>
                </a:solidFill>
                <a:latin typeface="Arial"/>
              </a:rPr>
              <a:t>(100</a:t>
            </a:r>
            <a:r>
              <a:rPr lang="pt-BR" sz="2400" b="0" dirty="0" smtClean="0">
                <a:solidFill>
                  <a:srgbClr val="000000"/>
                </a:solidFill>
                <a:latin typeface="Arial"/>
              </a:rPr>
              <a:t>%); Mês dois= </a:t>
            </a:r>
            <a:r>
              <a:rPr lang="pt-BR" sz="2400" b="0" dirty="0">
                <a:solidFill>
                  <a:srgbClr val="000000"/>
                </a:solidFill>
                <a:latin typeface="Arial"/>
              </a:rPr>
              <a:t>33 (100</a:t>
            </a:r>
            <a:r>
              <a:rPr lang="pt-BR" sz="2400" b="0" dirty="0" smtClean="0">
                <a:solidFill>
                  <a:srgbClr val="000000"/>
                </a:solidFill>
                <a:latin typeface="Arial"/>
              </a:rPr>
              <a:t>%); Mês três= </a:t>
            </a:r>
            <a:r>
              <a:rPr lang="pt-BR" sz="2400" b="0" dirty="0">
                <a:solidFill>
                  <a:srgbClr val="000000"/>
                </a:solidFill>
                <a:latin typeface="Arial"/>
              </a:rPr>
              <a:t>46 (100%) </a:t>
            </a:r>
            <a:r>
              <a:rPr lang="pt-BR" sz="2400" b="0" dirty="0" smtClean="0">
                <a:solidFill>
                  <a:srgbClr val="000000"/>
                </a:solidFill>
                <a:latin typeface="Arial"/>
              </a:rPr>
              <a:t>e no Mês quatro= </a:t>
            </a:r>
            <a:r>
              <a:rPr lang="pt-BR" sz="2400" b="0" dirty="0">
                <a:solidFill>
                  <a:srgbClr val="000000"/>
                </a:solidFill>
                <a:latin typeface="Arial"/>
              </a:rPr>
              <a:t>91 (100%). </a:t>
            </a:r>
            <a:endParaRPr lang="pt-BR" sz="2400" b="0" dirty="0" smtClean="0">
              <a:solidFill>
                <a:srgbClr val="000000"/>
              </a:solidFill>
              <a:latin typeface="Arial"/>
            </a:endParaRPr>
          </a:p>
          <a:p>
            <a:pPr marL="0" indent="0" algn="just" fontAlgn="auto">
              <a:spcAft>
                <a:spcPts val="0"/>
              </a:spcAft>
              <a:buFont typeface="Arial" pitchFamily="34" charset="0"/>
              <a:buNone/>
              <a:defRPr/>
            </a:pPr>
            <a:r>
              <a:rPr lang="pt-BR" sz="2400" b="0" dirty="0" smtClean="0">
                <a:solidFill>
                  <a:srgbClr val="000000"/>
                </a:solidFill>
                <a:latin typeface="Arial"/>
              </a:rPr>
              <a:t>  </a:t>
            </a:r>
            <a:endParaRPr lang="pt-BR" sz="2400" b="0" dirty="0"/>
          </a:p>
        </p:txBody>
      </p:sp>
      <p:pic>
        <p:nvPicPr>
          <p:cNvPr id="4813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80400"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711200"/>
          </a:xfrm>
        </p:spPr>
        <p:txBody>
          <a:bodyPr>
            <a:normAutofit/>
          </a:bodyPr>
          <a:lstStyle/>
          <a:p>
            <a:pPr fontAlgn="auto">
              <a:spcAft>
                <a:spcPts val="0"/>
              </a:spcAft>
              <a:defRPr/>
            </a:pPr>
            <a:r>
              <a:rPr lang="pt-BR" dirty="0" smtClean="0">
                <a:latin typeface="Arial" pitchFamily="34" charset="0"/>
                <a:cs typeface="Arial" pitchFamily="34" charset="0"/>
              </a:rPr>
              <a:t>Figura 18</a:t>
            </a:r>
            <a:endParaRPr lang="pt-BR" dirty="0">
              <a:latin typeface="Arial" pitchFamily="34" charset="0"/>
              <a:cs typeface="Arial" pitchFamily="34" charset="0"/>
            </a:endParaRPr>
          </a:p>
        </p:txBody>
      </p:sp>
      <p:sp>
        <p:nvSpPr>
          <p:cNvPr id="49155"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07 (100%); Mês dois= 13 (100%); Mês três= 22 (91,7%); Mês quatro= 24(80%). </a:t>
            </a:r>
          </a:p>
          <a:p>
            <a:pPr algn="just"/>
            <a:endParaRPr lang="pt-BR" sz="2400" b="0" smtClean="0"/>
          </a:p>
        </p:txBody>
      </p:sp>
      <p:pic>
        <p:nvPicPr>
          <p:cNvPr id="4915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07375"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561975"/>
          </a:xfrm>
        </p:spPr>
        <p:txBody>
          <a:bodyPr>
            <a:normAutofit/>
          </a:bodyPr>
          <a:lstStyle/>
          <a:p>
            <a:pPr fontAlgn="auto">
              <a:spcAft>
                <a:spcPts val="0"/>
              </a:spcAft>
              <a:defRPr/>
            </a:pPr>
            <a:r>
              <a:rPr lang="pt-BR" dirty="0" smtClean="0">
                <a:latin typeface="Arial" pitchFamily="34" charset="0"/>
                <a:cs typeface="Arial" pitchFamily="34" charset="0"/>
              </a:rPr>
              <a:t>Figura 19</a:t>
            </a:r>
            <a:endParaRPr lang="pt-BR" dirty="0">
              <a:latin typeface="Arial" pitchFamily="34" charset="0"/>
              <a:cs typeface="Arial" pitchFamily="34" charset="0"/>
            </a:endParaRPr>
          </a:p>
        </p:txBody>
      </p:sp>
      <p:sp>
        <p:nvSpPr>
          <p:cNvPr id="50179"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 (0%); Mês dois= 01 (3%); Mês três= 03 (6,5%); Mês quatro= 18 (19,8%). </a:t>
            </a:r>
          </a:p>
        </p:txBody>
      </p:sp>
      <p:pic>
        <p:nvPicPr>
          <p:cNvPr id="5018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88" y="1989138"/>
            <a:ext cx="8280400"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669925"/>
          </a:xfrm>
        </p:spPr>
        <p:txBody>
          <a:bodyPr>
            <a:normAutofit/>
          </a:bodyPr>
          <a:lstStyle/>
          <a:p>
            <a:pPr fontAlgn="auto">
              <a:spcAft>
                <a:spcPts val="0"/>
              </a:spcAft>
              <a:defRPr/>
            </a:pPr>
            <a:r>
              <a:rPr lang="pt-BR" dirty="0" smtClean="0">
                <a:latin typeface="Arial" pitchFamily="34" charset="0"/>
                <a:cs typeface="Arial" pitchFamily="34" charset="0"/>
              </a:rPr>
              <a:t>Figura 20</a:t>
            </a:r>
            <a:endParaRPr lang="pt-BR" dirty="0">
              <a:latin typeface="Arial" pitchFamily="34" charset="0"/>
              <a:cs typeface="Arial" pitchFamily="34" charset="0"/>
            </a:endParaRPr>
          </a:p>
        </p:txBody>
      </p:sp>
      <p:sp>
        <p:nvSpPr>
          <p:cNvPr id="51203"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 (0%); Mês dois= 01 (3%); Mês três= 04 (8,7%); Mês quatro= 86 (94,5%). </a:t>
            </a:r>
            <a:endParaRPr lang="pt-BR" sz="2400" b="0" smtClean="0"/>
          </a:p>
        </p:txBody>
      </p:sp>
      <p:pic>
        <p:nvPicPr>
          <p:cNvPr id="5120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1989138"/>
            <a:ext cx="8207375"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5613"/>
            <a:ext cx="8229600" cy="669925"/>
          </a:xfrm>
        </p:spPr>
        <p:txBody>
          <a:bodyPr/>
          <a:lstStyle/>
          <a:p>
            <a:pPr fontAlgn="auto">
              <a:spcAft>
                <a:spcPts val="0"/>
              </a:spcAft>
              <a:defRPr/>
            </a:pPr>
            <a:r>
              <a:rPr lang="pt-BR" dirty="0" smtClean="0">
                <a:latin typeface="Arial" pitchFamily="34" charset="0"/>
                <a:cs typeface="Arial" pitchFamily="34" charset="0"/>
              </a:rPr>
              <a:t>Figura 21</a:t>
            </a:r>
            <a:endParaRPr lang="pt-BR" dirty="0">
              <a:latin typeface="Arial" pitchFamily="34" charset="0"/>
              <a:cs typeface="Arial" pitchFamily="34" charset="0"/>
            </a:endParaRPr>
          </a:p>
        </p:txBody>
      </p:sp>
      <p:sp>
        <p:nvSpPr>
          <p:cNvPr id="52227"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um=10(100%); Mês dois= 33(100%); Mês três= 46(100%); Mês quatro= 46(100%). </a:t>
            </a:r>
          </a:p>
          <a:p>
            <a:pPr algn="just"/>
            <a:endParaRPr lang="pt-BR" sz="2400" smtClean="0"/>
          </a:p>
        </p:txBody>
      </p:sp>
      <p:pic>
        <p:nvPicPr>
          <p:cNvPr id="5222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1916113"/>
            <a:ext cx="8353425"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90538"/>
            <a:ext cx="8229600" cy="635000"/>
          </a:xfrm>
        </p:spPr>
        <p:txBody>
          <a:bodyPr>
            <a:normAutofit/>
          </a:bodyPr>
          <a:lstStyle/>
          <a:p>
            <a:pPr fontAlgn="auto">
              <a:spcAft>
                <a:spcPts val="0"/>
              </a:spcAft>
              <a:defRPr/>
            </a:pPr>
            <a:r>
              <a:rPr lang="pt-BR" dirty="0" smtClean="0">
                <a:latin typeface="Arial" pitchFamily="34" charset="0"/>
                <a:cs typeface="Arial" pitchFamily="34" charset="0"/>
              </a:rPr>
              <a:t>Figura 22</a:t>
            </a:r>
            <a:endParaRPr lang="pt-BR" dirty="0">
              <a:latin typeface="Arial" pitchFamily="34" charset="0"/>
              <a:cs typeface="Arial" pitchFamily="34" charset="0"/>
            </a:endParaRPr>
          </a:p>
        </p:txBody>
      </p:sp>
      <p:sp>
        <p:nvSpPr>
          <p:cNvPr id="53251" name="Espaço Reservado para Conteúdo 2"/>
          <p:cNvSpPr>
            <a:spLocks noGrp="1"/>
          </p:cNvSpPr>
          <p:nvPr>
            <p:ph idx="1"/>
          </p:nvPr>
        </p:nvSpPr>
        <p:spPr>
          <a:xfrm>
            <a:off x="457200" y="1125538"/>
            <a:ext cx="8229600" cy="5475287"/>
          </a:xfrm>
        </p:spPr>
        <p:txBody>
          <a:bodyPr/>
          <a:lstStyle/>
          <a:p>
            <a:pPr algn="just"/>
            <a:r>
              <a:rPr lang="pt-BR" sz="2400" b="0" smtClean="0">
                <a:solidFill>
                  <a:srgbClr val="000000"/>
                </a:solidFill>
                <a:latin typeface="Arial" charset="0"/>
              </a:rPr>
              <a:t>Mês um= 0 (0%); Mês dois= 08 (24,2%); Mês três= 05 (10,9%); Mês quatro= 86 (94,5%). </a:t>
            </a:r>
          </a:p>
          <a:p>
            <a:pPr algn="just"/>
            <a:endParaRPr lang="pt-BR" sz="2400" smtClean="0"/>
          </a:p>
        </p:txBody>
      </p:sp>
      <p:pic>
        <p:nvPicPr>
          <p:cNvPr id="5325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1916113"/>
            <a:ext cx="8207375" cy="4681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54275" name="Espaço Reservado para Conteúdo 2"/>
          <p:cNvSpPr>
            <a:spLocks noGrp="1"/>
          </p:cNvSpPr>
          <p:nvPr>
            <p:ph idx="1"/>
          </p:nvPr>
        </p:nvSpPr>
        <p:spPr>
          <a:xfrm>
            <a:off x="822325" y="836613"/>
            <a:ext cx="7521575" cy="4176712"/>
          </a:xfrm>
        </p:spPr>
        <p:txBody>
          <a:bodyPr/>
          <a:lstStyle/>
          <a:p>
            <a:pPr algn="just"/>
            <a:r>
              <a:rPr lang="pt-BR" sz="2400" b="0" smtClean="0">
                <a:solidFill>
                  <a:srgbClr val="000000"/>
                </a:solidFill>
                <a:latin typeface="Arial" charset="0"/>
              </a:rPr>
              <a:t>A intervenção, em minha unidade básica de saúde, possibilitou a implantação do programa puericultura, direcionado a atenção em saúde da criança de zero a 72 meses;</a:t>
            </a:r>
          </a:p>
          <a:p>
            <a:pPr algn="just"/>
            <a:endParaRPr lang="pt-BR" sz="2400" b="0" smtClean="0">
              <a:solidFill>
                <a:srgbClr val="000000"/>
              </a:solidFill>
              <a:latin typeface="Arial" charset="0"/>
            </a:endParaRPr>
          </a:p>
          <a:p>
            <a:pPr algn="just"/>
            <a:r>
              <a:rPr lang="pt-BR" sz="2400" b="0" smtClean="0">
                <a:solidFill>
                  <a:srgbClr val="000000"/>
                </a:solidFill>
                <a:latin typeface="Arial" charset="0"/>
              </a:rPr>
              <a:t>O principal resultado foi a ampliação da cobertura a melhoria da qualidade de atenção e dos registros de atendimentos;</a:t>
            </a:r>
          </a:p>
          <a:p>
            <a:pPr algn="just"/>
            <a:endParaRPr lang="pt-BR" sz="2400" b="0" smtClean="0">
              <a:solidFill>
                <a:srgbClr val="000000"/>
              </a:solidFill>
              <a:latin typeface="Arial" charset="0"/>
            </a:endParaRPr>
          </a:p>
          <a:p>
            <a:pPr algn="just"/>
            <a:r>
              <a:rPr lang="pt-BR" sz="2400" b="0" smtClean="0">
                <a:latin typeface="Arial" charset="0"/>
                <a:cs typeface="Arial" charset="0"/>
              </a:rPr>
              <a:t>Incorporação das ACS.</a:t>
            </a:r>
          </a:p>
          <a:p>
            <a:pPr algn="just"/>
            <a:endParaRPr lang="pt-BR" sz="2400" b="0"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55299" name="Espaço Reservado para Conteúdo 2"/>
          <p:cNvSpPr>
            <a:spLocks noGrp="1"/>
          </p:cNvSpPr>
          <p:nvPr>
            <p:ph idx="1"/>
          </p:nvPr>
        </p:nvSpPr>
        <p:spPr>
          <a:xfrm>
            <a:off x="822325" y="836613"/>
            <a:ext cx="7521575" cy="4176712"/>
          </a:xfrm>
        </p:spPr>
        <p:txBody>
          <a:bodyPr/>
          <a:lstStyle/>
          <a:p>
            <a:pPr algn="just"/>
            <a:r>
              <a:rPr lang="pt-BR" sz="2400" b="0" smtClean="0">
                <a:solidFill>
                  <a:srgbClr val="000000"/>
                </a:solidFill>
                <a:latin typeface="Arial" charset="0"/>
              </a:rPr>
              <a:t>O projeto se tornou um referencial para o ESF já que nas outras unidades esse trabalho não acontece;</a:t>
            </a:r>
          </a:p>
          <a:p>
            <a:pPr algn="just"/>
            <a:endParaRPr lang="pt-BR" sz="2400" b="0" smtClean="0">
              <a:latin typeface="Arial" charset="0"/>
              <a:cs typeface="Arial" charset="0"/>
            </a:endParaRPr>
          </a:p>
          <a:p>
            <a:pPr algn="just"/>
            <a:r>
              <a:rPr lang="pt-BR" sz="2400" b="0" smtClean="0">
                <a:latin typeface="Arial" charset="0"/>
                <a:cs typeface="Arial" charset="0"/>
              </a:rPr>
              <a:t>Proporcionou o fortalecimento do vínculo profissional/usuário;</a:t>
            </a:r>
          </a:p>
          <a:p>
            <a:pPr algn="just"/>
            <a:endParaRPr lang="pt-BR" sz="2400" b="0" smtClean="0">
              <a:latin typeface="Arial" charset="0"/>
              <a:cs typeface="Arial" charset="0"/>
            </a:endParaRPr>
          </a:p>
          <a:p>
            <a:pPr algn="just"/>
            <a:r>
              <a:rPr lang="pt-BR" sz="2400" b="0" smtClean="0">
                <a:latin typeface="Arial" charset="0"/>
                <a:cs typeface="Arial" charset="0"/>
              </a:rPr>
              <a:t>É de fundamental importância uma ação coletiva da equipe (registrar a data do teste do pezinho e do teste da orelhinha);</a:t>
            </a:r>
          </a:p>
          <a:p>
            <a:pPr algn="just"/>
            <a:endParaRPr lang="pt-BR" sz="2400" b="0" smtClean="0">
              <a:latin typeface="Arial" charset="0"/>
              <a:cs typeface="Arial" charset="0"/>
            </a:endParaRPr>
          </a:p>
          <a:p>
            <a:endParaRPr lang="pt-BR"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10243" name="Espaço Reservado para Conteúdo 2"/>
          <p:cNvSpPr>
            <a:spLocks noGrp="1"/>
          </p:cNvSpPr>
          <p:nvPr>
            <p:ph idx="1"/>
          </p:nvPr>
        </p:nvSpPr>
        <p:spPr>
          <a:xfrm>
            <a:off x="822325" y="836613"/>
            <a:ext cx="7521575" cy="4176712"/>
          </a:xfrm>
        </p:spPr>
        <p:txBody>
          <a:bodyPr/>
          <a:lstStyle/>
          <a:p>
            <a:pPr algn="just"/>
            <a:r>
              <a:rPr lang="pt-BR" sz="2400" b="0" smtClean="0">
                <a:solidFill>
                  <a:srgbClr val="000000"/>
                </a:solidFill>
                <a:latin typeface="Arial" charset="0"/>
                <a:cs typeface="Arial" charset="0"/>
              </a:rPr>
              <a:t>Existe grande demanda de consultas médicas;</a:t>
            </a:r>
          </a:p>
          <a:p>
            <a:pPr algn="just"/>
            <a:endParaRPr lang="pt-BR" sz="2400" b="0" smtClean="0">
              <a:solidFill>
                <a:srgbClr val="000000"/>
              </a:solidFill>
              <a:latin typeface="Arial" charset="0"/>
              <a:cs typeface="Arial" charset="0"/>
            </a:endParaRPr>
          </a:p>
          <a:p>
            <a:pPr algn="just"/>
            <a:r>
              <a:rPr lang="pt-BR" sz="2400" b="0" smtClean="0">
                <a:solidFill>
                  <a:srgbClr val="000000"/>
                </a:solidFill>
                <a:latin typeface="Arial" charset="0"/>
                <a:cs typeface="Arial" charset="0"/>
              </a:rPr>
              <a:t>Todas as fichas são dispensadas na parte da manhã para os dois turnos, até as 09h00min horas do período da manhã são reservados três fichas para idosos, caso não tenham sido preenchidas. </a:t>
            </a:r>
          </a:p>
          <a:p>
            <a:pPr algn="just"/>
            <a:endParaRPr lang="pt-BR" sz="2400" b="0" smtClean="0">
              <a:latin typeface="Arial" charset="0"/>
              <a:cs typeface="Arial" charset="0"/>
            </a:endParaRPr>
          </a:p>
          <a:p>
            <a:pPr algn="just"/>
            <a:r>
              <a:rPr lang="pt-BR" sz="2400" b="0" smtClean="0">
                <a:latin typeface="Arial" charset="0"/>
                <a:cs typeface="Arial" charset="0"/>
              </a:rPr>
              <a:t>È ofertado atendimento a população em livre demanda e para urgências e emergências </a:t>
            </a:r>
          </a:p>
          <a:p>
            <a:pPr algn="just"/>
            <a:endParaRPr lang="pt-BR" sz="2400" b="0" smtClean="0">
              <a:latin typeface="Arial" charset="0"/>
              <a:cs typeface="Arial" charset="0"/>
            </a:endParaRPr>
          </a:p>
          <a:p>
            <a:pPr algn="just"/>
            <a:endParaRPr lang="pt-BR"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7513"/>
            <a:ext cx="8229600" cy="857250"/>
          </a:xfrm>
        </p:spPr>
        <p:txBody>
          <a:bodyPr/>
          <a:lstStyle/>
          <a:p>
            <a:pPr fontAlgn="auto">
              <a:spcAft>
                <a:spcPts val="0"/>
              </a:spcAft>
              <a:defRPr/>
            </a:pPr>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56323" name="Espaço Reservado para Conteúdo 2"/>
          <p:cNvSpPr>
            <a:spLocks noGrp="1"/>
          </p:cNvSpPr>
          <p:nvPr>
            <p:ph idx="1"/>
          </p:nvPr>
        </p:nvSpPr>
        <p:spPr>
          <a:xfrm>
            <a:off x="457200" y="1052513"/>
            <a:ext cx="8229600" cy="3960812"/>
          </a:xfrm>
        </p:spPr>
        <p:txBody>
          <a:bodyPr/>
          <a:lstStyle/>
          <a:p>
            <a:pPr algn="just"/>
            <a:r>
              <a:rPr lang="pt-BR" sz="2400" b="0" smtClean="0">
                <a:solidFill>
                  <a:srgbClr val="000000"/>
                </a:solidFill>
                <a:latin typeface="Arial" charset="0"/>
              </a:rPr>
              <a:t>O impacto em outras atividades no serviço é pequeno já que se busca uma desconstrução do modelo curativo, objetivando oferecer a população o modelo preventivo/educativo no que diz respeito a sua saúde e bem estar;</a:t>
            </a:r>
          </a:p>
          <a:p>
            <a:pPr algn="just"/>
            <a:endParaRPr lang="pt-BR" sz="2400" b="0" smtClean="0">
              <a:solidFill>
                <a:srgbClr val="000000"/>
              </a:solidFill>
              <a:latin typeface="Arial" charset="0"/>
            </a:endParaRPr>
          </a:p>
          <a:p>
            <a:pPr algn="just"/>
            <a:endParaRPr lang="pt-BR" sz="2400" b="0" smtClean="0">
              <a:solidFill>
                <a:srgbClr val="000000"/>
              </a:solidFill>
              <a:latin typeface="Arial" charset="0"/>
            </a:endParaRPr>
          </a:p>
          <a:p>
            <a:pPr algn="just"/>
            <a:r>
              <a:rPr lang="pt-BR" sz="2400" b="0" smtClean="0">
                <a:solidFill>
                  <a:srgbClr val="000000"/>
                </a:solidFill>
                <a:latin typeface="Arial" charset="0"/>
              </a:rPr>
              <a:t>O impacto da intervenção ainda é pouco percebido pela comunidade;</a:t>
            </a:r>
          </a:p>
          <a:p>
            <a:pPr algn="just"/>
            <a:endParaRPr lang="pt-BR" sz="2400" b="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discussão</a:t>
            </a:r>
            <a:endParaRPr lang="pt-BR" dirty="0">
              <a:latin typeface="Arial" pitchFamily="34" charset="0"/>
              <a:cs typeface="Arial" pitchFamily="34" charset="0"/>
            </a:endParaRPr>
          </a:p>
        </p:txBody>
      </p:sp>
      <p:sp>
        <p:nvSpPr>
          <p:cNvPr id="3" name="Espaço Reservado para Conteúdo 2"/>
          <p:cNvSpPr>
            <a:spLocks noGrp="1"/>
          </p:cNvSpPr>
          <p:nvPr>
            <p:ph idx="1"/>
          </p:nvPr>
        </p:nvSpPr>
        <p:spPr/>
        <p:txBody>
          <a:bodyPr rtlCol="0">
            <a:normAutofit fontScale="92500" lnSpcReduction="20000"/>
          </a:bodyPr>
          <a:lstStyle/>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r>
              <a:rPr lang="pt-BR" sz="2600" b="0" dirty="0" smtClean="0">
                <a:solidFill>
                  <a:srgbClr val="000000"/>
                </a:solidFill>
                <a:latin typeface="Arial" pitchFamily="34" charset="0"/>
                <a:cs typeface="Arial" pitchFamily="34" charset="0"/>
              </a:rPr>
              <a:t>Descentralização d</a:t>
            </a:r>
            <a:r>
              <a:rPr lang="pt-BR" sz="2600" b="0" dirty="0" smtClean="0">
                <a:latin typeface="Arial" pitchFamily="34" charset="0"/>
                <a:cs typeface="Arial" pitchFamily="34" charset="0"/>
              </a:rPr>
              <a:t>as atividades de atenção a saúde da criança; </a:t>
            </a:r>
            <a:endParaRPr lang="pt-BR" sz="2600" b="0" dirty="0" smtClean="0">
              <a:solidFill>
                <a:srgbClr val="000000"/>
              </a:solidFill>
              <a:latin typeface="Arial" pitchFamily="34" charset="0"/>
              <a:cs typeface="Arial" pitchFamily="34" charset="0"/>
            </a:endParaRPr>
          </a:p>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endParaRPr lang="pt-BR" sz="2400" b="0" dirty="0" smtClean="0">
              <a:solidFill>
                <a:srgbClr val="000000"/>
              </a:solidFill>
              <a:latin typeface="Arial"/>
            </a:endParaRPr>
          </a:p>
          <a:p>
            <a:pPr algn="just" fontAlgn="auto">
              <a:spcAft>
                <a:spcPts val="0"/>
              </a:spcAft>
              <a:buFont typeface="Arial" pitchFamily="34" charset="0"/>
              <a:buNone/>
              <a:defRPr/>
            </a:pPr>
            <a:r>
              <a:rPr lang="pt-BR" sz="2400" b="0" dirty="0" smtClean="0">
                <a:solidFill>
                  <a:srgbClr val="000000"/>
                </a:solidFill>
                <a:latin typeface="Arial"/>
              </a:rPr>
              <a:t>A intervenção foi incorporada a rotina do serviço. Para isto, vamos ampliar o trabalho de conscientização da comunidade em relação a ações preventivas, educativas, ofertadas pela UBS, a necessidade da compreensão e da colaboração de todos para a saúde das nossas crianças.</a:t>
            </a:r>
            <a:endParaRPr lang="pt-BR" sz="2400" b="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7313"/>
            <a:ext cx="8229600" cy="1325562"/>
          </a:xfrm>
        </p:spPr>
        <p:txBody>
          <a:bodyPr>
            <a:normAutofit/>
          </a:bodyPr>
          <a:lstStyle/>
          <a:p>
            <a:pPr fontAlgn="auto">
              <a:spcAft>
                <a:spcPts val="0"/>
              </a:spcAft>
              <a:defRPr/>
            </a:pPr>
            <a:r>
              <a:rPr lang="pt-BR" dirty="0" smtClean="0">
                <a:latin typeface="Arial" pitchFamily="34" charset="0"/>
                <a:cs typeface="Arial" pitchFamily="34" charset="0"/>
              </a:rPr>
              <a:t>REFLEXÃO CRÍTICA SOBRE O MEU PROCESSO PESSOAL DE APRENDIZAGEM</a:t>
            </a:r>
            <a:endParaRPr lang="pt-BR" dirty="0">
              <a:latin typeface="Arial" pitchFamily="34" charset="0"/>
              <a:cs typeface="Arial" pitchFamily="34" charset="0"/>
            </a:endParaRPr>
          </a:p>
        </p:txBody>
      </p:sp>
      <p:sp>
        <p:nvSpPr>
          <p:cNvPr id="58371" name="Espaço Reservado para Conteúdo 2"/>
          <p:cNvSpPr>
            <a:spLocks noGrp="1"/>
          </p:cNvSpPr>
          <p:nvPr>
            <p:ph idx="1"/>
          </p:nvPr>
        </p:nvSpPr>
        <p:spPr>
          <a:xfrm>
            <a:off x="457200" y="1412875"/>
            <a:ext cx="8229600" cy="3744913"/>
          </a:xfrm>
        </p:spPr>
        <p:txBody>
          <a:bodyPr/>
          <a:lstStyle/>
          <a:p>
            <a:pPr algn="just"/>
            <a:r>
              <a:rPr lang="pt-BR" sz="2400" b="0" smtClean="0">
                <a:solidFill>
                  <a:srgbClr val="000000"/>
                </a:solidFill>
                <a:latin typeface="Arial" charset="0"/>
              </a:rPr>
              <a:t>Minha expectativa em relação ao curso era de aprimorar os meus conhecimentos sobre Estratégia de Saúde da Família, desenvolver minha visão crítica e para tanto qualificar o meu atendimento;</a:t>
            </a:r>
          </a:p>
          <a:p>
            <a:pPr algn="just"/>
            <a:r>
              <a:rPr lang="pt-BR" sz="2400" b="0" smtClean="0">
                <a:solidFill>
                  <a:srgbClr val="000000"/>
                </a:solidFill>
                <a:latin typeface="Arial" charset="0"/>
              </a:rPr>
              <a:t> </a:t>
            </a:r>
          </a:p>
          <a:p>
            <a:pPr algn="just"/>
            <a:r>
              <a:rPr lang="pt-BR" sz="2400" b="0" smtClean="0">
                <a:solidFill>
                  <a:srgbClr val="000000"/>
                </a:solidFill>
                <a:latin typeface="Arial" charset="0"/>
              </a:rPr>
              <a:t>Além de um melhor entendimento sobre o processo de trabalho da equipe de saúde da família, o curso permitiu a melhoria imediata na qualidade do serviço de minha unidade de saúde;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325" y="365125"/>
            <a:ext cx="7521575" cy="831850"/>
          </a:xfrm>
        </p:spPr>
        <p:txBody>
          <a:bodyPr/>
          <a:lstStyle/>
          <a:p>
            <a:pPr fontAlgn="auto">
              <a:spcAft>
                <a:spcPts val="0"/>
              </a:spcAft>
              <a:defRPr/>
            </a:pPr>
            <a:r>
              <a:rPr lang="pt-BR" dirty="0" smtClean="0">
                <a:latin typeface="Arial" pitchFamily="34" charset="0"/>
                <a:cs typeface="Arial" pitchFamily="34" charset="0"/>
              </a:rPr>
              <a:t>REFLEXÃO CRÍTICA SOBRE O MEU PROCESSO PESSOAL DE APRENDIZAGEM</a:t>
            </a:r>
            <a:endParaRPr lang="pt-BR" dirty="0"/>
          </a:p>
        </p:txBody>
      </p:sp>
      <p:sp>
        <p:nvSpPr>
          <p:cNvPr id="59395" name="Espaço Reservado para Conteúdo 2"/>
          <p:cNvSpPr>
            <a:spLocks noGrp="1"/>
          </p:cNvSpPr>
          <p:nvPr>
            <p:ph idx="1"/>
          </p:nvPr>
        </p:nvSpPr>
        <p:spPr>
          <a:xfrm>
            <a:off x="822325" y="1268413"/>
            <a:ext cx="7521575" cy="3744912"/>
          </a:xfrm>
        </p:spPr>
        <p:txBody>
          <a:bodyPr/>
          <a:lstStyle/>
          <a:p>
            <a:pPr algn="just"/>
            <a:r>
              <a:rPr lang="pt-BR" sz="2400" b="0" smtClean="0">
                <a:latin typeface="Arial" charset="0"/>
                <a:cs typeface="Arial" charset="0"/>
              </a:rPr>
              <a:t>Atrasei-me bastante para iniciar o projeto de intervenção por que houve demora na impressão das fichas espelho;</a:t>
            </a:r>
          </a:p>
          <a:p>
            <a:pPr algn="just"/>
            <a:r>
              <a:rPr lang="pt-BR" sz="2400" b="0" smtClean="0">
                <a:latin typeface="Arial" charset="0"/>
                <a:cs typeface="Arial" charset="0"/>
              </a:rPr>
              <a:t> </a:t>
            </a:r>
            <a:endParaRPr lang="pt-BR" sz="2400" b="0" smtClean="0">
              <a:solidFill>
                <a:srgbClr val="000000"/>
              </a:solidFill>
              <a:latin typeface="Arial" charset="0"/>
              <a:cs typeface="Arial" charset="0"/>
            </a:endParaRPr>
          </a:p>
          <a:p>
            <a:pPr algn="just"/>
            <a:r>
              <a:rPr lang="pt-BR" sz="2400" b="0" smtClean="0">
                <a:latin typeface="Arial" charset="0"/>
                <a:cs typeface="Arial" charset="0"/>
              </a:rPr>
              <a:t>Em alguns momentos me senti insegura quanto a realização das tarefas, ficava tudo muito vago na minha interpretação durante as leituras, porém tive uma boa orientação </a:t>
            </a:r>
            <a:endParaRPr lang="pt-BR" sz="2400" b="0" smtClean="0">
              <a:solidFill>
                <a:srgbClr val="000000"/>
              </a:solidFill>
              <a:latin typeface="Arial" charset="0"/>
              <a:cs typeface="Arial" charset="0"/>
            </a:endParaRPr>
          </a:p>
          <a:p>
            <a:pPr algn="just"/>
            <a:endParaRPr lang="pt-BR" sz="2400" b="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325" y="365125"/>
            <a:ext cx="7521575" cy="831850"/>
          </a:xfrm>
        </p:spPr>
        <p:txBody>
          <a:bodyPr/>
          <a:lstStyle/>
          <a:p>
            <a:pPr fontAlgn="auto">
              <a:spcAft>
                <a:spcPts val="0"/>
              </a:spcAft>
              <a:defRPr/>
            </a:pPr>
            <a:r>
              <a:rPr lang="pt-BR" dirty="0" smtClean="0">
                <a:latin typeface="Arial" pitchFamily="34" charset="0"/>
                <a:cs typeface="Arial" pitchFamily="34" charset="0"/>
              </a:rPr>
              <a:t>REFLEXÃO CRÍTICA SOBRE O MEU PROCESSO PESSOAL DE APRENDIZAGEM</a:t>
            </a:r>
            <a:endParaRPr lang="pt-BR" dirty="0"/>
          </a:p>
        </p:txBody>
      </p:sp>
      <p:sp>
        <p:nvSpPr>
          <p:cNvPr id="60419" name="Espaço Reservado para Conteúdo 2"/>
          <p:cNvSpPr>
            <a:spLocks noGrp="1"/>
          </p:cNvSpPr>
          <p:nvPr>
            <p:ph idx="1"/>
          </p:nvPr>
        </p:nvSpPr>
        <p:spPr>
          <a:xfrm>
            <a:off x="822325" y="1341438"/>
            <a:ext cx="7521575" cy="3671887"/>
          </a:xfrm>
        </p:spPr>
        <p:txBody>
          <a:bodyPr/>
          <a:lstStyle/>
          <a:p>
            <a:pPr algn="just"/>
            <a:r>
              <a:rPr lang="pt-BR" sz="2400" b="0" smtClean="0">
                <a:solidFill>
                  <a:srgbClr val="000000"/>
                </a:solidFill>
                <a:latin typeface="Arial" charset="0"/>
                <a:cs typeface="Arial" charset="0"/>
              </a:rPr>
              <a:t>Apesar de ser um curso de especialização à distância, o trabalho escrito resultante é produto de todo curso posto em prática na realidade em que vivo. </a:t>
            </a:r>
            <a:endParaRPr lang="pt-BR" sz="2400" b="0" smtClean="0">
              <a:latin typeface="Arial" charset="0"/>
              <a:cs typeface="Arial" charset="0"/>
            </a:endParaRPr>
          </a:p>
          <a:p>
            <a:pPr algn="just"/>
            <a:endParaRPr lang="pt-BR"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REFERÊNCIAS BIBLIOGRÁFICAS</a:t>
            </a:r>
            <a:endParaRPr lang="pt-BR" dirty="0">
              <a:latin typeface="Arial" pitchFamily="34" charset="0"/>
              <a:cs typeface="Arial" pitchFamily="34" charset="0"/>
            </a:endParaRPr>
          </a:p>
        </p:txBody>
      </p:sp>
      <p:sp>
        <p:nvSpPr>
          <p:cNvPr id="61443" name="Espaço Reservado para Conteúdo 2"/>
          <p:cNvSpPr>
            <a:spLocks noGrp="1"/>
          </p:cNvSpPr>
          <p:nvPr>
            <p:ph idx="1"/>
          </p:nvPr>
        </p:nvSpPr>
        <p:spPr/>
        <p:txBody>
          <a:bodyPr/>
          <a:lstStyle/>
          <a:p>
            <a:pPr algn="just"/>
            <a:r>
              <a:rPr lang="pt-BR" sz="2400" b="0" smtClean="0">
                <a:solidFill>
                  <a:srgbClr val="000000"/>
                </a:solidFill>
                <a:latin typeface="Arial" charset="0"/>
              </a:rPr>
              <a:t>MINISTÉRIO DA SAÚDE SECRETARIA DE POLÍTICAS DE SAÚDE. Caderno de Atenção Básica número 11. Saúde da Criança - Acompanhamento do crescimento e desenvolvimento infantil. 2002. Disponível em: &lt;http://bvsms.saude.gov.br/bvs/publicacoes/crescimento_desenvolvimento.pdf&gt;. Acesso em: 27 de jan de 2013</a:t>
            </a:r>
            <a:r>
              <a:rPr lang="pt-BR" sz="2400" smtClean="0">
                <a:solidFill>
                  <a:srgbClr val="000000"/>
                </a:solidFill>
                <a:latin typeface="Arial" charset="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REFERÊNCIAS BIBLIOGRÁFICAS</a:t>
            </a:r>
            <a:endParaRPr lang="pt-BR" dirty="0"/>
          </a:p>
        </p:txBody>
      </p:sp>
      <p:sp>
        <p:nvSpPr>
          <p:cNvPr id="3" name="Espaço Reservado para Conteúdo 2"/>
          <p:cNvSpPr>
            <a:spLocks noGrp="1"/>
          </p:cNvSpPr>
          <p:nvPr>
            <p:ph idx="1"/>
          </p:nvPr>
        </p:nvSpPr>
        <p:spPr/>
        <p:txBody>
          <a:bodyPr rtlCol="0">
            <a:normAutofit fontScale="92500" lnSpcReduction="10000"/>
          </a:bodyPr>
          <a:lstStyle/>
          <a:p>
            <a:pPr algn="just" fontAlgn="auto">
              <a:spcAft>
                <a:spcPts val="0"/>
              </a:spcAft>
              <a:buFont typeface="Arial" pitchFamily="34" charset="0"/>
              <a:buNone/>
              <a:defRPr/>
            </a:pPr>
            <a:r>
              <a:rPr lang="pt-BR" sz="2400" b="0" dirty="0" smtClean="0">
                <a:solidFill>
                  <a:srgbClr val="000000"/>
                </a:solidFill>
                <a:latin typeface="Arial" pitchFamily="34" charset="0"/>
                <a:cs typeface="Arial" pitchFamily="34" charset="0"/>
              </a:rPr>
              <a:t>MINISTÉRIO DA SAÚDE. Caderneta de Saúde da Criança-Menina. Disponível em:&lt; http://bvsms.saude.gov.br/bvs/publicacoes/caderneta_saude_crianca_menina_7ed.pdf&gt;. Acesso em: 27 de jan de 2013.</a:t>
            </a:r>
          </a:p>
          <a:p>
            <a:pPr algn="just" fontAlgn="auto">
              <a:spcAft>
                <a:spcPts val="0"/>
              </a:spcAft>
              <a:buFont typeface="Arial" pitchFamily="34" charset="0"/>
              <a:buNone/>
              <a:defRPr/>
            </a:pPr>
            <a:r>
              <a:rPr lang="pt-BR" sz="2400" b="0" dirty="0" smtClean="0">
                <a:solidFill>
                  <a:srgbClr val="000000"/>
                </a:solidFill>
                <a:latin typeface="Arial" pitchFamily="34" charset="0"/>
                <a:cs typeface="Arial" pitchFamily="34" charset="0"/>
              </a:rPr>
              <a:t> </a:t>
            </a:r>
            <a:endParaRPr lang="pt-BR" sz="2400" b="0" dirty="0" smtClean="0">
              <a:latin typeface="Arial" pitchFamily="34" charset="0"/>
              <a:cs typeface="Arial" pitchFamily="34" charset="0"/>
            </a:endParaRPr>
          </a:p>
          <a:p>
            <a:pPr algn="just" fontAlgn="auto">
              <a:spcAft>
                <a:spcPts val="0"/>
              </a:spcAft>
              <a:buFont typeface="Arial" pitchFamily="34" charset="0"/>
              <a:buNone/>
              <a:defRPr/>
            </a:pPr>
            <a:r>
              <a:rPr lang="pt-BR" sz="2600" b="0" dirty="0" smtClean="0">
                <a:solidFill>
                  <a:srgbClr val="000000"/>
                </a:solidFill>
                <a:latin typeface="Arial" pitchFamily="34" charset="0"/>
                <a:cs typeface="Arial" pitchFamily="34" charset="0"/>
              </a:rPr>
              <a:t>DATASUS. Tecnologia da informação a serviço do SUS. Disponível em: &lt;http://tabnet.datasus.gov.br/cgi/tabcgi.exe?</a:t>
            </a:r>
            <a:r>
              <a:rPr lang="pt-BR" sz="2600" b="0" dirty="0" err="1" smtClean="0">
                <a:solidFill>
                  <a:srgbClr val="000000"/>
                </a:solidFill>
                <a:latin typeface="Arial" pitchFamily="34" charset="0"/>
                <a:cs typeface="Arial" pitchFamily="34" charset="0"/>
              </a:rPr>
              <a:t>siab</a:t>
            </a:r>
            <a:r>
              <a:rPr lang="pt-BR" sz="2600" b="0" dirty="0" smtClean="0">
                <a:solidFill>
                  <a:srgbClr val="000000"/>
                </a:solidFill>
                <a:latin typeface="Arial" pitchFamily="34" charset="0"/>
                <a:cs typeface="Arial" pitchFamily="34" charset="0"/>
              </a:rPr>
              <a:t>/</a:t>
            </a:r>
            <a:r>
              <a:rPr lang="pt-BR" sz="2600" b="0" dirty="0" err="1" smtClean="0">
                <a:solidFill>
                  <a:srgbClr val="000000"/>
                </a:solidFill>
                <a:latin typeface="Arial" pitchFamily="34" charset="0"/>
                <a:cs typeface="Arial" pitchFamily="34" charset="0"/>
              </a:rPr>
              <a:t>cnv</a:t>
            </a:r>
            <a:r>
              <a:rPr lang="pt-BR" sz="2600" b="0" dirty="0" smtClean="0">
                <a:solidFill>
                  <a:srgbClr val="000000"/>
                </a:solidFill>
                <a:latin typeface="Arial" pitchFamily="34" charset="0"/>
                <a:cs typeface="Arial" pitchFamily="34" charset="0"/>
              </a:rPr>
              <a:t>/SIABSRS.</a:t>
            </a:r>
            <a:r>
              <a:rPr lang="pt-BR" sz="2600" b="0" dirty="0" err="1" smtClean="0">
                <a:solidFill>
                  <a:srgbClr val="000000"/>
                </a:solidFill>
                <a:latin typeface="Arial" pitchFamily="34" charset="0"/>
                <a:cs typeface="Arial" pitchFamily="34" charset="0"/>
              </a:rPr>
              <a:t>def</a:t>
            </a:r>
            <a:r>
              <a:rPr lang="pt-BR" sz="2600" b="0" dirty="0" smtClean="0">
                <a:solidFill>
                  <a:srgbClr val="000000"/>
                </a:solidFill>
                <a:latin typeface="Arial" pitchFamily="34" charset="0"/>
                <a:cs typeface="Arial" pitchFamily="34" charset="0"/>
              </a:rPr>
              <a:t>&gt;. Acesso em: 11 de </a:t>
            </a:r>
            <a:r>
              <a:rPr lang="pt-BR" sz="2600" b="0" dirty="0" err="1" smtClean="0">
                <a:solidFill>
                  <a:srgbClr val="000000"/>
                </a:solidFill>
                <a:latin typeface="Arial" pitchFamily="34" charset="0"/>
                <a:cs typeface="Arial" pitchFamily="34" charset="0"/>
              </a:rPr>
              <a:t>nov</a:t>
            </a:r>
            <a:r>
              <a:rPr lang="pt-BR" sz="2600" b="0" dirty="0" smtClean="0">
                <a:solidFill>
                  <a:srgbClr val="000000"/>
                </a:solidFill>
                <a:latin typeface="Arial" pitchFamily="34" charset="0"/>
                <a:cs typeface="Arial" pitchFamily="34" charset="0"/>
              </a:rPr>
              <a:t> de 2013. </a:t>
            </a:r>
            <a:endParaRPr lang="pt-BR" sz="2600" b="0" dirty="0" smtClean="0">
              <a:latin typeface="Arial" pitchFamily="34" charset="0"/>
              <a:cs typeface="Arial" pitchFamily="34" charset="0"/>
            </a:endParaRPr>
          </a:p>
          <a:p>
            <a:pPr algn="just" fontAlgn="auto">
              <a:spcAft>
                <a:spcPts val="0"/>
              </a:spcAft>
              <a:buFont typeface="Arial" pitchFamily="34" charset="0"/>
              <a:buNone/>
              <a:defRPr/>
            </a:pPr>
            <a:endParaRPr lang="pt-BR" sz="24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REFERÊNCIAS BIBLIOGRÁFICAS</a:t>
            </a:r>
            <a:endParaRPr lang="pt-BR" dirty="0"/>
          </a:p>
        </p:txBody>
      </p:sp>
      <p:sp>
        <p:nvSpPr>
          <p:cNvPr id="3" name="Espaço Reservado para Conteúdo 2"/>
          <p:cNvSpPr>
            <a:spLocks noGrp="1"/>
          </p:cNvSpPr>
          <p:nvPr>
            <p:ph idx="1"/>
          </p:nvPr>
        </p:nvSpPr>
        <p:spPr/>
        <p:txBody>
          <a:bodyPr rtlCol="0">
            <a:normAutofit/>
          </a:bodyPr>
          <a:lstStyle/>
          <a:p>
            <a:pPr algn="just" fontAlgn="auto">
              <a:spcAft>
                <a:spcPts val="0"/>
              </a:spcAft>
              <a:buFont typeface="Arial" pitchFamily="34" charset="0"/>
              <a:buNone/>
              <a:defRPr/>
            </a:pPr>
            <a:r>
              <a:rPr lang="pt-BR" sz="2400" b="0" dirty="0">
                <a:solidFill>
                  <a:srgbClr val="000000"/>
                </a:solidFill>
                <a:latin typeface="Arial"/>
              </a:rPr>
              <a:t>DEPARTAMENTO DE ATENÇÃO BÁSICA-DAB. Teto, credenciamento e implantação das estratégias de agentes Comunitários de Saúde, Saúde da Família e Saúde Bucal. Disponível em: &lt;file:///C:/DOCUME~1/ADMINI~1/CONFIG~1/</a:t>
            </a:r>
            <a:r>
              <a:rPr lang="pt-BR" sz="2400" b="0" dirty="0" err="1">
                <a:solidFill>
                  <a:srgbClr val="000000"/>
                </a:solidFill>
                <a:latin typeface="Arial"/>
              </a:rPr>
              <a:t>Temp</a:t>
            </a:r>
            <a:r>
              <a:rPr lang="pt-BR" sz="2400" b="0" dirty="0">
                <a:solidFill>
                  <a:srgbClr val="000000"/>
                </a:solidFill>
                <a:latin typeface="Arial"/>
              </a:rPr>
              <a:t>/Historico_Cobertura_SF_%20setembro.xls.htm&gt;. </a:t>
            </a:r>
          </a:p>
          <a:p>
            <a:pPr marL="0" indent="0" algn="just" fontAlgn="auto">
              <a:spcAft>
                <a:spcPts val="0"/>
              </a:spcAft>
              <a:buFont typeface="Arial" pitchFamily="34" charset="0"/>
              <a:buNone/>
              <a:defRPr/>
            </a:pPr>
            <a:r>
              <a:rPr lang="pt-BR" sz="2400" b="0" dirty="0">
                <a:solidFill>
                  <a:srgbClr val="000000"/>
                </a:solidFill>
                <a:latin typeface="Arial"/>
              </a:rPr>
              <a:t>Acesso em: 11 de Nov de 2013</a:t>
            </a:r>
            <a:r>
              <a:rPr lang="pt-BR" sz="2400" dirty="0">
                <a:solidFill>
                  <a:srgbClr val="000000"/>
                </a:solidFill>
                <a:latin typeface="Arial"/>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64515" name="Picture 2" descr="H:\Photos\IMG00165.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65539" name="Picture 2" descr="H:\Photos\IMG0016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11267" name="Espaço Reservado para Conteúdo 2"/>
          <p:cNvSpPr>
            <a:spLocks noGrp="1"/>
          </p:cNvSpPr>
          <p:nvPr>
            <p:ph idx="1"/>
          </p:nvPr>
        </p:nvSpPr>
        <p:spPr>
          <a:xfrm>
            <a:off x="822325" y="836613"/>
            <a:ext cx="7521575" cy="4176712"/>
          </a:xfrm>
        </p:spPr>
        <p:txBody>
          <a:bodyPr/>
          <a:lstStyle/>
          <a:p>
            <a:pPr algn="just"/>
            <a:r>
              <a:rPr lang="pt-BR" sz="2400" b="0" smtClean="0">
                <a:latin typeface="Arial" charset="0"/>
                <a:cs typeface="Arial" charset="0"/>
              </a:rPr>
              <a:t>Os pacientes que necessitam de atendimento especializado são encaminhados para os hospitais de referência na cidade de Santo Ângelo, Ijuí e Passo Fundo. </a:t>
            </a:r>
          </a:p>
          <a:p>
            <a:pPr algn="just"/>
            <a:endParaRPr lang="pt-BR" sz="2400" b="0" smtClean="0">
              <a:latin typeface="Arial" charset="0"/>
              <a:cs typeface="Arial" charset="0"/>
            </a:endParaRPr>
          </a:p>
          <a:p>
            <a:pPr algn="just"/>
            <a:r>
              <a:rPr lang="pt-BR" sz="2400" b="0" smtClean="0">
                <a:latin typeface="Arial" charset="0"/>
                <a:cs typeface="Arial" charset="0"/>
              </a:rPr>
              <a:t>Especialidades/consultas: traumatologista = oito/mês; nefrologista= oito/mês; dermatologista= duas/mês; cardiologista=mais ou menos quinze dias de espera. Exames: mamografia=trinta e nove/mês; oftalmologista= trinta e cinco/mês.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66563" name="Picture 2" descr="H:\Photos\IMG0015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67587" name="Picture 2" descr="H:\Photos\IMG00154.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68611" name="Picture 2" descr="H:\Photos\IMG00155.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69635" name="Picture 2" descr="H:\Photos\IMG0016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p>
        </p:txBody>
      </p:sp>
      <p:pic>
        <p:nvPicPr>
          <p:cNvPr id="70659" name="Picture 2" descr="H:\Photos\IMG00164.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97100" y="1100138"/>
            <a:ext cx="4772025" cy="357981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325" y="365125"/>
            <a:ext cx="7521575" cy="471488"/>
          </a:xfrm>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12291" name="Espaço Reservado para Conteúdo 2"/>
          <p:cNvSpPr>
            <a:spLocks noGrp="1"/>
          </p:cNvSpPr>
          <p:nvPr>
            <p:ph idx="1"/>
          </p:nvPr>
        </p:nvSpPr>
        <p:spPr>
          <a:xfrm>
            <a:off x="822325" y="836613"/>
            <a:ext cx="7521575" cy="4176712"/>
          </a:xfrm>
        </p:spPr>
        <p:txBody>
          <a:bodyPr/>
          <a:lstStyle/>
          <a:p>
            <a:pPr algn="just"/>
            <a:r>
              <a:rPr lang="pt-BR" sz="2400" b="0" smtClean="0">
                <a:latin typeface="Arial" charset="0"/>
                <a:cs typeface="Arial" charset="0"/>
              </a:rPr>
              <a:t>O teste do pezinho, o pré-natal, a consulta puerperal e o preventivo pela enfermeira da UBS, ações de vigilância epidemiológica;</a:t>
            </a:r>
          </a:p>
          <a:p>
            <a:pPr algn="just"/>
            <a:endParaRPr lang="pt-BR" sz="2400" b="0" smtClean="0">
              <a:latin typeface="Arial" charset="0"/>
              <a:cs typeface="Arial" charset="0"/>
            </a:endParaRPr>
          </a:p>
          <a:p>
            <a:pPr algn="just"/>
            <a:r>
              <a:rPr lang="pt-BR" sz="2400" b="0" smtClean="0">
                <a:latin typeface="Arial" charset="0"/>
                <a:cs typeface="Arial" charset="0"/>
              </a:rPr>
              <a:t>A solicitação de medicamentos para hanseníase, HIV, tuberculose e insulinas NPH e regular para portadores de diabetes Mellitus e sala de vacinas é centralizado no posto do centro. </a:t>
            </a:r>
          </a:p>
          <a:p>
            <a:pPr algn="just"/>
            <a:endParaRPr lang="pt-BR" sz="2400" b="0" smtClean="0">
              <a:latin typeface="Arial" charset="0"/>
              <a:cs typeface="Arial" charset="0"/>
            </a:endParaRPr>
          </a:p>
          <a:p>
            <a:pPr algn="just"/>
            <a:endParaRPr lang="pt-BR" sz="2400" b="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introdução</a:t>
            </a:r>
            <a:endParaRPr lang="pt-BR" dirty="0">
              <a:latin typeface="Arial" pitchFamily="34" charset="0"/>
              <a:cs typeface="Arial" pitchFamily="34" charset="0"/>
            </a:endParaRPr>
          </a:p>
        </p:txBody>
      </p:sp>
      <p:sp>
        <p:nvSpPr>
          <p:cNvPr id="13315" name="Espaço Reservado para Conteúdo 2"/>
          <p:cNvSpPr>
            <a:spLocks noGrp="1"/>
          </p:cNvSpPr>
          <p:nvPr>
            <p:ph idx="1"/>
          </p:nvPr>
        </p:nvSpPr>
        <p:spPr>
          <a:xfrm>
            <a:off x="822325" y="908050"/>
            <a:ext cx="7521575" cy="4176713"/>
          </a:xfrm>
        </p:spPr>
        <p:txBody>
          <a:bodyPr/>
          <a:lstStyle/>
          <a:p>
            <a:pPr algn="just"/>
            <a:r>
              <a:rPr lang="pt-BR" sz="2400" b="0" smtClean="0">
                <a:latin typeface="Arial" charset="0"/>
                <a:cs typeface="Arial" charset="0"/>
              </a:rPr>
              <a:t>O enfoque de intervenção é saúde da criança que compreende a faixa etária de zero a setenta e dois meses. Conforme o sistema eletrônico da sala das vacinas existem aproximadamente 300 crianças de zero a setenta e dois meses.</a:t>
            </a:r>
          </a:p>
          <a:p>
            <a:pPr algn="just"/>
            <a:r>
              <a:rPr lang="pt-BR" sz="2400" b="0" smtClean="0">
                <a:latin typeface="Arial" charset="0"/>
                <a:cs typeface="Arial" charset="0"/>
              </a:rPr>
              <a:t> </a:t>
            </a:r>
          </a:p>
          <a:p>
            <a:pPr algn="just"/>
            <a:r>
              <a:rPr lang="pt-BR" sz="2400" b="0" smtClean="0">
                <a:latin typeface="Arial" charset="0"/>
                <a:cs typeface="Arial" charset="0"/>
              </a:rPr>
              <a:t>Não desenvolvemos o programa puericultura o qual tem o objetivo de avaliar o crescimento e o desenvolvimento psicomotor das crianças desse grupo.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r>
              <a:rPr lang="pt-BR" dirty="0" smtClean="0">
                <a:latin typeface="Arial" pitchFamily="34" charset="0"/>
                <a:cs typeface="Arial" pitchFamily="34" charset="0"/>
              </a:rPr>
              <a:t>OBJETIVO GERAL</a:t>
            </a:r>
            <a:endParaRPr lang="pt-BR" dirty="0">
              <a:latin typeface="Arial" pitchFamily="34" charset="0"/>
              <a:cs typeface="Arial" pitchFamily="34" charset="0"/>
            </a:endParaRPr>
          </a:p>
        </p:txBody>
      </p:sp>
      <p:sp>
        <p:nvSpPr>
          <p:cNvPr id="14339" name="Espaço Reservado para Conteúdo 2"/>
          <p:cNvSpPr>
            <a:spLocks noGrp="1"/>
          </p:cNvSpPr>
          <p:nvPr>
            <p:ph idx="1"/>
          </p:nvPr>
        </p:nvSpPr>
        <p:spPr>
          <a:xfrm>
            <a:off x="822325" y="836613"/>
            <a:ext cx="7521575" cy="4176712"/>
          </a:xfrm>
        </p:spPr>
        <p:txBody>
          <a:bodyPr/>
          <a:lstStyle/>
          <a:p>
            <a:pPr algn="just"/>
            <a:r>
              <a:rPr lang="pt-BR" sz="2400" b="0" smtClean="0">
                <a:solidFill>
                  <a:srgbClr val="000000"/>
                </a:solidFill>
                <a:latin typeface="Arial" charset="0"/>
              </a:rPr>
              <a:t>Implantar o programa de puericultura para as crianças de zero a sete e dois meses no PSF-1 Bairro Brasília no município de Cerro Largo/RS. </a:t>
            </a:r>
          </a:p>
          <a:p>
            <a:pPr algn="just"/>
            <a:endParaRPr lang="pt-BR" sz="2400" b="0" smtClean="0">
              <a:latin typeface="Arial" charset="0"/>
              <a:cs typeface="Arial" charset="0"/>
            </a:endParaRPr>
          </a:p>
          <a:p>
            <a:pPr algn="just"/>
            <a:r>
              <a:rPr lang="pt-BR" sz="2400" b="0" smtClean="0">
                <a:latin typeface="Arial" charset="0"/>
                <a:cs typeface="Arial" charset="0"/>
              </a:rPr>
              <a:t>Essa unidade abrange os bairros mais pobres do município, famílias numerosas com renda salarial mínima o que resulta em consultas médicas em demasia e repetitivas, para tanto se avaliou a necessidade de realizar um trabalho continuado com as crianças. </a:t>
            </a:r>
            <a:endParaRPr lang="pt-BR" sz="2400" b="0" smtClean="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des Joana">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Joana</Template>
  <TotalTime>9</TotalTime>
  <Words>2390</Words>
  <Application>Microsoft Office PowerPoint</Application>
  <PresentationFormat>Apresentação na tela (4:3)</PresentationFormat>
  <Paragraphs>234</Paragraphs>
  <Slides>64</Slides>
  <Notes>2</Notes>
  <HiddenSlides>0</HiddenSlides>
  <MMClips>0</MMClips>
  <ScaleCrop>false</ScaleCrop>
  <HeadingPairs>
    <vt:vector size="4" baseType="variant">
      <vt:variant>
        <vt:lpstr>Tema</vt:lpstr>
      </vt:variant>
      <vt:variant>
        <vt:i4>1</vt:i4>
      </vt:variant>
      <vt:variant>
        <vt:lpstr>Títulos de slides</vt:lpstr>
      </vt:variant>
      <vt:variant>
        <vt:i4>64</vt:i4>
      </vt:variant>
    </vt:vector>
  </HeadingPairs>
  <TitlesOfParts>
    <vt:vector size="65" baseType="lpstr">
      <vt:lpstr>slides Joana</vt:lpstr>
      <vt:lpstr>Slide 1</vt:lpstr>
      <vt:lpstr>INTRODUÇÃO</vt:lpstr>
      <vt:lpstr>INTRODUÇÃO</vt:lpstr>
      <vt:lpstr>INTRODUÇÃO</vt:lpstr>
      <vt:lpstr>INTRODUÇÃO</vt:lpstr>
      <vt:lpstr>introdução</vt:lpstr>
      <vt:lpstr>INTRODUÇÃO</vt:lpstr>
      <vt:lpstr>introdução</vt:lpstr>
      <vt:lpstr>OBJETIVO GERAL</vt:lpstr>
      <vt:lpstr>METODOLOGIA - ações</vt:lpstr>
      <vt:lpstr>ações</vt:lpstr>
      <vt:lpstr>ações</vt:lpstr>
      <vt:lpstr>ações</vt:lpstr>
      <vt:lpstr>ações</vt:lpstr>
      <vt:lpstr>ações</vt:lpstr>
      <vt:lpstr>ações</vt:lpstr>
      <vt:lpstr>ações</vt:lpstr>
      <vt:lpstr>OBJETIVOS ESPECÍFICOS</vt:lpstr>
      <vt:lpstr>OBJETIVOS ESPECÍFICOS</vt:lpstr>
      <vt:lpstr>METAS</vt:lpstr>
      <vt:lpstr>METAS</vt:lpstr>
      <vt:lpstr>METAS</vt:lpstr>
      <vt:lpstr>METAS</vt:lpstr>
      <vt:lpstr>METAS</vt:lpstr>
      <vt:lpstr>Slide 25</vt:lpstr>
      <vt:lpstr>Figura 01</vt:lpstr>
      <vt:lpstr>Figura 02</vt:lpstr>
      <vt:lpstr>Figura 03</vt:lpstr>
      <vt:lpstr>Figura 04</vt:lpstr>
      <vt:lpstr>Figura 05</vt:lpstr>
      <vt:lpstr>Figura 06</vt:lpstr>
      <vt:lpstr>Figura 07</vt:lpstr>
      <vt:lpstr>Figura 08</vt:lpstr>
      <vt:lpstr>Figura 09</vt:lpstr>
      <vt:lpstr>Figura 10</vt:lpstr>
      <vt:lpstr>Figura 11</vt:lpstr>
      <vt:lpstr>Figura 12</vt:lpstr>
      <vt:lpstr>Figura 13</vt:lpstr>
      <vt:lpstr>Figura 14</vt:lpstr>
      <vt:lpstr>Figura 15</vt:lpstr>
      <vt:lpstr>Figura 16</vt:lpstr>
      <vt:lpstr>Figura 17</vt:lpstr>
      <vt:lpstr>Figura 18</vt:lpstr>
      <vt:lpstr>Figura 19</vt:lpstr>
      <vt:lpstr>Figura 20</vt:lpstr>
      <vt:lpstr>Figura 21</vt:lpstr>
      <vt:lpstr>Figura 22</vt:lpstr>
      <vt:lpstr>DISCUSSÃO</vt:lpstr>
      <vt:lpstr>discussão</vt:lpstr>
      <vt:lpstr>DISCUSSÃO</vt:lpstr>
      <vt:lpstr>discussão</vt:lpstr>
      <vt:lpstr>REFLEXÃO CRÍTICA SOBRE O MEU PROCESSO PESSOAL DE APRENDIZAGEM</vt:lpstr>
      <vt:lpstr>REFLEXÃO CRÍTICA SOBRE O MEU PROCESSO PESSOAL DE APRENDIZAGEM</vt:lpstr>
      <vt:lpstr>REFLEXÃO CRÍTICA SOBRE O MEU PROCESSO PESSOAL DE APRENDIZAGEM</vt:lpstr>
      <vt:lpstr>REFERÊNCIAS BIBLIOGRÁFICAS</vt:lpstr>
      <vt:lpstr>REFERÊNCIAS BIBLIOGRÁFICAS</vt:lpstr>
      <vt:lpstr>REFERÊNCIAS BIBLIOGRÁFICAS</vt:lpstr>
      <vt:lpstr>Slide 58</vt:lpstr>
      <vt:lpstr>Slide 59</vt:lpstr>
      <vt:lpstr>Slide 60</vt:lpstr>
      <vt:lpstr>Slide 61</vt:lpstr>
      <vt:lpstr>Slide 62</vt:lpstr>
      <vt:lpstr>Slide 63</vt:lpstr>
      <vt:lpstr>Slide 64</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joana</dc:creator>
  <cp:lastModifiedBy>Cliente</cp:lastModifiedBy>
  <cp:revision>2</cp:revision>
  <dcterms:created xsi:type="dcterms:W3CDTF">2013-12-04T21:27:48Z</dcterms:created>
  <dcterms:modified xsi:type="dcterms:W3CDTF">2013-12-08T00:51:57Z</dcterms:modified>
</cp:coreProperties>
</file>