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90" r:id="rId4"/>
    <p:sldId id="295" r:id="rId5"/>
    <p:sldId id="258" r:id="rId6"/>
    <p:sldId id="296" r:id="rId7"/>
    <p:sldId id="259" r:id="rId8"/>
    <p:sldId id="260" r:id="rId9"/>
    <p:sldId id="261" r:id="rId10"/>
    <p:sldId id="297" r:id="rId11"/>
    <p:sldId id="262" r:id="rId12"/>
    <p:sldId id="298" r:id="rId13"/>
    <p:sldId id="291" r:id="rId14"/>
    <p:sldId id="263" r:id="rId15"/>
    <p:sldId id="299" r:id="rId16"/>
    <p:sldId id="264" r:id="rId17"/>
    <p:sldId id="267" r:id="rId18"/>
    <p:sldId id="292" r:id="rId19"/>
    <p:sldId id="268" r:id="rId20"/>
    <p:sldId id="300" r:id="rId21"/>
    <p:sldId id="266" r:id="rId22"/>
    <p:sldId id="301" r:id="rId23"/>
    <p:sldId id="265" r:id="rId24"/>
    <p:sldId id="293" r:id="rId25"/>
    <p:sldId id="269" r:id="rId26"/>
    <p:sldId id="270" r:id="rId27"/>
    <p:sldId id="271" r:id="rId28"/>
    <p:sldId id="294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83" r:id="rId41"/>
    <p:sldId id="284" r:id="rId42"/>
    <p:sldId id="285" r:id="rId43"/>
    <p:sldId id="286" r:id="rId44"/>
    <p:sldId id="302" r:id="rId45"/>
    <p:sldId id="287" r:id="rId4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06B6D07-2E63-43CD-9326-566D2C372D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05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6B6D07-2E63-43CD-9326-566D2C372D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9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6B6D07-2E63-43CD-9326-566D2C372DB6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696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6B6D07-2E63-43CD-9326-566D2C372D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2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6B6D07-2E63-43CD-9326-566D2C372DB6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0667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6B6D07-2E63-43CD-9326-566D2C372D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879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6D07-2E63-43CD-9326-566D2C372D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220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6D07-2E63-43CD-9326-566D2C372D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0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6D07-2E63-43CD-9326-566D2C372D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20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6B6D07-2E63-43CD-9326-566D2C372D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01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6B6D07-2E63-43CD-9326-566D2C372D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21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6B6D07-2E63-43CD-9326-566D2C372D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6D07-2E63-43CD-9326-566D2C372D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59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6D07-2E63-43CD-9326-566D2C372D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58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6D07-2E63-43CD-9326-566D2C372D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211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6B6D07-2E63-43CD-9326-566D2C372D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82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CE7CB-F963-4EC6-87DE-DDD4B05C62C5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06B6D07-2E63-43CD-9326-566D2C372D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85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78547" y="28523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sz="2400" dirty="0"/>
              <a:t>UNIVERSIDADE ABERTA DO SUS</a:t>
            </a:r>
            <a:br>
              <a:rPr lang="pt-BR" sz="2400" dirty="0"/>
            </a:br>
            <a:r>
              <a:rPr lang="pt-BR" sz="2400" dirty="0"/>
              <a:t>UNIVERSIDADE FEDERAL DE PELOTAS</a:t>
            </a:r>
            <a:br>
              <a:rPr lang="pt-BR" sz="2400" dirty="0"/>
            </a:br>
            <a:r>
              <a:rPr lang="pt-BR" sz="2400" dirty="0"/>
              <a:t>DEPARTAMENTO DE MEDICINA SOCIAL</a:t>
            </a:r>
            <a:br>
              <a:rPr lang="pt-BR" sz="2400" dirty="0"/>
            </a:br>
            <a:r>
              <a:rPr lang="pt-BR" sz="2400" dirty="0"/>
              <a:t>CURSO DE ESPECIALIZAÇÃO EM SAÚDE DA FAMÍLIA</a:t>
            </a:r>
            <a:br>
              <a:rPr lang="pt-BR" sz="2400" dirty="0"/>
            </a:br>
            <a:r>
              <a:rPr lang="pt-BR" sz="2400" dirty="0"/>
              <a:t>MODALIDADE A DISTÂNCIA</a:t>
            </a:r>
            <a:br>
              <a:rPr lang="pt-BR" sz="2400" dirty="0"/>
            </a:br>
            <a:r>
              <a:rPr lang="pt-BR" sz="2400" dirty="0"/>
              <a:t>TURMA IV</a:t>
            </a:r>
            <a:br>
              <a:rPr lang="pt-BR" sz="2400" dirty="0"/>
            </a:br>
            <a:endParaRPr lang="pt-BR" sz="2400" dirty="0"/>
          </a:p>
        </p:txBody>
      </p:sp>
      <p:pic>
        <p:nvPicPr>
          <p:cNvPr id="1026" name="Picture 3" descr="logo1_100_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84" y="898141"/>
            <a:ext cx="10207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3976" y="898141"/>
            <a:ext cx="1228571" cy="103809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202546" y="3156378"/>
            <a:ext cx="6096000" cy="16730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Melhoria na Atenção ao Pré-Natal e Puerpério na Unidade Mista de Saúde de Felipe Camarão, no município de Natal/RN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039813" y="5312943"/>
            <a:ext cx="44214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/>
              <a:t>Joana Mendez Dantas de Miranda</a:t>
            </a:r>
          </a:p>
          <a:p>
            <a:pPr algn="ctr"/>
            <a:r>
              <a:rPr lang="pt-BR" sz="2400" dirty="0" smtClean="0"/>
              <a:t>Natal / 2014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656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Melhorar o registro das informações</a:t>
            </a:r>
          </a:p>
          <a:p>
            <a:r>
              <a:rPr lang="pt-BR" sz="2800" dirty="0"/>
              <a:t>Mapear as gestantes de risco</a:t>
            </a:r>
          </a:p>
          <a:p>
            <a:r>
              <a:rPr lang="pt-BR" sz="2800" dirty="0"/>
              <a:t>Promover a saúde no Pré-Natal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4849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Estimativa: 102 gestantes atendidas na Unidade Mista de Saúde de Felipe Camarão </a:t>
            </a:r>
            <a:endParaRPr lang="pt-BR" sz="2800" dirty="0" smtClean="0"/>
          </a:p>
          <a:p>
            <a:endParaRPr lang="pt-BR" sz="2800" dirty="0" smtClean="0"/>
          </a:p>
          <a:p>
            <a:pPr lvl="1"/>
            <a:r>
              <a:rPr lang="pt-BR" sz="2400" dirty="0" smtClean="0"/>
              <a:t>22 gestantes na Equipe de Saúde da Família 18</a:t>
            </a:r>
          </a:p>
          <a:p>
            <a:pPr lvl="1"/>
            <a:endParaRPr lang="pt-BR" dirty="0" smtClean="0"/>
          </a:p>
          <a:p>
            <a:r>
              <a:rPr lang="pt-BR" sz="2800" dirty="0" smtClean="0"/>
              <a:t>Capacitação dos profissionais de saúde da ESF</a:t>
            </a:r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470481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Protocolo do Ministério da Saúde para o Pré-Natal</a:t>
            </a:r>
          </a:p>
          <a:p>
            <a:endParaRPr lang="pt-BR" sz="2800" dirty="0"/>
          </a:p>
          <a:p>
            <a:r>
              <a:rPr lang="pt-BR" sz="2800" dirty="0"/>
              <a:t>Acolhimento precoce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0492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Curso de Gestantes</a:t>
            </a:r>
          </a:p>
          <a:p>
            <a:endParaRPr lang="pt-BR" sz="2800" dirty="0" smtClean="0"/>
          </a:p>
          <a:p>
            <a:r>
              <a:rPr lang="pt-BR" sz="2800" dirty="0" smtClean="0"/>
              <a:t>Saúde bucal – Pré-Natal odontológico</a:t>
            </a:r>
          </a:p>
          <a:p>
            <a:endParaRPr lang="pt-BR" sz="2800" dirty="0" smtClean="0"/>
          </a:p>
          <a:p>
            <a:r>
              <a:rPr lang="pt-BR" sz="2800" dirty="0" smtClean="0"/>
              <a:t>Consultas alternadas entre médico e enfermeiro – mínimo de 6 consultas</a:t>
            </a:r>
          </a:p>
          <a:p>
            <a:endParaRPr lang="pt-BR" sz="2800" dirty="0" smtClean="0"/>
          </a:p>
          <a:p>
            <a:r>
              <a:rPr lang="pt-BR" sz="2800" dirty="0" smtClean="0"/>
              <a:t>Divulgação do Projeto de Intervenção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4503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Objetivo: ampliar a cobertura do Pré-Natal</a:t>
            </a:r>
          </a:p>
          <a:p>
            <a:endParaRPr lang="pt-BR" dirty="0" smtClean="0"/>
          </a:p>
          <a:p>
            <a:pPr lvl="1"/>
            <a:r>
              <a:rPr lang="pt-BR" sz="2400" dirty="0"/>
              <a:t>Ampliar a cobertura das gestantes residentes na área de abrangência da unidade de saúde que frequentam o programa de pré-natal na unidade de saúde para 50</a:t>
            </a:r>
            <a:r>
              <a:rPr lang="pt-BR" sz="2400" dirty="0" smtClean="0"/>
              <a:t>%.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81044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Objetivo: ampliar a cobertura do </a:t>
            </a:r>
            <a:r>
              <a:rPr lang="pt-BR" sz="2800" dirty="0" smtClean="0"/>
              <a:t>Pré-Natal</a:t>
            </a:r>
          </a:p>
          <a:p>
            <a:endParaRPr lang="pt-BR" dirty="0"/>
          </a:p>
          <a:p>
            <a:pPr lvl="1"/>
            <a:r>
              <a:rPr lang="pt-BR" sz="2400" dirty="0"/>
              <a:t>Garantir a captação de 50% das gestantes residentes na área de abrangência da unidade de saúde no primeiro trimestre de gestação.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Garantir a cobertura de primeira consulta odontológica, com plano de tratamento, para 50% das gestantes cadastradas.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4685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Objetivo: melhorar a adesão ao Pré-Natal</a:t>
            </a:r>
          </a:p>
          <a:p>
            <a:endParaRPr lang="pt-BR" dirty="0" smtClean="0"/>
          </a:p>
          <a:p>
            <a:pPr lvl="1"/>
            <a:r>
              <a:rPr lang="pt-BR" sz="2400" dirty="0"/>
              <a:t>Realizar busca ativa de 100% das gestantes faltosas às consultas de pré-natal</a:t>
            </a:r>
            <a:r>
              <a:rPr lang="pt-BR" sz="2400" dirty="0" smtClean="0"/>
              <a:t>.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/>
              <a:t>Fazer busca ativa de 50% das gestantes, com primeira consulta odontológica programática, faltosas às consultas</a:t>
            </a:r>
            <a:r>
              <a:rPr lang="pt-BR" sz="2400" dirty="0" smtClean="0"/>
              <a:t>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739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Objetivo: melhorar a qualidade da atenção ao Pré-Natal e Puerpério realizado na Unidade</a:t>
            </a:r>
          </a:p>
          <a:p>
            <a:endParaRPr lang="pt-BR" dirty="0" smtClean="0"/>
          </a:p>
          <a:p>
            <a:pPr lvl="1"/>
            <a:r>
              <a:rPr lang="pt-BR" sz="2400" dirty="0"/>
              <a:t>Realizar pelo menos um exame ginecológico por trimestre em 100% das gestantes durante o pré-natal</a:t>
            </a:r>
            <a:r>
              <a:rPr lang="pt-BR" sz="2400" dirty="0" smtClean="0"/>
              <a:t>.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/>
              <a:t>Realizar pelo menos um exame de mamas em 100% das gestantes durante o pré-natal</a:t>
            </a:r>
            <a:r>
              <a:rPr lang="pt-BR" sz="2400" dirty="0" smtClean="0"/>
              <a:t>.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63731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Objetivo: melhorar a qualidade da atenção ao Pré-Natal e Puerpério realizado na Unidade</a:t>
            </a:r>
          </a:p>
          <a:p>
            <a:pPr lvl="1"/>
            <a:endParaRPr lang="pt-BR" dirty="0"/>
          </a:p>
          <a:p>
            <a:pPr lvl="1"/>
            <a:r>
              <a:rPr lang="pt-BR" sz="2400" dirty="0" smtClean="0"/>
              <a:t>Garantir a 100% das gestantes a prescrição de suplementação de sulfato ferroso e ácido fólico conforme protocolo.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Garantir a 100% das gestantes a solicitação de ABO-Rh, na primeira consulta.</a:t>
            </a:r>
          </a:p>
          <a:p>
            <a:pPr lvl="1"/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209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Objetivo: melhorar a qualidade da atenção ao Pré-Natal e Puerpério realizado na Unidade</a:t>
            </a:r>
          </a:p>
          <a:p>
            <a:endParaRPr lang="pt-BR" dirty="0" smtClean="0"/>
          </a:p>
          <a:p>
            <a:pPr lvl="1"/>
            <a:r>
              <a:rPr lang="pt-BR" sz="2400" dirty="0" smtClean="0"/>
              <a:t>Garantir a 100% das gestantes a solicitação de hemoglobina/hematócrito em dia (um na primeira consulta e outro próximo à 30ª semana de gestação).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518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Importância do Pré-Natal</a:t>
            </a:r>
          </a:p>
          <a:p>
            <a:endParaRPr lang="pt-BR" dirty="0" smtClean="0"/>
          </a:p>
          <a:p>
            <a:r>
              <a:rPr lang="pt-BR" sz="2800" dirty="0" smtClean="0"/>
              <a:t>Natal – RN</a:t>
            </a:r>
          </a:p>
          <a:p>
            <a:endParaRPr lang="pt-BR" dirty="0" smtClean="0"/>
          </a:p>
          <a:p>
            <a:pPr lvl="1"/>
            <a:r>
              <a:rPr lang="pt-BR" sz="2400" dirty="0" smtClean="0"/>
              <a:t>Censo demográfico de 2010: 803.739 </a:t>
            </a:r>
            <a:r>
              <a:rPr lang="pt-BR" sz="2400" dirty="0" err="1" smtClean="0"/>
              <a:t>hab</a:t>
            </a:r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45 Unidades de Saúde, com 37 Programa de Estratégia de Saúde da Família.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3 equipes de NASF 1</a:t>
            </a:r>
          </a:p>
        </p:txBody>
      </p:sp>
    </p:spTree>
    <p:extLst>
      <p:ext uri="{BB962C8B-B14F-4D97-AF65-F5344CB8AC3E}">
        <p14:creationId xmlns:p14="http://schemas.microsoft.com/office/powerpoint/2010/main" val="11733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/>
              <a:t>Objetivo: melhorar a qualidade da atenção ao Pré-Natal e Puerpério realizado na </a:t>
            </a:r>
            <a:r>
              <a:rPr lang="pt-BR" sz="2800" dirty="0" smtClean="0"/>
              <a:t>Unidade</a:t>
            </a:r>
          </a:p>
          <a:p>
            <a:pPr lvl="1"/>
            <a:endParaRPr lang="pt-BR" dirty="0"/>
          </a:p>
          <a:p>
            <a:pPr lvl="1"/>
            <a:r>
              <a:rPr lang="pt-BR" sz="2400" dirty="0" smtClean="0"/>
              <a:t>Garantir </a:t>
            </a:r>
            <a:r>
              <a:rPr lang="pt-BR" sz="2400" dirty="0"/>
              <a:t>a 100% das gestantes a solicitação de glicemia de jejum em dia (um na primeira consulta e outro próximo à 30ª semana de gestação).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Garantir a 100% das gestantes a solicitação de VDRL em dia (um na primeira consulta e outro próximo à 30ª semana de gestação).</a:t>
            </a:r>
          </a:p>
          <a:p>
            <a:pPr lvl="1"/>
            <a:endParaRPr lang="pt-BR" dirty="0"/>
          </a:p>
          <a:p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3785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Objetivo: melhorar a qualidade da atenção ao Pré-Natal e Puerpério realizado na Unidade</a:t>
            </a:r>
          </a:p>
          <a:p>
            <a:endParaRPr lang="pt-BR" dirty="0" smtClean="0"/>
          </a:p>
          <a:p>
            <a:pPr lvl="1"/>
            <a:r>
              <a:rPr lang="pt-BR" sz="2400" dirty="0" smtClean="0"/>
              <a:t>Garantir a 100% das gestantes a solicitação de exame de Urina tipo 1 (um na primeira consulta e outro próximo à 30ª semana de gestação).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8308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2800" dirty="0"/>
              <a:t>Objetivo: melhorar a qualidade da atenção ao Pré-Natal e Puerpério realizado na </a:t>
            </a:r>
            <a:r>
              <a:rPr lang="pt-BR" sz="2800" dirty="0" smtClean="0"/>
              <a:t>Unidade</a:t>
            </a:r>
          </a:p>
          <a:p>
            <a:pPr lvl="1"/>
            <a:endParaRPr lang="pt-BR" dirty="0"/>
          </a:p>
          <a:p>
            <a:pPr lvl="1"/>
            <a:r>
              <a:rPr lang="pt-BR" sz="2400" dirty="0"/>
              <a:t>Garantir a 100% das gestantes solicitação de testagem </a:t>
            </a:r>
            <a:r>
              <a:rPr lang="pt-BR" sz="2400" dirty="0" err="1"/>
              <a:t>anti-HIV</a:t>
            </a:r>
            <a:r>
              <a:rPr lang="pt-BR" sz="2400" dirty="0"/>
              <a:t> em dia (um na primeira consulta e outro próximo à 30ª semana de gestação).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Garantir a 100% das gestantes a solicitação de sorologia para hepatite B (</a:t>
            </a:r>
            <a:r>
              <a:rPr lang="pt-BR" sz="2400" dirty="0" err="1"/>
              <a:t>HBsAg</a:t>
            </a:r>
            <a:r>
              <a:rPr lang="pt-BR" sz="2400" dirty="0"/>
              <a:t>), na primeira consulta.</a:t>
            </a:r>
          </a:p>
          <a:p>
            <a:pPr lvl="1"/>
            <a:endParaRPr lang="pt-BR" dirty="0"/>
          </a:p>
          <a:p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8473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Objetivo: melhorar a qualidade da atenção ao Pré-Natal e Puerpério realizado na Unidade</a:t>
            </a:r>
          </a:p>
          <a:p>
            <a:endParaRPr lang="pt-BR" dirty="0" smtClean="0"/>
          </a:p>
          <a:p>
            <a:pPr lvl="1"/>
            <a:r>
              <a:rPr lang="pt-BR" sz="2400" dirty="0" smtClean="0"/>
              <a:t>Garantir a 100% das gestantes a solicitação de sorologia para toxoplasmose (</a:t>
            </a:r>
            <a:r>
              <a:rPr lang="pt-BR" sz="2400" dirty="0" err="1" smtClean="0"/>
              <a:t>IgG</a:t>
            </a:r>
            <a:r>
              <a:rPr lang="pt-BR" sz="2400" dirty="0" smtClean="0"/>
              <a:t> e </a:t>
            </a:r>
            <a:r>
              <a:rPr lang="pt-BR" sz="2400" dirty="0" err="1" smtClean="0"/>
              <a:t>IgM</a:t>
            </a:r>
            <a:r>
              <a:rPr lang="pt-BR" sz="2400" dirty="0" smtClean="0"/>
              <a:t>), na primeira consulta.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Garantir que 100% das gestantes completem o esquema da vacina </a:t>
            </a:r>
            <a:r>
              <a:rPr lang="pt-BR" sz="2400" dirty="0" err="1" smtClean="0"/>
              <a:t>anti-tetânica</a:t>
            </a:r>
            <a:r>
              <a:rPr lang="pt-BR" sz="2400" dirty="0" smtClean="0"/>
              <a:t>.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8290595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Objetivo: melhorar a qualidade da atenção ao Pré-Natal e Puerpério realizado na Unidade</a:t>
            </a:r>
          </a:p>
          <a:p>
            <a:pPr lvl="1"/>
            <a:endParaRPr lang="pt-BR" dirty="0"/>
          </a:p>
          <a:p>
            <a:pPr lvl="1"/>
            <a:r>
              <a:rPr lang="pt-BR" sz="2400" dirty="0" smtClean="0"/>
              <a:t>Garantir que 100% das gestantes completem o esquema da vacina de Hepatite B.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Realizar avaliação de saúde bucal em 50% das gestantes durante o pré-natal.</a:t>
            </a:r>
          </a:p>
          <a:p>
            <a:pPr lvl="1"/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7445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Objetivo: melhorar registro das informações</a:t>
            </a:r>
          </a:p>
          <a:p>
            <a:endParaRPr lang="pt-BR" dirty="0" smtClean="0"/>
          </a:p>
          <a:p>
            <a:pPr lvl="1"/>
            <a:r>
              <a:rPr lang="pt-BR" sz="2400" dirty="0"/>
              <a:t>Manter registro na ficha de prontuário de pré-natal/vacinação em 100% das gestantes.</a:t>
            </a:r>
          </a:p>
        </p:txBody>
      </p:sp>
    </p:spTree>
    <p:extLst>
      <p:ext uri="{BB962C8B-B14F-4D97-AF65-F5344CB8AC3E}">
        <p14:creationId xmlns:p14="http://schemas.microsoft.com/office/powerpoint/2010/main" val="121480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Objetivo: mapear as gestantes de risco</a:t>
            </a:r>
          </a:p>
          <a:p>
            <a:endParaRPr lang="pt-BR" dirty="0" smtClean="0"/>
          </a:p>
          <a:p>
            <a:pPr lvl="1"/>
            <a:r>
              <a:rPr lang="pt-BR" sz="2400" dirty="0"/>
              <a:t>Avaliar risco gestacional em 100% das gestantes em acompanhamento pré-natal na unidade de saúde.</a:t>
            </a:r>
          </a:p>
        </p:txBody>
      </p:sp>
    </p:spTree>
    <p:extLst>
      <p:ext uri="{BB962C8B-B14F-4D97-AF65-F5344CB8AC3E}">
        <p14:creationId xmlns:p14="http://schemas.microsoft.com/office/powerpoint/2010/main" val="9865940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sz="2800" dirty="0" smtClean="0"/>
              <a:t>Objetivo: promover a saúde no Pré-Natal</a:t>
            </a:r>
          </a:p>
          <a:p>
            <a:endParaRPr lang="pt-BR" dirty="0" smtClean="0"/>
          </a:p>
          <a:p>
            <a:pPr lvl="1"/>
            <a:r>
              <a:rPr lang="pt-BR" sz="2400" dirty="0"/>
              <a:t>Garantir a 100% das gestantes orientação nutricional durante a gestação</a:t>
            </a:r>
            <a:r>
              <a:rPr lang="pt-BR" sz="2400" dirty="0" smtClean="0"/>
              <a:t>.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/>
              <a:t>Promover o aleitamento materno junto a 100% das gestantes</a:t>
            </a:r>
            <a:r>
              <a:rPr lang="pt-BR" sz="2400" dirty="0" smtClean="0"/>
              <a:t>.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/>
              <a:t>Orientar 100% das gestantes sobre os cuidados com o recém-nascido (teste do pezinho, decúbito dorsal para dormir</a:t>
            </a:r>
            <a:r>
              <a:rPr lang="pt-BR" sz="2400" dirty="0" smtClean="0"/>
              <a:t>).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919308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Objetivo: promover a saúde no Pré-Natal</a:t>
            </a:r>
          </a:p>
          <a:p>
            <a:endParaRPr lang="pt-BR" dirty="0"/>
          </a:p>
          <a:p>
            <a:pPr lvl="1"/>
            <a:r>
              <a:rPr lang="pt-BR" sz="2400" dirty="0" smtClean="0"/>
              <a:t>Orientar 100% das gestantes sobre anticoncepção após o parto.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Orientar 100% das gestantes sobre os riscos do tabagismo e do uso de álcool e drogas na gestação.</a:t>
            </a:r>
          </a:p>
          <a:p>
            <a:pPr lvl="1"/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8703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290" y="1690688"/>
            <a:ext cx="4761905" cy="266666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419" y="3503092"/>
            <a:ext cx="4752381" cy="2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9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Unidade Mista de Saúde de Felipe Camarão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1"/>
            <a:r>
              <a:rPr lang="pt-BR" sz="2400" dirty="0" smtClean="0"/>
              <a:t>6 Equipes de Saúde da Família</a:t>
            </a:r>
          </a:p>
          <a:p>
            <a:pPr lvl="1"/>
            <a:endParaRPr lang="pt-BR" dirty="0" smtClean="0"/>
          </a:p>
          <a:p>
            <a:pPr lvl="2"/>
            <a:r>
              <a:rPr lang="pt-BR" sz="2200" dirty="0" smtClean="0"/>
              <a:t>1 médico, 1 enfermeiro, 1 cirurgião-dentista, 1 auxiliar de consultório dentário, 2 técnicos de enfermagem, 6 agentes comunitários de saúde</a:t>
            </a:r>
          </a:p>
          <a:p>
            <a:pPr lvl="2"/>
            <a:r>
              <a:rPr lang="pt-BR" sz="2200" dirty="0" smtClean="0"/>
              <a:t>Duas equipes não têm cirurgião-dentista, três equipes não têm auxiliar de consultório dentário e três contam com apenas 1 técnico de enfermagem </a:t>
            </a:r>
          </a:p>
          <a:p>
            <a:pPr lvl="2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24680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771" y="1690688"/>
            <a:ext cx="4790476" cy="248571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7376" y="3632918"/>
            <a:ext cx="4857143" cy="2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6241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4771429" cy="263809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3729" y="3560234"/>
            <a:ext cx="4771429" cy="2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7567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589" y="1690688"/>
            <a:ext cx="4771429" cy="261904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3324" y="3725056"/>
            <a:ext cx="4790476" cy="2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7549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01725"/>
            <a:ext cx="4876190" cy="233333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657" y="3779768"/>
            <a:ext cx="4857143" cy="2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320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31" y="1690688"/>
            <a:ext cx="4838095" cy="258095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5705" y="3651520"/>
            <a:ext cx="4838095" cy="25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742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4838095" cy="288571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3324" y="3601954"/>
            <a:ext cx="4790476" cy="2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8108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4771429" cy="256190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991" y="3483771"/>
            <a:ext cx="4723809" cy="27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019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02048"/>
            <a:ext cx="4723809" cy="235238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9514" y="3738641"/>
            <a:ext cx="4714286" cy="2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246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4771429" cy="2857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943" y="3563317"/>
            <a:ext cx="4742857" cy="2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9683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4752381" cy="251428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991" y="3529442"/>
            <a:ext cx="4723809" cy="2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0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Unidade Mista de Saúde de Felipe Camarão</a:t>
            </a:r>
          </a:p>
          <a:p>
            <a:endParaRPr lang="pt-BR" sz="2800" dirty="0" smtClean="0"/>
          </a:p>
          <a:p>
            <a:pPr lvl="1"/>
            <a:r>
              <a:rPr lang="pt-BR" sz="2400" dirty="0" smtClean="0"/>
              <a:t>UFRN: </a:t>
            </a:r>
            <a:r>
              <a:rPr lang="pt-BR" sz="2400" dirty="0"/>
              <a:t>Medicina, Enfermagem, Psicologia e Gestão </a:t>
            </a:r>
            <a:r>
              <a:rPr lang="pt-BR" sz="2400" dirty="0" smtClean="0"/>
              <a:t>Hospitalar</a:t>
            </a:r>
          </a:p>
          <a:p>
            <a:pPr lvl="1"/>
            <a:endParaRPr lang="pt-BR" dirty="0" smtClean="0"/>
          </a:p>
          <a:p>
            <a:pPr lvl="1"/>
            <a:r>
              <a:rPr lang="pt-BR" sz="2400" dirty="0"/>
              <a:t>Problema de estrutura física, instrumentos de trabalho e recursos humanos</a:t>
            </a:r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05814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4695238" cy="242857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8562" y="3432256"/>
            <a:ext cx="4695238" cy="27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8879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4695238" cy="252380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8086" y="3377061"/>
            <a:ext cx="4685714" cy="2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296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4857143" cy="284761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8562" y="3744487"/>
            <a:ext cx="4895238" cy="24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0724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Bons índices </a:t>
            </a:r>
          </a:p>
          <a:p>
            <a:pPr lvl="1"/>
            <a:r>
              <a:rPr lang="pt-BR" sz="2400" dirty="0" smtClean="0"/>
              <a:t>Registro Clínico</a:t>
            </a:r>
          </a:p>
          <a:p>
            <a:pPr lvl="1"/>
            <a:r>
              <a:rPr lang="pt-BR" sz="2400" dirty="0" smtClean="0"/>
              <a:t>Sulfato Ferroso e Ácido Fólico</a:t>
            </a:r>
            <a:endParaRPr lang="pt-BR" sz="2400" dirty="0"/>
          </a:p>
          <a:p>
            <a:pPr lvl="1"/>
            <a:r>
              <a:rPr lang="pt-BR" sz="2400" dirty="0" smtClean="0"/>
              <a:t>Realização de sorologias </a:t>
            </a:r>
          </a:p>
        </p:txBody>
      </p:sp>
    </p:spTree>
    <p:extLst>
      <p:ext uri="{BB962C8B-B14F-4D97-AF65-F5344CB8AC3E}">
        <p14:creationId xmlns:p14="http://schemas.microsoft.com/office/powerpoint/2010/main" val="14372769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Apoio da ESF</a:t>
            </a:r>
          </a:p>
          <a:p>
            <a:r>
              <a:rPr lang="pt-BR" sz="2800" dirty="0"/>
              <a:t>Expansão para toda UBS</a:t>
            </a:r>
          </a:p>
          <a:p>
            <a:r>
              <a:rPr lang="pt-BR" sz="2800" dirty="0"/>
              <a:t>Apoio da comunidade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51441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crítica sobre o processo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Aprendizagem sobre Saúde da </a:t>
            </a:r>
            <a:r>
              <a:rPr lang="pt-BR" sz="2800" dirty="0" smtClean="0"/>
              <a:t>Família</a:t>
            </a:r>
          </a:p>
          <a:p>
            <a:endParaRPr lang="pt-BR" sz="2800" dirty="0" smtClean="0"/>
          </a:p>
          <a:p>
            <a:pPr lvl="1"/>
            <a:r>
              <a:rPr lang="pt-BR" sz="2400" dirty="0" smtClean="0"/>
              <a:t>Estrutura física e </a:t>
            </a:r>
            <a:r>
              <a:rPr lang="pt-BR" sz="2400" dirty="0" smtClean="0"/>
              <a:t>burocrática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Casos clínicos mais </a:t>
            </a:r>
            <a:r>
              <a:rPr lang="pt-BR" sz="2400" dirty="0" smtClean="0"/>
              <a:t>relevantes</a:t>
            </a:r>
          </a:p>
          <a:p>
            <a:pPr lvl="1"/>
            <a:endParaRPr lang="pt-BR" sz="2400" dirty="0" smtClean="0"/>
          </a:p>
          <a:p>
            <a:r>
              <a:rPr lang="pt-BR" sz="2800" dirty="0" smtClean="0"/>
              <a:t>Projeto de </a:t>
            </a:r>
            <a:r>
              <a:rPr lang="pt-BR" sz="2800" dirty="0" smtClean="0"/>
              <a:t>Intervenção</a:t>
            </a:r>
          </a:p>
          <a:p>
            <a:endParaRPr lang="pt-BR" sz="2800" dirty="0" smtClean="0"/>
          </a:p>
          <a:p>
            <a:r>
              <a:rPr lang="pt-BR" sz="2800" dirty="0" smtClean="0"/>
              <a:t>Pontos positivos x Pontos negativos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02827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Pré-Natal na Unidade Mista de Saúde de Felipe Camarão</a:t>
            </a:r>
          </a:p>
          <a:p>
            <a:endParaRPr lang="pt-BR" dirty="0" smtClean="0"/>
          </a:p>
          <a:p>
            <a:pPr lvl="1"/>
            <a:r>
              <a:rPr lang="pt-BR" sz="2400" dirty="0" smtClean="0"/>
              <a:t>Prontuário médico, cartão da gestante, SIAB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Cobertura adequada de gestantes residentes na área</a:t>
            </a:r>
          </a:p>
          <a:p>
            <a:pPr lvl="1"/>
            <a:endParaRPr lang="pt-BR" sz="2400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801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3000" dirty="0" smtClean="0"/>
              <a:t>Pré-Natal na Unidade Mista de Saúde de Felipe Camarão</a:t>
            </a:r>
          </a:p>
          <a:p>
            <a:endParaRPr lang="pt-BR" sz="2800" dirty="0" smtClean="0"/>
          </a:p>
          <a:p>
            <a:pPr lvl="1"/>
            <a:r>
              <a:rPr lang="pt-BR" sz="2600" dirty="0"/>
              <a:t>Indicadores positivos</a:t>
            </a:r>
          </a:p>
          <a:p>
            <a:pPr marL="457200" lvl="1" indent="0">
              <a:buNone/>
            </a:pPr>
            <a:endParaRPr lang="pt-BR" sz="2600" dirty="0"/>
          </a:p>
          <a:p>
            <a:pPr lvl="1"/>
            <a:r>
              <a:rPr lang="pt-BR" sz="2600" dirty="0"/>
              <a:t>Curso de Gestantes</a:t>
            </a:r>
          </a:p>
          <a:p>
            <a:pPr lvl="1"/>
            <a:endParaRPr lang="pt-BR" sz="2600" dirty="0"/>
          </a:p>
          <a:p>
            <a:pPr lvl="1"/>
            <a:r>
              <a:rPr lang="pt-BR" sz="2600" dirty="0"/>
              <a:t>Visitas das gestantes à Maternidade de Felipe Camarão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37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Melhorar a atenção ao Programa de Pré-Natal e Puerpério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06379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Duração do Projeto de Intervenção: 12 semanas</a:t>
            </a:r>
          </a:p>
          <a:p>
            <a:r>
              <a:rPr lang="pt-BR" sz="2800" dirty="0" smtClean="0"/>
              <a:t>Melhoria do atendimento do Programa Pré-Natal e Puerpério das gestantes residentes na área </a:t>
            </a:r>
            <a:r>
              <a:rPr lang="pt-BR" sz="2800" dirty="0" err="1" smtClean="0"/>
              <a:t>adscrita</a:t>
            </a:r>
            <a:r>
              <a:rPr lang="pt-BR" sz="2800" dirty="0" smtClean="0"/>
              <a:t> à Equipe de Saúde da Família 18</a:t>
            </a:r>
          </a:p>
          <a:p>
            <a:r>
              <a:rPr lang="pt-BR" sz="2800" dirty="0" smtClean="0"/>
              <a:t>Protocolo do Ministério da Saúde</a:t>
            </a:r>
          </a:p>
          <a:p>
            <a:r>
              <a:rPr lang="pt-BR" sz="2800" dirty="0" smtClean="0"/>
              <a:t>Curso de Gestantes </a:t>
            </a:r>
          </a:p>
        </p:txBody>
      </p:sp>
    </p:spTree>
    <p:extLst>
      <p:ext uri="{BB962C8B-B14F-4D97-AF65-F5344CB8AC3E}">
        <p14:creationId xmlns:p14="http://schemas.microsoft.com/office/powerpoint/2010/main" val="1747451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Ampliar a cobertura do Pré-Natal</a:t>
            </a:r>
          </a:p>
          <a:p>
            <a:r>
              <a:rPr lang="pt-BR" sz="2800" dirty="0" smtClean="0"/>
              <a:t>Melhorar a adesão ao Pré-Natal</a:t>
            </a:r>
          </a:p>
          <a:p>
            <a:r>
              <a:rPr lang="pt-BR" sz="2800" dirty="0" smtClean="0"/>
              <a:t>Melhorar a qualidade da atenção ao Pré-Natal e Puerpério realizado na Unidade Mista de Saúde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5857640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</TotalTime>
  <Words>1210</Words>
  <Application>Microsoft Office PowerPoint</Application>
  <PresentationFormat>Widescreen</PresentationFormat>
  <Paragraphs>197</Paragraphs>
  <Slides>45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51" baseType="lpstr">
      <vt:lpstr>Arial</vt:lpstr>
      <vt:lpstr>Calibri</vt:lpstr>
      <vt:lpstr>Century Gothic</vt:lpstr>
      <vt:lpstr>Times New Roman</vt:lpstr>
      <vt:lpstr>Wingdings 3</vt:lpstr>
      <vt:lpstr>Cacho</vt:lpstr>
      <vt:lpstr>UNIVERSIDADE ABERTA DO SUS UNIVERSIDADE FEDERAL DE PELOTAS DEPARTAMENTO DE MEDICINA SOCIAL CURSO DE ESPECIALIZAÇÃO EM SAÚDE DA FAMÍLIA MODALIDADE A DISTÂNCIA TURMA IV </vt:lpstr>
      <vt:lpstr>Introdução </vt:lpstr>
      <vt:lpstr>Introdução</vt:lpstr>
      <vt:lpstr>Introdução </vt:lpstr>
      <vt:lpstr>Introdução</vt:lpstr>
      <vt:lpstr>Introdução</vt:lpstr>
      <vt:lpstr>Objetivo</vt:lpstr>
      <vt:lpstr>Metodologia</vt:lpstr>
      <vt:lpstr>Ações</vt:lpstr>
      <vt:lpstr>Ações</vt:lpstr>
      <vt:lpstr>Logística</vt:lpstr>
      <vt:lpstr>Logística</vt:lpstr>
      <vt:lpstr>Logística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 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Discussão</vt:lpstr>
      <vt:lpstr>Reflexão crítica sobre o processo de aprendizagem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DEPARTAMENTO DE MEDICINA SOCIAL CURSO DE ESPECIALIZAÇÃO EM SAÚDE DA FAMÍLIA MODALIDADE A DISTÂNCIA TURMA IV</dc:title>
  <dc:creator>Joana Mendez</dc:creator>
  <cp:lastModifiedBy>Joana Mendez</cp:lastModifiedBy>
  <cp:revision>28</cp:revision>
  <dcterms:created xsi:type="dcterms:W3CDTF">2014-02-19T00:13:30Z</dcterms:created>
  <dcterms:modified xsi:type="dcterms:W3CDTF">2014-02-27T15:14:59Z</dcterms:modified>
</cp:coreProperties>
</file>