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92" r:id="rId9"/>
    <p:sldId id="264" r:id="rId10"/>
    <p:sldId id="265" r:id="rId11"/>
    <p:sldId id="293" r:id="rId12"/>
    <p:sldId id="266" r:id="rId13"/>
    <p:sldId id="267" r:id="rId14"/>
    <p:sldId id="268" r:id="rId15"/>
    <p:sldId id="271" r:id="rId16"/>
    <p:sldId id="269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89" r:id="rId35"/>
    <p:sldId id="291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28/02/2014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28/02/2014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E700DB3-DBF0-4086-B675-117E7A9610B8}" type="datetimeFigureOut">
              <a:rPr lang="pt-BR" smtClean="0"/>
              <a:t>28/02/2014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das Ações de Prevenção e Controle dos Cânceres de Colo de Útero e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Mama no Município de Bertolínia, Piauí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010000"/>
            <a:ext cx="6400800" cy="1219200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Joaquim Nelito da Silveira Neto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Orientadora: </a:t>
            </a:r>
            <a:r>
              <a:rPr lang="pt-BR" dirty="0" err="1" smtClean="0">
                <a:solidFill>
                  <a:schemeClr val="tx1"/>
                </a:solidFill>
              </a:rPr>
              <a:t>Profª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Elenir</a:t>
            </a:r>
            <a:r>
              <a:rPr lang="pt-BR" dirty="0" smtClean="0">
                <a:solidFill>
                  <a:schemeClr val="tx1"/>
                </a:solidFill>
              </a:rPr>
              <a:t> Terezinha </a:t>
            </a:r>
            <a:r>
              <a:rPr lang="pt-BR" dirty="0" err="1" smtClean="0">
                <a:solidFill>
                  <a:schemeClr val="tx1"/>
                </a:solidFill>
              </a:rPr>
              <a:t>Rizzetti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Anversa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403648" y="5987752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</a:rPr>
              <a:t>Pelotas, 2014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5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Engajamento </a:t>
            </a: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público:</a:t>
            </a:r>
          </a:p>
          <a:p>
            <a:pPr lvl="1"/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educacionais: esclarecer e estimular a participação da comunidade.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Palestras e grupos de discussão;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Campanhas veiculadas nos meios de comunicação disponíveis;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Divulgação “boca a boca”: ACS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 durante as consultas;</a:t>
            </a:r>
          </a:p>
          <a:p>
            <a:pPr lvl="1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4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ilveira\Dropbox\Especialização PROVAB\Especialização\Intervenção\Semana 1\20130926_095258~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836711"/>
            <a:ext cx="6988178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ilveira\Dropbox\Especialização PROVAB\Especialização\Intervenção\Semana 1\20130926_095236~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03" y="836711"/>
            <a:ext cx="696000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ilveira\Dropbox\Especialização PROVAB\Especialização\Intervenção\Semana 1\20130926_095252~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1"/>
            <a:ext cx="6959999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ilveira\Dropbox\Especialização PROVAB\Especialização\Intervenção\20131030_150453~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63498"/>
            <a:ext cx="696000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ilveira\Dropbox\Especialização PROVAB\Especialização\Intervenção\20131030_150125~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696000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Silveira\Dropbox\Especialização PROVAB\Especialização\Intervenção\20131030_154752~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696000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Silveira\Dropbox\Especialização PROVAB\Especialização\Intervenção\IMG-20131106-WA002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68" y="836712"/>
            <a:ext cx="696000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Silveira\Dropbox\Especialização PROVAB\Especialização\Intervenção\IMG-20131106-WA002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696000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5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 da prática </a:t>
            </a: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clínica:</a:t>
            </a:r>
          </a:p>
          <a:p>
            <a:pPr lvl="1"/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 sobre 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Caderno de Atenção Básica nº 13. Ministério da Saúde. Controle dos Cânceres de Colo de Útero e de Mama.</a:t>
            </a: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de risco durante a consulta;</a:t>
            </a: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 de protocolos para manejo dos resultados;</a:t>
            </a:r>
          </a:p>
        </p:txBody>
      </p:sp>
    </p:spTree>
    <p:extLst>
      <p:ext uri="{BB962C8B-B14F-4D97-AF65-F5344CB8AC3E}">
        <p14:creationId xmlns:p14="http://schemas.microsoft.com/office/powerpoint/2010/main" val="40826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1: Ampliar a cobertura de detecção precoce dos cânceres de colo de útero e de mama na unidade de saúde:</a:t>
            </a:r>
          </a:p>
          <a:p>
            <a:pPr lvl="1"/>
            <a:endParaRPr lang="pt-B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Câncer de colo de útero: 50%;</a:t>
            </a:r>
          </a:p>
          <a:p>
            <a:pPr lvl="3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Antes: 23,8% com citopatologia em dia.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Câncer de mama: 60%;</a:t>
            </a:r>
          </a:p>
          <a:p>
            <a:pPr lvl="3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Antes: 26,9% com mamografia em dia.</a:t>
            </a:r>
          </a:p>
        </p:txBody>
      </p:sp>
    </p:spTree>
    <p:extLst>
      <p:ext uri="{BB962C8B-B14F-4D97-AF65-F5344CB8AC3E}">
        <p14:creationId xmlns:p14="http://schemas.microsoft.com/office/powerpoint/2010/main" val="5958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255167"/>
          </a:xfrm>
        </p:spPr>
        <p:txBody>
          <a:bodyPr>
            <a:noAutofit/>
          </a:bodyPr>
          <a:lstStyle/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e informações existentes: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Incompleto;</a:t>
            </a:r>
          </a:p>
          <a:p>
            <a:pPr lvl="3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listagem de mulheres que haviam realizado exame no último ano;</a:t>
            </a:r>
          </a:p>
          <a:p>
            <a:pPr lvl="3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contemplava informações básicas.</a:t>
            </a:r>
          </a:p>
          <a:p>
            <a:pPr lvl="2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Desconsideração do registro e dos dados existentes.</a:t>
            </a:r>
          </a:p>
          <a:p>
            <a:pPr lvl="3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4211960" y="4653136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55576" y="558924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Partiu-se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“do zero” em busca das metas!</a:t>
            </a:r>
          </a:p>
        </p:txBody>
      </p:sp>
    </p:spTree>
    <p:extLst>
      <p:ext uri="{BB962C8B-B14F-4D97-AF65-F5344CB8AC3E}">
        <p14:creationId xmlns:p14="http://schemas.microsoft.com/office/powerpoint/2010/main" val="10336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Câncer de colo de útero: 402 mulheres com citopatologia em dia (28,3%);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33248"/>
              </p:ext>
            </p:extLst>
          </p:nvPr>
        </p:nvGraphicFramePr>
        <p:xfrm>
          <a:off x="2338734" y="3140993"/>
          <a:ext cx="4681538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Planilha" r:id="rId3" imgW="4514825" imgH="2371898" progId="Excel.Sheet.8">
                  <p:embed/>
                </p:oleObj>
              </mc:Choice>
              <mc:Fallback>
                <p:oleObj name="Planilha" r:id="rId3" imgW="4514825" imgH="2371898" progId="Excel.Sheet.8">
                  <p:embed/>
                  <p:pic>
                    <p:nvPicPr>
                      <p:cNvPr id="0" name="Objeto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734" y="3140993"/>
                        <a:ext cx="4681538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2267744" y="5877272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Figura 1. Proporção de mulheres entre 25 e 64 anos com exame em dia para detecção precoce de câncer de colo do útero. Centro de Saúde de Bertolínia, Bertolínia, Piauí, 2014.</a:t>
            </a:r>
          </a:p>
        </p:txBody>
      </p:sp>
    </p:spTree>
    <p:extLst>
      <p:ext uri="{BB962C8B-B14F-4D97-AF65-F5344CB8AC3E}">
        <p14:creationId xmlns:p14="http://schemas.microsoft.com/office/powerpoint/2010/main" val="14247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3960440"/>
          </a:xfrm>
        </p:spPr>
        <p:txBody>
          <a:bodyPr>
            <a:noAutofit/>
          </a:bodyPr>
          <a:lstStyle/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Câncer de mama: 176 mulheres com mamografia em dia (38,9%) (antes 26,9%);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601927"/>
              </p:ext>
            </p:extLst>
          </p:nvPr>
        </p:nvGraphicFramePr>
        <p:xfrm>
          <a:off x="2103090" y="2708920"/>
          <a:ext cx="4917182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Planilha" r:id="rId3" imgW="4628950" imgH="2304953" progId="Excel.Sheet.8">
                  <p:embed/>
                </p:oleObj>
              </mc:Choice>
              <mc:Fallback>
                <p:oleObj name="Planilha" r:id="rId3" imgW="4628950" imgH="2304953" progId="Excel.Shee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114"/>
                      <a:stretch>
                        <a:fillRect/>
                      </a:stretch>
                    </p:blipFill>
                    <p:spPr bwMode="auto">
                      <a:xfrm>
                        <a:off x="2103090" y="2708920"/>
                        <a:ext cx="4917182" cy="3024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2123728" y="5685055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Figura 2: Proporção de mulheres entre 50 e 69 anos com exame em dia para detecção precoce de câncer de mama. Centro de Saúde de Bertolínia, Bertolínia, Piauí, 2014.</a:t>
            </a:r>
          </a:p>
        </p:txBody>
      </p:sp>
    </p:spTree>
    <p:extLst>
      <p:ext uri="{BB962C8B-B14F-4D97-AF65-F5344CB8AC3E}">
        <p14:creationId xmlns:p14="http://schemas.microsoft.com/office/powerpoint/2010/main" val="19465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adesão das mulheres à realização de exame citopatológico de colo uterino e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mamografia.</a:t>
            </a:r>
          </a:p>
          <a:p>
            <a:pPr lvl="1"/>
            <a:endParaRPr lang="pt-B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 100% das mulheres que tiveram exame alterado e não retornaram a UBS;</a:t>
            </a:r>
          </a:p>
          <a:p>
            <a:pPr lvl="3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Antes: dados inexistentes.</a:t>
            </a:r>
          </a:p>
        </p:txBody>
      </p:sp>
    </p:spTree>
    <p:extLst>
      <p:ext uri="{BB962C8B-B14F-4D97-AF65-F5344CB8AC3E}">
        <p14:creationId xmlns:p14="http://schemas.microsoft.com/office/powerpoint/2010/main" val="36683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01 citopatologia alterada (0,2%)</a:t>
            </a:r>
          </a:p>
          <a:p>
            <a:pPr lvl="3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Retornou para conhecer o resultado;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Proporção de mulheres com citopatologia alterada que não retornaram para conhecer o resultado: 0%;</a:t>
            </a:r>
          </a:p>
          <a:p>
            <a:pPr lvl="2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Proporção de mulheres com citopatologia alterada que não retornaram para conhecer 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e foi realizada busca ativa: 0%.</a:t>
            </a:r>
          </a:p>
          <a:p>
            <a:pPr lvl="2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01 mamografia alterada (0,6%)</a:t>
            </a:r>
          </a:p>
          <a:p>
            <a:pPr lvl="3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Retornou para conhecer o resultado;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Proporção de mulheres com mamografia alterada que não retornaram para conhecer o resultado: 0%;</a:t>
            </a:r>
          </a:p>
          <a:p>
            <a:pPr lvl="2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Proporção de mulheres com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mamografia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alterada que não retornaram para conhecer 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e foi realizada busca ativa: 0%.</a:t>
            </a:r>
          </a:p>
          <a:p>
            <a:pPr lvl="2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Cânceres de colo uterino e mama: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incidência e mortalidade;</a:t>
            </a:r>
          </a:p>
          <a:p>
            <a:pPr lvl="1"/>
            <a:r>
              <a:rPr lang="pt-BR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revenção</a:t>
            </a:r>
            <a:r>
              <a:rPr lang="pt-BR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controle e detecção </a:t>
            </a:r>
            <a:r>
              <a:rPr lang="pt-BR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precoce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0" lvl="5" indent="0">
              <a:buNone/>
            </a:pPr>
            <a:endParaRPr lang="pt-BR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0" lvl="5" indent="0">
              <a:buNone/>
            </a:pPr>
            <a:endParaRPr lang="pt-BR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0" lvl="5" indent="0">
              <a:buNone/>
            </a:pPr>
            <a:endParaRPr lang="pt-B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0" lvl="5" indent="0">
              <a:buNone/>
            </a:pPr>
            <a:endParaRPr lang="pt-BR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0" lvl="5" indent="0">
              <a:buNone/>
            </a:pPr>
            <a:endParaRPr lang="pt-BR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0" lvl="5" indent="0">
              <a:buNone/>
            </a:pPr>
            <a:endParaRPr lang="pt-BR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0" lvl="5" indent="0">
              <a:buNone/>
            </a:pPr>
            <a:endParaRPr lang="pt-BR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0" lvl="5" indent="0">
              <a:buNone/>
            </a:pPr>
            <a:endParaRPr lang="pt-BR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Detecção precoce: fundamental para bom prognóstico.</a:t>
            </a:r>
          </a:p>
          <a:p>
            <a:pPr lvl="1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2915816" y="4077072"/>
            <a:ext cx="26642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5" algn="ctr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básica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em curva para a direita 5"/>
          <p:cNvSpPr/>
          <p:nvPr/>
        </p:nvSpPr>
        <p:spPr>
          <a:xfrm>
            <a:off x="2267744" y="3789040"/>
            <a:ext cx="432048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3: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das mulheres que realizam detecção precoce de câncer de colo de útero e de mama na 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UBS.</a:t>
            </a:r>
          </a:p>
          <a:p>
            <a:pPr marL="457200" lvl="1" indent="0">
              <a:buNone/>
            </a:pPr>
            <a:endParaRPr lang="pt-B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</a:p>
          <a:p>
            <a:pPr lvl="2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Obter 100% de coleta de amostras satisfatórias do exame citopatológico de colo uterino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3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Antes: dados inexistentes.</a:t>
            </a:r>
          </a:p>
          <a:p>
            <a:pPr lvl="1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lvl="2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das citopatologias com amostra satisfatória;</a:t>
            </a:r>
          </a:p>
          <a:p>
            <a:pPr lvl="3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4: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 em relação ao acompanhamento para controle e detecção precoce do câncer de colo de útero e de mama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</a:p>
          <a:p>
            <a:pPr lvl="2"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registro da coleta de exame citopatológico de colo uterino e realização da mamografia em registro específico em 100% das mulheres cadastradas nos programas da unidade de saúde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3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Antes: dados inexistentes.</a:t>
            </a:r>
          </a:p>
        </p:txBody>
      </p:sp>
    </p:spTree>
    <p:extLst>
      <p:ext uri="{BB962C8B-B14F-4D97-AF65-F5344CB8AC3E}">
        <p14:creationId xmlns:p14="http://schemas.microsoft.com/office/powerpoint/2010/main" val="35347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53347"/>
          </a:xfrm>
        </p:spPr>
        <p:txBody>
          <a:bodyPr>
            <a:noAutofit/>
          </a:bodyPr>
          <a:lstStyle/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mulheres com registro adequado de citopatologia;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Gráfico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4824536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195736" y="5805264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Figura 3: Proporção de mulheres com registro adequado de exame citopatológico de colo do útero. Centro de Saúde de Bertolínia, Bertolínia, Piauí, 2014.</a:t>
            </a:r>
          </a:p>
        </p:txBody>
      </p:sp>
    </p:spTree>
    <p:extLst>
      <p:ext uri="{BB962C8B-B14F-4D97-AF65-F5344CB8AC3E}">
        <p14:creationId xmlns:p14="http://schemas.microsoft.com/office/powerpoint/2010/main" val="1792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53347"/>
          </a:xfrm>
        </p:spPr>
        <p:txBody>
          <a:bodyPr>
            <a:noAutofit/>
          </a:bodyPr>
          <a:lstStyle/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mulheres com registro adequado de mamografia;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23728" y="5661248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Proporção de mulheres com registro adequado de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mamografia.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Centro de Saúde de Bertolínia, Bertolínia, Piauí, 2014.</a:t>
            </a:r>
          </a:p>
        </p:txBody>
      </p:sp>
      <p:pic>
        <p:nvPicPr>
          <p:cNvPr id="6146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93975"/>
            <a:ext cx="4824536" cy="279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7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5: Mapear mulheres de risco para câncer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colo de útero e de mama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</a:p>
          <a:p>
            <a:pPr lvl="2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avaliação de risco (ou pesquisar sinais de alerta) em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das mulheres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faixas etárias-alvo;</a:t>
            </a:r>
          </a:p>
          <a:p>
            <a:pPr lvl="3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Antes: dados inexistentes.</a:t>
            </a:r>
          </a:p>
        </p:txBody>
      </p:sp>
    </p:spTree>
    <p:extLst>
      <p:ext uri="{BB962C8B-B14F-4D97-AF65-F5344CB8AC3E}">
        <p14:creationId xmlns:p14="http://schemas.microsoft.com/office/powerpoint/2010/main" val="19284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lvl="1"/>
            <a:r>
              <a:rPr lang="pt-BR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lvl="2"/>
            <a:r>
              <a:rPr lang="pt-BR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de mulheres entre 25-64 anos com pesquisa de sinais de alerta para câncer de colo de útero;</a:t>
            </a:r>
          </a:p>
          <a:p>
            <a:pPr lvl="2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Gráfico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6"/>
          <a:stretch>
            <a:fillRect/>
          </a:stretch>
        </p:blipFill>
        <p:spPr bwMode="auto">
          <a:xfrm>
            <a:off x="2195737" y="3202086"/>
            <a:ext cx="5040560" cy="267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195737" y="5858688"/>
            <a:ext cx="50405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Figura 5: Proporção de mulheres entre 25 e 64 anos com pesquisa de sinais de alerta para câncer de colo do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útero. Centro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de Saúde de Bertolínia, Bertolínia, Piauí, 2014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26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lvl="2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de mulheres entre 50-69 anos com avaliação de risco para câncer de mama;</a:t>
            </a:r>
          </a:p>
          <a:p>
            <a:pPr lvl="2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95737" y="5858688"/>
            <a:ext cx="50405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6: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Proporção de mulheres entre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69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anos com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de risco para câncer de mama. Centro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de Saúde de Bertolínia, Bertolínia, Piauí, 2014</a:t>
            </a:r>
            <a:r>
              <a:rPr lang="pt-BR" dirty="0"/>
              <a:t>.</a:t>
            </a:r>
          </a:p>
        </p:txBody>
      </p:sp>
      <p:pic>
        <p:nvPicPr>
          <p:cNvPr id="8194" name="Gráfico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140968"/>
            <a:ext cx="4896543" cy="264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2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6: 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saúde das mulheres que realizam acompanhamento para controle e detecção precoce do câncer de colo de útero e do câncer de mama na unidade de saúde</a:t>
            </a:r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</a:p>
          <a:p>
            <a:pPr lvl="2"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100% das mulheres cadastradas sobre doenças sexualmente transmissíveis (DSTs) e fatores de risco para câncer de colo de útero e de mama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3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Antes: dados inexistentes.</a:t>
            </a:r>
          </a:p>
        </p:txBody>
      </p:sp>
    </p:spTree>
    <p:extLst>
      <p:ext uri="{BB962C8B-B14F-4D97-AF65-F5344CB8AC3E}">
        <p14:creationId xmlns:p14="http://schemas.microsoft.com/office/powerpoint/2010/main" val="3670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de mulheres entre 25-64 anos orientadas sobre DSTs;</a:t>
            </a:r>
          </a:p>
          <a:p>
            <a:pPr lvl="2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95737" y="5858688"/>
            <a:ext cx="504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Figura 7: Proporção de mulheres entre 25 e 64 anos que receberam orientações sobre DSTs. Centro de Saúde de Bertolínia, Bertolínia, Piauí, 2014.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Gráfico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6"/>
          <a:stretch>
            <a:fillRect/>
          </a:stretch>
        </p:blipFill>
        <p:spPr bwMode="auto">
          <a:xfrm>
            <a:off x="2195737" y="3140968"/>
            <a:ext cx="504055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3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de mulheres entre 25-64 anos orientadas sobre fatores de risco para câncer de colo uterino.</a:t>
            </a:r>
          </a:p>
          <a:p>
            <a:pPr lvl="2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95737" y="5858688"/>
            <a:ext cx="504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Figura 8: Proporção de mulheres entre 25 e 64 anos que receberam orientações sobre fatores de risco para câncer de colo do útero. Centro de Saúde de Bertolínia, Bertolínia, Piauí,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2014.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Gráfico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6"/>
          <a:stretch>
            <a:fillRect/>
          </a:stretch>
        </p:blipFill>
        <p:spPr bwMode="auto">
          <a:xfrm>
            <a:off x="2195737" y="3140968"/>
            <a:ext cx="504055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4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Município: Bertolínia - PI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5413 habitantes;</a:t>
            </a:r>
          </a:p>
          <a:p>
            <a:pPr lvl="1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única UBS estruturada:</a:t>
            </a:r>
          </a:p>
          <a:p>
            <a:pPr lvl="2"/>
            <a:r>
              <a:rPr 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Equipes de Saúde da Família</a:t>
            </a:r>
          </a:p>
          <a:p>
            <a:pPr lvl="1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 carente:</a:t>
            </a:r>
          </a:p>
          <a:p>
            <a:pPr lvl="2"/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Muitos pontos passíveis de melhorias.</a:t>
            </a:r>
          </a:p>
        </p:txBody>
      </p:sp>
    </p:spTree>
    <p:extLst>
      <p:ext uri="{BB962C8B-B14F-4D97-AF65-F5344CB8AC3E}">
        <p14:creationId xmlns:p14="http://schemas.microsoft.com/office/powerpoint/2010/main" val="30225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de mulheres entre 50-69 anos orientadas sobre fatores de risco para câncer de mama.</a:t>
            </a:r>
          </a:p>
          <a:p>
            <a:pPr lvl="2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95737" y="5858688"/>
            <a:ext cx="504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Figura 9: Proporção de mulheres entre 50 e 69 anos que receberam orientações sobre fatores de risco para câncer de mama. Centro de Saúde de Bertolínia, Bertolínia, Piauí, 2014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Gráfico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6"/>
          <a:stretch>
            <a:fillRect/>
          </a:stretch>
        </p:blipFill>
        <p:spPr bwMode="auto">
          <a:xfrm>
            <a:off x="2195737" y="3140968"/>
            <a:ext cx="504055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4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intervenção proporcionou...</a:t>
            </a:r>
          </a:p>
          <a:p>
            <a:pPr lvl="1" algn="just"/>
            <a:endParaRPr lang="pt-B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 equipe:</a:t>
            </a:r>
          </a:p>
          <a:p>
            <a:pPr lvl="2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Atualização sobre o tema;</a:t>
            </a:r>
          </a:p>
          <a:p>
            <a:pPr lvl="2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 sobre atribuições dos profissionais;</a:t>
            </a:r>
          </a:p>
          <a:p>
            <a:pPr lvl="2" algn="just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integração da equipe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2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integração com a comunidade;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 dos profissionais.</a:t>
            </a:r>
          </a:p>
        </p:txBody>
      </p:sp>
    </p:spTree>
    <p:extLst>
      <p:ext uri="{BB962C8B-B14F-4D97-AF65-F5344CB8AC3E}">
        <p14:creationId xmlns:p14="http://schemas.microsoft.com/office/powerpoint/2010/main" val="21415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lvl="1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o serviço:</a:t>
            </a:r>
          </a:p>
          <a:p>
            <a:pPr lvl="2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Reorganização da rotina de trabalho;</a:t>
            </a:r>
          </a:p>
          <a:p>
            <a:pPr lvl="2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 de protocolos;</a:t>
            </a:r>
          </a:p>
          <a:p>
            <a:pPr lvl="2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Melhorias na prática clínica;</a:t>
            </a:r>
          </a:p>
          <a:p>
            <a:pPr lvl="2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Reformulação do registro.</a:t>
            </a:r>
          </a:p>
          <a:p>
            <a:pPr lvl="1" algn="just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comunidade:</a:t>
            </a:r>
          </a:p>
          <a:p>
            <a:pPr lvl="2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Esclarecimentos;</a:t>
            </a:r>
          </a:p>
          <a:p>
            <a:pPr lvl="2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acesso aos exames de rastreamento;</a:t>
            </a:r>
          </a:p>
          <a:p>
            <a:pPr lvl="2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 de melhor qualidade.</a:t>
            </a:r>
          </a:p>
          <a:p>
            <a:pPr lvl="2" algn="just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 sobre a 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bem incorporadas a rotina da UBS;</a:t>
            </a: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manter/melhorar: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Estimular engajamento público;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registro;</a:t>
            </a:r>
          </a:p>
          <a:p>
            <a:pPr lvl="2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Mutirões de exames de rastreamento (mamografia).</a:t>
            </a:r>
          </a:p>
          <a:p>
            <a:pPr lvl="1" algn="just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330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 sobre Processo Pessoal de Aprendizado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27981"/>
            <a:ext cx="8229600" cy="4353347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“Divisor de águas” no nosso conhecimento sobre atenção básica!</a:t>
            </a:r>
          </a:p>
          <a:p>
            <a:pPr lvl="1" algn="just"/>
            <a:endParaRPr lang="pt-BR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 e atualização sobre SUS e atenção básica;</a:t>
            </a: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 clínicos;</a:t>
            </a: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 analítica e crítica sobre o serviço;</a:t>
            </a: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do engajamento público e promoção de saúde;</a:t>
            </a:r>
          </a:p>
          <a:p>
            <a:pPr lvl="1" algn="just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Imprescindibilidade da postura proativa do profissional.</a:t>
            </a:r>
          </a:p>
          <a:p>
            <a:pPr lvl="1" algn="just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2636912"/>
            <a:ext cx="8229600" cy="979512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  <a:endParaRPr lang="pt-B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 algn="just">
              <a:buNone/>
            </a:pP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atenção à prevenção e ao controle do câncer de colo de útero e do câncer de mama no município de Bertolínia, estado do Piauí.</a:t>
            </a:r>
            <a:endParaRPr lang="pt-BR" sz="3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5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objetivando:</a:t>
            </a:r>
          </a:p>
          <a:p>
            <a:pPr lvl="1"/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Ampliação das coberturas;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adesão das mulheres à realização dos exames de rastreamento;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atendimento;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informações;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Mapear mulheres de risco;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saúde das mulheres.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baseadas em quatro eixos:</a:t>
            </a:r>
          </a:p>
          <a:p>
            <a:pPr lvl="1"/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e avaliação do serviço;</a:t>
            </a: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e gestão do serviço;</a:t>
            </a: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Engajamento público;</a:t>
            </a: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clínica.</a:t>
            </a:r>
          </a:p>
          <a:p>
            <a:pPr lvl="1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e avaliação do </a:t>
            </a: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serviço:</a:t>
            </a:r>
          </a:p>
          <a:p>
            <a:pPr lvl="1"/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Reformulação do registro;</a:t>
            </a: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Fichas-espelho específicas;</a:t>
            </a: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Listagem com mulheres de risco;</a:t>
            </a: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Planilha de coleta de dados: avaliação das coberturas e indicadores de qualidade;</a:t>
            </a:r>
          </a:p>
          <a:p>
            <a:pPr lvl="1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de revisão e avaliação dos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lvl="1"/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Silveira\Dropbox\Especialização PROVAB\Especialização\TCC\Fich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6594"/>
            <a:ext cx="7632848" cy="51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ilveira\Dropbox\Especialização PROVAB\Especialização\TCC\Fich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4727"/>
            <a:ext cx="7849376" cy="540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ilveira\Dropbox\Especialização PROVAB\Especialização\TCC\Ficha espelho ca de colo de úter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31" y="836712"/>
            <a:ext cx="8601549" cy="538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ilveira\Dropbox\Especialização PROVAB\Especialização\TCC\Ficha-espelho ca de m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55971" cy="560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3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79512"/>
          </a:xfrm>
        </p:spPr>
        <p:txBody>
          <a:bodyPr/>
          <a:lstStyle/>
          <a:p>
            <a:pPr algn="l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e gestão do </a:t>
            </a:r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serviço:</a:t>
            </a:r>
          </a:p>
          <a:p>
            <a:pPr lvl="1"/>
            <a:endPara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e esclarecimento da equipe;</a:t>
            </a: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Acolhimento da demanda;</a:t>
            </a: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dos papéis dos profissionais;</a:t>
            </a: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Reformulação da rotina de trabalho da UBS;</a:t>
            </a:r>
          </a:p>
          <a:p>
            <a:pPr lvl="1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Mutirões para realização dos exames de rastreamento;</a:t>
            </a:r>
          </a:p>
        </p:txBody>
      </p:sp>
    </p:spTree>
    <p:extLst>
      <p:ext uri="{BB962C8B-B14F-4D97-AF65-F5344CB8AC3E}">
        <p14:creationId xmlns:p14="http://schemas.microsoft.com/office/powerpoint/2010/main" val="16371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531</TotalTime>
  <Words>1543</Words>
  <Application>Microsoft Office PowerPoint</Application>
  <PresentationFormat>Apresentação na tela (4:3)</PresentationFormat>
  <Paragraphs>208</Paragraphs>
  <Slides>35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7" baseType="lpstr">
      <vt:lpstr>Executivo</vt:lpstr>
      <vt:lpstr>Planilha</vt:lpstr>
      <vt:lpstr>Qualificação das Ações de Prevenção e Controle dos Cânceres de Colo de Útero e de Mama no Município de Bertolínia, Piauí</vt:lpstr>
      <vt:lpstr>Introdução</vt:lpstr>
      <vt:lpstr>Introdução</vt:lpstr>
      <vt:lpstr>Objetivo Geral</vt:lpstr>
      <vt:lpstr>Metodologia</vt:lpstr>
      <vt:lpstr>Metodologia</vt:lpstr>
      <vt:lpstr>Metodologia</vt:lpstr>
      <vt:lpstr>Apresentação do PowerPoint</vt:lpstr>
      <vt:lpstr>Metodologia</vt:lpstr>
      <vt:lpstr>Metodologia</vt:lpstr>
      <vt:lpstr>Apresentação do PowerPoint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Discussão</vt:lpstr>
      <vt:lpstr>Discussão</vt:lpstr>
      <vt:lpstr>Reflexão Crítica sobre Processo Pessoal de Aprendizado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das Ações de Prevenção e Controle dos Cânceres de Colo de Útero e de Mama no Município de Bertolínia, Piauí</dc:title>
  <dc:creator>Silveira Neto</dc:creator>
  <cp:lastModifiedBy>Silveira Neto</cp:lastModifiedBy>
  <cp:revision>38</cp:revision>
  <dcterms:created xsi:type="dcterms:W3CDTF">2014-02-27T21:17:51Z</dcterms:created>
  <dcterms:modified xsi:type="dcterms:W3CDTF">2014-03-01T01:57:39Z</dcterms:modified>
</cp:coreProperties>
</file>