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44" r:id="rId2"/>
    <p:sldId id="346" r:id="rId3"/>
    <p:sldId id="347" r:id="rId4"/>
    <p:sldId id="360" r:id="rId5"/>
    <p:sldId id="348" r:id="rId6"/>
    <p:sldId id="349" r:id="rId7"/>
    <p:sldId id="361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6" r:id="rId27"/>
    <p:sldId id="373" r:id="rId28"/>
    <p:sldId id="375" r:id="rId29"/>
    <p:sldId id="378" r:id="rId30"/>
    <p:sldId id="383" r:id="rId31"/>
    <p:sldId id="387" r:id="rId32"/>
    <p:sldId id="389" r:id="rId33"/>
    <p:sldId id="390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3F3F3"/>
    <a:srgbClr val="E47A1A"/>
    <a:srgbClr val="080400"/>
    <a:srgbClr val="FFE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2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2EE62B-577B-4B82-A6D9-D3A18A9D1087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F74BA3-3FB8-4A92-93D5-FBBB801DCD3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46917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ECA14-2FAC-46EE-9EAB-EB47C00875A0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9A0A-AF89-4E07-B464-01E8EFB91A7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F889-E04A-4BCD-A5F0-E7F0EBB91037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BF1A-C03E-4398-A18D-CF30531B378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939B-60B6-426C-93C5-3C244CE3243D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234C1-6B5E-4C4C-A32E-D881D20A768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10F8-C343-4818-9E62-9F76AC10A6C6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7668B-8896-46A6-8370-5F71AA9F873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4C3C-DE13-42CB-AB72-BBC2D2DFAC3A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B704-82A6-425C-9889-B853DF4ACEE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76FF-AA35-4AE1-BF13-CE9D3EB8C6D5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EF927-C1ED-4963-AB06-0CCBE34B6E0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92748-88F4-4481-AC99-F93CE2BDE646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A162-A36B-4985-9EE2-0F41F411B4E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DD4A-6AED-403F-8D90-D628A9754F67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8F7B-D2C4-4A3D-8319-00358B38CF3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8B51-5437-4267-97C5-08582F75E832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2A58C-C82A-49AB-8382-923AFF5CF6D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56C1-2E51-4ED4-8B25-F2A332FC2067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D76FE-5C8F-4CCA-BE2E-D038302135B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0B096E-A5A4-4A64-BCD0-138606103D4B}" type="datetimeFigureOut">
              <a:rPr lang="pt-BR" altLang="en-US"/>
              <a:pPr>
                <a:defRPr/>
              </a:pPr>
              <a:t>17/08/2015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DAA050-FD13-4CE8-B9B4-06DA72CA6E0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pic>
        <p:nvPicPr>
          <p:cNvPr id="1031" name="Imagem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datasus.gov.br/SIAB/index.php.%20Acessado%20em%2011.03.20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983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55688" y="1539833"/>
            <a:ext cx="5245100" cy="527861"/>
          </a:xfrm>
        </p:spPr>
        <p:txBody>
          <a:bodyPr/>
          <a:lstStyle/>
          <a:p>
            <a:pPr algn="r">
              <a:buFont typeface="Arial" charset="0"/>
              <a:buNone/>
              <a:defRPr/>
            </a:pP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Arial" pitchFamily="34" charset="0"/>
              </a:rPr>
              <a:t>Universidade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ＭＳ Ｐゴシック" charset="0"/>
                <a:cs typeface="Arial" pitchFamily="34" charset="0"/>
              </a:rPr>
              <a:t> Federal de Pelotas</a:t>
            </a:r>
          </a:p>
          <a:p>
            <a:pPr algn="r">
              <a:buFont typeface="Arial" charset="0"/>
              <a:buNone/>
              <a:defRPr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ＭＳ Ｐゴシック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Melhoria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atenção à saúde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dos  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usuários hipertensos e/ou diabéticos na UBS/ESF São Paulo em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Tapejara/RS</a:t>
            </a:r>
          </a:p>
          <a:p>
            <a:pPr>
              <a:buFont typeface="Arial" charset="0"/>
              <a:buNone/>
              <a:defRPr/>
            </a:pPr>
            <a:endParaRPr lang="pt-B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  <a:defRPr/>
            </a:pPr>
            <a:r>
              <a:rPr lang="pt-BR" sz="2000" b="1" dirty="0" smtClean="0"/>
              <a:t> </a:t>
            </a:r>
            <a:r>
              <a:rPr lang="pt-BR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Especializanda:Joaquina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Mauri </a:t>
            </a:r>
            <a:r>
              <a:rPr lang="pt-BR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Pelayo</a:t>
            </a:r>
            <a:endParaRPr lang="pt-B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  <a:defRPr/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Orientador: Gisela </a:t>
            </a:r>
            <a:r>
              <a:rPr lang="pt-BR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Cataldi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Flores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683568" y="339503"/>
            <a:ext cx="7200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Especialização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Saúde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da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Família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7" name="Picture 5" descr="logo ufpel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392613"/>
            <a:ext cx="5921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Imagem 17" descr="MINISTERI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9950" y="4514850"/>
            <a:ext cx="8366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Imagem 1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55688" y="4316413"/>
            <a:ext cx="92392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Imagem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0788" y="1708150"/>
            <a:ext cx="24828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9502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1º mês foram cadastrados 11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usuários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diabéticos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(6,5%), no 2º mês 38 usuários (22,5%), no 3º mês 44 usuários (26,0%) e no 4º mês 89 usuários (52,7%).</a:t>
            </a:r>
          </a:p>
        </p:txBody>
      </p:sp>
      <p:pic>
        <p:nvPicPr>
          <p:cNvPr id="3" name="Gráfico 1"/>
          <p:cNvPicPr>
            <a:picLocks noChangeArrowheads="1"/>
          </p:cNvPicPr>
          <p:nvPr/>
        </p:nvPicPr>
        <p:blipFill>
          <a:blip r:embed="rId2"/>
          <a:srcRect t="17857"/>
          <a:stretch>
            <a:fillRect/>
          </a:stretch>
        </p:blipFill>
        <p:spPr bwMode="auto">
          <a:xfrm>
            <a:off x="1835696" y="1635646"/>
            <a:ext cx="5644800" cy="29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44" y="4609246"/>
            <a:ext cx="77332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Figura 2: Cobertura do programa de atenção ao diabético na unidade de saúde UBS, Bairro São Paulo, Tapejara, RS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Fonte: Planilha de coleta de dados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UFPel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2015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45902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 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Melhorar a qualidade da atenção a hipertensos e/ou diabéticos.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2.1.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exame clínico apropriado em 100% dos hipertensos.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No 1º mês realizaram exame clínico 11 usuários (100%), no 2º mês 38  (100%), no 3º mês 44  (100%) e no 4º mês 89 (100%).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9502"/>
            <a:ext cx="8496944" cy="4536504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Melhorar a qualidade da atenção a hipertensos e/ou diabéticos</a:t>
            </a:r>
          </a:p>
          <a:p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2.2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 Realizar exame clínico apropriado em 100% dos diabéticos.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endParaRPr lang="pt-BR" sz="2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realizaram exame clínico 11 usuários (100%), no 2º mês  (100%), no 3º mês 44 (100%) e no 4º mês 89 u (100%).</a:t>
            </a:r>
          </a:p>
          <a:p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5486"/>
            <a:ext cx="8280920" cy="475252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Garantir a 100% dos hipertensos a realização de exames complementares em dia de acordo com o protocolo.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tiveram acesso a essa ação 39 hipertensos (100%), no 2º mês 83  (100%), no 3º mês 113 (100%) e no 4º mês  (100%).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 bwMode="auto">
          <a:xfrm>
            <a:off x="327742" y="179614"/>
            <a:ext cx="8784976" cy="49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Objetivo 2: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Meta 2.4.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Resultados: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 1º mês foram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tiveram acesso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11 </a:t>
            </a:r>
            <a:r>
              <a:rPr lang="pt-BR" sz="2400" noProof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diabéticos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(100%), no 2º mês 38  (100%), no 3º mês 44  (100%) e no 4º mês 89  (100%).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onstantia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3478"/>
            <a:ext cx="8568952" cy="4896544"/>
          </a:xfrm>
        </p:spPr>
        <p:txBody>
          <a:bodyPr>
            <a:normAutofit fontScale="92500" lnSpcReduction="10000"/>
          </a:bodyPr>
          <a:lstStyle/>
          <a:p>
            <a:r>
              <a:rPr lang="pt-BR" sz="2600" b="1" dirty="0" smtClean="0">
                <a:latin typeface="Arial" panose="020B0604020202020204" pitchFamily="34" charset="0"/>
                <a:cs typeface="Arial" pitchFamily="34" charset="0"/>
              </a:rPr>
              <a:t>Objetivo 2: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2.5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 Priorizar a prescrição de medicamentos da farmácia popular para 100% dos hipertensos cadastrados na unidade de saúde. 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foram 39 hipertensos (100%), no 2º mês 83 (100%), no 3º mês 113  (100%) e no 4º mês 305 (100%).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0"/>
            <a:ext cx="8143932" cy="51435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itchFamily="34" charset="0"/>
              </a:rPr>
              <a:t>Objetivo 2: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2.6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Priorizar a prescrição de medicamentos da farmácia popular para 100% dos diabéticos cadastrados na unidade de saúde. 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foram  11 diabéticos (100%), no 2º mês 38 (100%), no 3º mês 44  (100%) e no 4º mês 89  (100%).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9512" y="123478"/>
            <a:ext cx="8784976" cy="4824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latin typeface="Arial" panose="020B0604020202020204" pitchFamily="34" charset="0"/>
                <a:cs typeface="Arial" pitchFamily="34" charset="0"/>
              </a:rPr>
              <a:t>Objetivo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2.7.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hipertensos.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foram  39 usuários (100%), no 2º mês 83  (100%), no 3º mês  (100%) e no 4º mês 305 (100%).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037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1520" y="195486"/>
            <a:ext cx="8712968" cy="4752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b="1" dirty="0">
                <a:latin typeface="Arial" panose="020B0604020202020204" pitchFamily="34" charset="0"/>
                <a:cs typeface="Arial" pitchFamily="34" charset="0"/>
              </a:rPr>
              <a:t>O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bjetivo 2: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2.8.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diabéticos.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endParaRPr lang="pt-BR" sz="2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realizaram avaliação  11 diabéticos (100%), no 2º mês 38  (100%), no 3º mês 44  (100%) e no 4º mês 89  (100%).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14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2347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Objetivo 3: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a participação de hipertensos e/ou diabéticos ao programa.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3.1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Buscar 100% dos hipertensos faltosos às consultas na unidade de saúde conforme a periodicidade recomendada.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foram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usuários (100%), no 2º mês 4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(100%), no 3º mês nenhum usuário (0%) e no 4º mês também nenhum usuário (0%).</a:t>
            </a:r>
          </a:p>
        </p:txBody>
      </p:sp>
    </p:spTree>
    <p:extLst>
      <p:ext uri="{BB962C8B-B14F-4D97-AF65-F5344CB8AC3E}">
        <p14:creationId xmlns:p14="http://schemas.microsoft.com/office/powerpoint/2010/main" val="30614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843558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Brasil, as doenças cardiovasculares representam importantes problemas de saúde pública, pois é a primeira causa de morte no país. </a:t>
            </a:r>
          </a:p>
          <a:p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Hipertensão Arterial Sistêmica (HAS) e a Diabetes </a:t>
            </a:r>
            <a:r>
              <a:rPr lang="pt-BR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Mellitus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(DM), doenças crônicas não transmissíveis, constituem-se os mais importantes fatores de risco as doenças cardiovasculares. Diante desta situação, motivou se um estudo para melhorar a atenção clínica dos usuários diabéticos e hipertensos.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Minha área de saúde é uma ESF, da qual faz parte o Programa Mais Médicos, localizada em área urbana, com 6 micro áreas para um total estimado de 4.512 usuários.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8" y="249853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participação de hipertensos e/ou diabéticos ao programa.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3.2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Buscar 100% dos diabéticos faltosos às consultas na unidade de saúde conforme a periodicidade recomendada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foi realizada busca   de 1 usuário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(100%), no 2º mês 1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usuário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(100%), no 3º mês nenhum usuário (0%) e no 4º mês nenhum usuário (0%).</a:t>
            </a:r>
          </a:p>
        </p:txBody>
      </p:sp>
    </p:spTree>
    <p:extLst>
      <p:ext uri="{BB962C8B-B14F-4D97-AF65-F5344CB8AC3E}">
        <p14:creationId xmlns:p14="http://schemas.microsoft.com/office/powerpoint/2010/main" val="33620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44809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o registro das informações.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4.1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Manter ficha de acompanhamento de 100% dos hipertensos cadastrados na unidade de saúde.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39 usuários (100%), no 2º mês 83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%), no 3º mês 113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 e no 4º mês 305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%).</a:t>
            </a:r>
          </a:p>
        </p:txBody>
      </p:sp>
    </p:spTree>
    <p:extLst>
      <p:ext uri="{BB962C8B-B14F-4D97-AF65-F5344CB8AC3E}">
        <p14:creationId xmlns:p14="http://schemas.microsoft.com/office/powerpoint/2010/main" val="22313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525036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4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o registro das informações.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4.2: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Manter ficha de acompanhamento de 100% dos diabéticos cadastrados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usuários (100%), no 2º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38 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%), no 3º mês 44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 e no 4º mês 89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(100%).</a:t>
            </a:r>
          </a:p>
        </p:txBody>
      </p:sp>
    </p:spTree>
    <p:extLst>
      <p:ext uri="{BB962C8B-B14F-4D97-AF65-F5344CB8AC3E}">
        <p14:creationId xmlns:p14="http://schemas.microsoft.com/office/powerpoint/2010/main" val="27228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76241"/>
            <a:ext cx="864096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Mapear os hipertensos e diabéticos de risco para doença cardiovascular.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5.1.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Realizar estratificação do risco cardiovascular em 100% dos hipertensos cadastrados na unidade de saúde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Resultados: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lvl="1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39 usuários (100%), no 2º mês 83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%), no 3º mês 113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 e no 4º mês 305 usuários (100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249853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Mapear os hipertensos e diabéticos de risco para doença cardiovascular.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5.2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100% dos diabéticos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(100%), no 2º mês 38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(100%), no 3º mês 44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 e no 4º mês 89 usuários (100%)</a:t>
            </a:r>
          </a:p>
        </p:txBody>
      </p:sp>
    </p:spTree>
    <p:extLst>
      <p:ext uri="{BB962C8B-B14F-4D97-AF65-F5344CB8AC3E}">
        <p14:creationId xmlns:p14="http://schemas.microsoft.com/office/powerpoint/2010/main" val="4191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339502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6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 Promover saúde em hipertensos e diabéticos.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Garantir orientação nutricional sobre alimentação saudável a 100% dos hipertensos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usuários (100%), no 2º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(100%), no 3º mês 113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 e no 4º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hipertensos. 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6.2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Garantir orientação nutricional sobre alimentação saudável a 100% dos diabéticos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11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(100%), no 2º mês 38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%), no 3º mês 44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 e no 4º mês 89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195486"/>
            <a:ext cx="8463884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Objetivo 6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  Promover saúde em hipertensos e diabéticos.</a:t>
            </a:r>
            <a:endParaRPr lang="pt-BR" sz="2400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Meta 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6.3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. Garantir orientação em relação à prática regular de atividade física a 100% dos pacientes hipertensos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Resultados: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39 usuários (100%), no 2º mês 83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(100%), no 3º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113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(100%) e no 4º mês 305 usuários (100%)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hipertensos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●"/>
            </a:pP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6.4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Garantir orientação em relação à prática regular de atividade física a 100% dos diabéticos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●"/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1º mês foram cadastrados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%), no 2º mês 38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(100%), no 3º mês 44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 e no 4º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89 (100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-164554"/>
            <a:ext cx="8463884" cy="59293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endParaRPr lang="pt-BR" sz="2400" b="1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●"/>
            </a:pP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Objetivo 6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  Promover saúde em hipertensos e diabéticos.</a:t>
            </a:r>
            <a:endParaRPr lang="pt-BR" sz="2400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●"/>
            </a:pP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Meta 6.5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Garantir orientação sobre os riscos do tabagismo a 100% dos pacientes hipertensos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Wingdings 2"/>
              <a:buChar char=""/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Resultados: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foram orientados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39 usuários (100%), no 2º mês 83 usuários (100%), no 3º mês 113 usuários (100%) e no 4º mês 305 usuários (100%) 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ou seja usuários hipertensos.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●"/>
            </a:pP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6.6.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Garantir orientação sobre os riscos do tabagismo a 100% dos pacientes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diabéticos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●"/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receberam orientação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 usuários (100%), no 2º mês 38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(100%), no 3º mês 44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 e no 4º mês 89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(100%)</a:t>
            </a:r>
          </a:p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Wingdings 2"/>
              <a:buChar char=""/>
            </a:pPr>
            <a:endParaRPr lang="pt-BR" sz="24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87993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SzPct val="95000"/>
              <a:buFont typeface="Wingdings 2"/>
              <a:buChar char="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 6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 Promover saúde em hipertensos e diabéticos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SzPct val="95000"/>
              <a:buFont typeface="Wingdings 2"/>
              <a:buChar char="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Meta 6.7.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Garantir orientação sobre higiene bucal a 100% dos pacientes hipertensos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Wingdings 2"/>
              <a:buChar char=""/>
              <a:defRPr/>
            </a:pPr>
            <a:r>
              <a:rPr lang="pt-BR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1º mês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tiveram acesso as orientações 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39 usuários (100%), no 2º mês 83 usuários (100%), no 3º mês 113 usuários (100%) e no 4º mês 305 usuários (100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usuários hipertensos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Wingdings 2"/>
              <a:buChar char=""/>
            </a:pP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6.8: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Garantir orientação sobre higiene bucal a 100% dos pacientes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diabéticos</a:t>
            </a: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Wingdings 2"/>
              <a:buChar char=""/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1º mês foram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orientados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 usuários (100%), no 2º mês 38 usuários (100%), no 3º mês 44 usuários (100%) e no 4º mês 89 usuários (100%).</a:t>
            </a: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SzPct val="95000"/>
              <a:buFont typeface="Wingdings 2"/>
              <a:buChar char=""/>
              <a:defRPr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214282" y="771550"/>
            <a:ext cx="892971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Importância da intervenção para a equipe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	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pt-BR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apacitação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 equipe para o comprimento do programa e recomendações do MS.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pt-BR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ntegração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 equipe, convertendo-se em um instrumento real de reorganização das atividades da UBS.</a:t>
            </a:r>
          </a:p>
          <a:p>
            <a:pPr marL="0" indent="0" algn="just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reviu as atribuições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  <a:p>
            <a:pPr marL="0" indent="0" algn="just">
              <a:buNone/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Importância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da intervenção para 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serviço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Ampliação da cobertura da atenção aos hipertensos e diabéticos, melhoria dos registros e a qualificação da atenção à saúde dos usuários.</a:t>
            </a:r>
            <a:endParaRPr lang="pt-BR" sz="2400" dirty="0"/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75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059582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Tapejara é um dos municípios do Estado do RS, </a:t>
            </a:r>
          </a:p>
          <a:p>
            <a:pPr algn="ctr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população estimada de 21.224 habitantes.</a:t>
            </a:r>
          </a:p>
          <a:p>
            <a:pPr algn="ctr">
              <a:buFont typeface="Arial" pitchFamily="34" charset="0"/>
              <a:buChar char="•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área de unidade territorial de 238.798 (Km²).</a:t>
            </a:r>
          </a:p>
          <a:p>
            <a:pPr algn="ctr">
              <a:buFont typeface="Arial" pitchFamily="34" charset="0"/>
              <a:buChar char="•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densidade demográfica 80,61 (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hab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/km²). 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município contamos com duas Unidades Básicas de Saúde (UBS) e quatro Estratégias de Saúde da Família (ESF), possuímos quatro Núcleos de Atenção a Saúde da Família (NASF), um Hospital,  Santo Antônio.</a:t>
            </a:r>
          </a:p>
          <a:p>
            <a:pPr algn="ctr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7534"/>
            <a:ext cx="8229600" cy="857250"/>
          </a:xfrm>
        </p:spPr>
        <p:txBody>
          <a:bodyPr/>
          <a:lstStyle/>
          <a:p>
            <a:pPr lvl="0"/>
            <a:r>
              <a:rPr lang="pt-BR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charset="0"/>
                <a:cs typeface="Arial" pitchFamily="34" charset="0"/>
              </a:rPr>
              <a:t>Importância da intervenção para a comunidade</a:t>
            </a:r>
            <a:r>
              <a:rPr lang="pt-BR" b="1" dirty="0">
                <a:latin typeface="Arial" pitchFamily="34" charset="0"/>
                <a:ea typeface="Calibri" charset="0"/>
                <a:cs typeface="Arial" pitchFamily="34" charset="0"/>
              </a:rPr>
              <a:t/>
            </a:r>
            <a:br>
              <a:rPr lang="pt-BR" b="1" dirty="0">
                <a:latin typeface="Arial" pitchFamily="34" charset="0"/>
                <a:ea typeface="Calibri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051" y="1484784"/>
            <a:ext cx="8229600" cy="3394075"/>
          </a:xfrm>
        </p:spPr>
        <p:txBody>
          <a:bodyPr/>
          <a:lstStyle/>
          <a:p>
            <a:pPr marL="0" lvl="0" indent="450850" algn="just">
              <a:spcBef>
                <a:spcPct val="0"/>
              </a:spcBef>
              <a:buNone/>
            </a:pPr>
            <a:r>
              <a:rPr lang="pt-BR" sz="2400" dirty="0" smtClean="0">
                <a:latin typeface="Arial" pitchFamily="34" charset="0"/>
                <a:ea typeface="Calibri" charset="0"/>
                <a:cs typeface="Times New Roman" pitchFamily="18" charset="0"/>
              </a:rPr>
              <a:t>A </a:t>
            </a:r>
            <a:r>
              <a:rPr lang="pt-BR" sz="2400" dirty="0">
                <a:latin typeface="Arial" pitchFamily="34" charset="0"/>
                <a:ea typeface="Calibri" charset="0"/>
                <a:cs typeface="Times New Roman" pitchFamily="18" charset="0"/>
              </a:rPr>
              <a:t>intervenção foi muito importante para planejar e realizar ações de acordo com as necessidades dos usuários, a partir dos problemas de saúde da comunidade. A comunidade participou ativamente, sendo parceira do que foi planejado.</a:t>
            </a:r>
            <a:endParaRPr lang="pt-BR" sz="2400" dirty="0">
              <a:latin typeface="Arial" pitchFamily="34" charset="0"/>
            </a:endParaRPr>
          </a:p>
          <a:p>
            <a:pPr marL="0" lvl="0" indent="450850" algn="just">
              <a:spcBef>
                <a:spcPct val="0"/>
              </a:spcBef>
              <a:buNone/>
            </a:pPr>
            <a:r>
              <a:rPr lang="pt-BR" sz="2400" dirty="0">
                <a:latin typeface="Arial" pitchFamily="34" charset="0"/>
                <a:ea typeface="Calibri" charset="0"/>
                <a:cs typeface="Times New Roman" pitchFamily="18" charset="0"/>
              </a:rPr>
              <a:t>Com as ações de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charset="0"/>
                <a:cs typeface="Times New Roman" pitchFamily="18" charset="0"/>
              </a:rPr>
              <a:t>engajamento público </a:t>
            </a:r>
            <a:r>
              <a:rPr lang="pt-BR" sz="2400" dirty="0">
                <a:latin typeface="Arial" pitchFamily="34" charset="0"/>
                <a:ea typeface="Calibri" charset="0"/>
                <a:cs typeface="Times New Roman" pitchFamily="18" charset="0"/>
              </a:rPr>
              <a:t>a comunidade tornou-se mais autônoma e satisfeita com o trabalho da UBS.</a:t>
            </a:r>
            <a:endParaRPr lang="pt-BR" sz="2400" dirty="0">
              <a:latin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3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x-none" sz="2800" b="1" smtClean="0">
                <a:latin typeface="Arial" pitchFamily="34" charset="0"/>
                <a:cs typeface="Arial" pitchFamily="34" charset="0"/>
              </a:rPr>
              <a:t>Reflexão crítica sobre seu processo pessoal de aprendizagem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79512" y="123478"/>
            <a:ext cx="8628747" cy="52837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selecionada neste curso de especialização foi algo que me deixou muito feliz.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onheci o Ambiente Virtual de Aprendizagem (AVA), e a minha orientadora, comecei a participar dos fóruns, interagir com alguns colegas, professores e coordenadores, aprender conteúdos, e fiquei ainda mais maravilhada. </a:t>
            </a:r>
          </a:p>
          <a:p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Compartilhei aprendizados com a equipe multidisciplinar da UBS que trabalho, trouxe para fóruns considerações e dúvidas dos membros das equipes, compartilhei experiências, divulguei o curso para outros profissionais.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4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77155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Aprendi que se faz necessária para proporcionar uma melhor resolubilidade das necessidades dos seus usuários.</a:t>
            </a:r>
          </a:p>
        </p:txBody>
      </p:sp>
    </p:spTree>
    <p:extLst>
      <p:ext uri="{BB962C8B-B14F-4D97-AF65-F5344CB8AC3E}">
        <p14:creationId xmlns:p14="http://schemas.microsoft.com/office/powerpoint/2010/main" val="22991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400" dirty="0"/>
              <a:t>BRASIL. Ministério da Saúde. Hipertensão arterial sistêmica (HAS) e Diabetes mellitus (DM): protocolo/ Ministério da Saúde. Departamento de Atenção Básica. Área Técnica de Diabetes e Hipertensão Arterial. – Brasília: Ministério da Saúde, 2001. </a:t>
            </a:r>
          </a:p>
          <a:p>
            <a:r>
              <a:rPr lang="pt-BR" sz="1400" dirty="0"/>
              <a:t>BRASIL. Ministério da Saúde. Secretaria de Vigilância à Saúde. Secretaria de Atenção à Saúde. Série B: Textos Básicos de Atenção à Saúde. Série Pactos pela Saúde 2006. Diretrizes e recomendações para o cuidado integral de doenças crônicas não-transmissíveis: promoção da saúde, vigilância, prevenção e assistência. Brasília, DF, 2008.</a:t>
            </a:r>
          </a:p>
          <a:p>
            <a:r>
              <a:rPr lang="pt-BR" sz="1400" dirty="0"/>
              <a:t>BRASIL. Ministério da Saúde. Secretaria de Atenção à Saúde. Departamento de Atenção Básica. Caderno de Atenção Básica, n 15. Série A. Normas e Manuais Técnicos. Hipertensão Arterial Sistêmica. 58 p. Brasília, DF, 2006b</a:t>
            </a:r>
          </a:p>
          <a:p>
            <a:r>
              <a:rPr lang="pt-BR" sz="1400" dirty="0"/>
              <a:t>BRASIL. Ministério da Saúde. Sistema de Informações da Atenção Básica - SIAB. 2011. Disponível em http://www2.datasus.gov.br/SIAB/index.php. Acessado em 11.03.2012.</a:t>
            </a:r>
          </a:p>
          <a:p>
            <a:r>
              <a:rPr lang="pt-BR" sz="1400" dirty="0"/>
              <a:t>BRASIL. Ministério da Saúde. Sistema de Informações da Atenção Básica - SIAB. 2011. Disponível em </a:t>
            </a:r>
            <a:r>
              <a:rPr lang="pt-BR" sz="1400" u="sng" dirty="0">
                <a:hlinkClick r:id="rId2"/>
              </a:rPr>
              <a:t>http://www2.datasus.gov.br/SIAB/index.php. Acessado em 11.03.2012</a:t>
            </a:r>
            <a:endParaRPr lang="pt-BR" sz="1400" dirty="0"/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13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55526"/>
            <a:ext cx="8229600" cy="4104456"/>
          </a:xfrm>
        </p:spPr>
        <p:txBody>
          <a:bodyPr/>
          <a:lstStyle/>
          <a:p>
            <a:pPr marL="0" lvl="0" indent="0" algn="just">
              <a:spcBef>
                <a:spcPct val="0"/>
              </a:spcBef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situação da ESF melhorou no aspecto do atendimento médico, sendo que antes da minha chegada não tinha atendimento fixo na semana, contando agora com um profissional de segunda 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sexta-feira.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Aumentaram-se as visitas domiciliares, o número de palestras, incrementando a consulta de nutrição, psicóloga, odontologia, seguindo os protocolos do MS. Trabalha-se mais os fatores de risco da comunidade, levando em conta que prevenir é melhor do que curar uma doença muitas vezes irreversíveis para reincorporar o usuários a sociedade. </a:t>
            </a:r>
          </a:p>
          <a:p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14348" y="1833086"/>
            <a:ext cx="7890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Qualificar as ações referentes à Atenção à Saúde dos Hipertensos e Diabéticos na Estratégia de Saúde da Família (ESF) São Paulo, no município de Tapejara/RS</a:t>
            </a:r>
            <a:r>
              <a:rPr lang="pt-BR" sz="2400" dirty="0" smtClean="0">
                <a:latin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57200" y="1063626"/>
            <a:ext cx="8147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estruturado para ser desenvolvido na ESF Bairro São Paulo, no município Tapejara/RS.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eixos:</a:t>
            </a:r>
          </a:p>
          <a:p>
            <a:r>
              <a:rPr lang="pt-BR" sz="2400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e avaliação</a:t>
            </a:r>
          </a:p>
          <a:p>
            <a:r>
              <a:rPr lang="pt-BR" sz="2400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</a:t>
            </a:r>
          </a:p>
          <a:p>
            <a:r>
              <a:rPr lang="pt-BR" sz="2400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Engajamento público</a:t>
            </a:r>
          </a:p>
          <a:p>
            <a:r>
              <a:rPr lang="pt-BR" sz="2400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 da prática clínica</a:t>
            </a:r>
          </a:p>
          <a:p>
            <a:endParaRPr lang="pt-BR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1971586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400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oram utilizados:</a:t>
            </a:r>
          </a:p>
          <a:p>
            <a:pPr>
              <a:buFont typeface="Arial" pitchFamily="34" charset="0"/>
              <a:buChar char="•"/>
            </a:pPr>
            <a:endParaRPr lang="pt-BR" sz="2400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icha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espelho individual para cada usuário;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Prontuário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eletrônico;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eletrônica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coleta de dados</a:t>
            </a:r>
          </a:p>
        </p:txBody>
      </p:sp>
    </p:spTree>
    <p:extLst>
      <p:ext uri="{BB962C8B-B14F-4D97-AF65-F5344CB8AC3E}">
        <p14:creationId xmlns:p14="http://schemas.microsoft.com/office/powerpoint/2010/main" val="2592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285720" y="428604"/>
            <a:ext cx="8572560" cy="44291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Resultados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 1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 Ampliar a cobertura a hipertensos e/ou diabéticos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Meta 1.1: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Cadastrar 80% dos hipertensos da área de abrangência no Programa de Atenção à Hipertensão Arterial e à Diabetes Mellitus da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ESF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Meta 1.2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Cadastrar 80% dos diabéticos da área de abrangência no Programa de Atenção à Hipertensão Arterial e à Diabetes Mellitus da unidade de saúde.</a:t>
            </a:r>
          </a:p>
          <a:p>
            <a:pPr marL="209550" marR="0" lvl="5" indent="-333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02435"/>
            <a:ext cx="38576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lvl="5" indent="-33338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519112" lvl="5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1º mês 39 usuários 5,7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519112" lvl="5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2º mês cadastramos 83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hipertensos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ou seja, 12,1%, </a:t>
            </a:r>
          </a:p>
          <a:p>
            <a:pPr marL="519112" lvl="5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3º mês 113 hipertensos foram cadastrados (16,5%); </a:t>
            </a:r>
          </a:p>
          <a:p>
            <a:pPr marL="519112" lvl="5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4º mês atingimos 44,5% totalizando 305 usuários hipertensos. 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Gráfico 1"/>
          <p:cNvPicPr>
            <a:picLocks noChangeArrowheads="1"/>
          </p:cNvPicPr>
          <p:nvPr/>
        </p:nvPicPr>
        <p:blipFill>
          <a:blip r:embed="rId2"/>
          <a:srcRect t="18681"/>
          <a:stretch>
            <a:fillRect/>
          </a:stretch>
        </p:blipFill>
        <p:spPr bwMode="auto">
          <a:xfrm>
            <a:off x="4071934" y="928676"/>
            <a:ext cx="48577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71966" y="4286262"/>
            <a:ext cx="5072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 1: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Cobertura do programa de atenção ao hipertenso na unidade de saúde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UBS, Bairro São Paulo, Tapejara, RS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Planilha de coleta de dados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UFPel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2015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7988</TotalTime>
  <Words>2210</Words>
  <Application>Microsoft Office PowerPoint</Application>
  <PresentationFormat>Apresentação na tela (16:9)</PresentationFormat>
  <Paragraphs>201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2" baseType="lpstr">
      <vt:lpstr>MS PGothic</vt:lpstr>
      <vt:lpstr>MS PGothic</vt:lpstr>
      <vt:lpstr>Arial</vt:lpstr>
      <vt:lpstr>Calibri</vt:lpstr>
      <vt:lpstr>Constantia</vt:lpstr>
      <vt:lpstr>Times New Roman</vt:lpstr>
      <vt:lpstr>Verdana</vt:lpstr>
      <vt:lpstr>Wingdings 2</vt:lpstr>
      <vt:lpstr>Tema do Office</vt:lpstr>
      <vt:lpstr>Apresentação do PowerPoint</vt:lpstr>
      <vt:lpstr>Introdução</vt:lpstr>
      <vt:lpstr>Apresentação do PowerPoint</vt:lpstr>
      <vt:lpstr>Apresentação do PowerPoint</vt:lpstr>
      <vt:lpstr>Objetivo Geral</vt:lpstr>
      <vt:lpstr>Metodologia</vt:lpstr>
      <vt:lpstr>Logística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Importância da intervenção para a comunidade 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Departamento de Medicina Social  Especialização em Saúde da Família  http://www.unasus-ufpel.net</dc:title>
  <dc:creator>Fernando</dc:creator>
  <cp:lastModifiedBy>Vera</cp:lastModifiedBy>
  <cp:revision>433</cp:revision>
  <dcterms:created xsi:type="dcterms:W3CDTF">2011-06-02T13:04:44Z</dcterms:created>
  <dcterms:modified xsi:type="dcterms:W3CDTF">2015-08-18T01:26:22Z</dcterms:modified>
</cp:coreProperties>
</file>