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sldIdLst>
    <p:sldId id="283" r:id="rId2"/>
    <p:sldId id="258" r:id="rId3"/>
    <p:sldId id="257" r:id="rId4"/>
    <p:sldId id="259" r:id="rId5"/>
    <p:sldId id="260" r:id="rId6"/>
    <p:sldId id="264" r:id="rId7"/>
    <p:sldId id="289" r:id="rId8"/>
    <p:sldId id="267" r:id="rId9"/>
    <p:sldId id="266" r:id="rId10"/>
    <p:sldId id="269" r:id="rId11"/>
    <p:sldId id="270" r:id="rId12"/>
    <p:sldId id="271" r:id="rId13"/>
    <p:sldId id="272" r:id="rId14"/>
    <p:sldId id="273" r:id="rId15"/>
    <p:sldId id="287" r:id="rId16"/>
    <p:sldId id="274" r:id="rId17"/>
    <p:sldId id="275" r:id="rId18"/>
    <p:sldId id="282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603" autoAdjust="0"/>
    <p:restoredTop sz="86380" autoAdjust="0"/>
  </p:normalViewPr>
  <p:slideViewPr>
    <p:cSldViewPr>
      <p:cViewPr>
        <p:scale>
          <a:sx n="60" d="100"/>
          <a:sy n="60" d="100"/>
        </p:scale>
        <p:origin x="-2106" y="-330"/>
      </p:cViewPr>
      <p:guideLst>
        <p:guide orient="horz" pos="3748"/>
        <p:guide pos="210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user\Desktop\Lori\EAD\Material%20dos%20alunos%20conforme%20semanas\Planilhas%20Finais\Planilha_final_Jpber_G5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user\Desktop\Lori\EAD\Material%20dos%20alunos%20conforme%20semanas\Planilhas%20Finais\Planilha_final_Jpber_G5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Lori\EAD\Material%20dos%20alunos%20conforme%20semanas\Planilhas%20Finais\Planilha_final_Jpber_G5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user\Desktop\Lori\EAD\Material%20dos%20alunos%20conforme%20semanas\Planilhas%20Finais\Planilha_final_Jpber_G5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user\Desktop\Lori\EAD\Material%20dos%20alunos%20conforme%20semanas\Planilhas%20Finais\Planilha_final_Jpber_G5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b="1" i="1" dirty="0" smtClean="0">
                <a:latin typeface="+mn-lt"/>
              </a:rPr>
              <a:t>Indicador (1) </a:t>
            </a:r>
            <a:r>
              <a:rPr lang="pt-BR" sz="1800" dirty="0" smtClean="0">
                <a:latin typeface="+mn-lt"/>
              </a:rPr>
              <a:t>- Proporção de hipertensos acima de 18 anos moradores do território, cadastrados no programa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 sz="1600" dirty="0">
              <a:solidFill>
                <a:schemeClr val="tx2"/>
              </a:solidFill>
              <a:latin typeface="Constantia" pitchFamily="18" charset="0"/>
            </a:endParaRPr>
          </a:p>
        </c:rich>
      </c:tx>
      <c:layout>
        <c:manualLayout>
          <c:xMode val="edge"/>
          <c:yMode val="edge"/>
          <c:x val="0.12325228443666794"/>
          <c:y val="2.2448261287156004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2984069111338259"/>
          <c:y val="0.21482219785817921"/>
          <c:w val="0.8382697250828911"/>
          <c:h val="0.63057377321505703"/>
        </c:manualLayout>
      </c:layout>
      <c:barChart>
        <c:barDir val="col"/>
        <c:grouping val="clustered"/>
        <c:ser>
          <c:idx val="0"/>
          <c:order val="0"/>
          <c:tx>
            <c:strRef>
              <c:f>'Indicadores diab'!$C$4</c:f>
              <c:strCache>
                <c:ptCount val="1"/>
                <c:pt idx="0">
                  <c:v>Estimativa de hipertensos moradores no território e cadastrados no programa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scene3d>
              <a:camera prst="orthographicFront"/>
              <a:lightRig rig="threePt" dir="t">
                <a:rot lat="0" lon="0" rev="3000000"/>
              </a:lightRig>
            </a:scene3d>
            <a:sp3d>
              <a:bevelT w="127000" h="1270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smtClean="0">
                        <a:latin typeface="Arial" pitchFamily="34" charset="0"/>
                        <a:cs typeface="Arial" pitchFamily="34" charset="0"/>
                      </a:rPr>
                      <a:t>66</a:t>
                    </a:r>
                    <a:endParaRPr lang="en-US" sz="120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smtClean="0">
                        <a:latin typeface="Arial" pitchFamily="34" charset="0"/>
                        <a:cs typeface="Arial" pitchFamily="34" charset="0"/>
                      </a:rPr>
                      <a:t>103</a:t>
                    </a:r>
                    <a:endParaRPr lang="en-US" sz="120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200" smtClean="0">
                        <a:latin typeface="Arial" pitchFamily="34" charset="0"/>
                        <a:cs typeface="Arial" pitchFamily="34" charset="0"/>
                      </a:rPr>
                      <a:t>137</a:t>
                    </a:r>
                    <a:endParaRPr lang="en-US" sz="120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showVal val="1"/>
            </c:dLbl>
            <c:dLbl>
              <c:idx val="3"/>
              <c:layout>
                <c:manualLayout>
                  <c:x val="0"/>
                  <c:y val="2.8060326608944945E-3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>
                        <a:latin typeface="Arial" pitchFamily="34" charset="0"/>
                        <a:cs typeface="Arial" pitchFamily="34" charset="0"/>
                      </a:rPr>
                      <a:t>155</a:t>
                    </a:r>
                    <a:endParaRPr lang="en-US" sz="120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pt-BR"/>
              </a:p>
            </c:txPr>
            <c:showVal val="1"/>
          </c:dLbls>
          <c:cat>
            <c:strRef>
              <c:f>'Indicadores diab'!$D$3:$G$3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'Indicadores diab'!$D$4:$G$4</c:f>
              <c:numCache>
                <c:formatCode>0.0%</c:formatCode>
                <c:ptCount val="4"/>
                <c:pt idx="0">
                  <c:v>0.12681350517716194</c:v>
                </c:pt>
                <c:pt idx="1">
                  <c:v>0.19790592474617727</c:v>
                </c:pt>
                <c:pt idx="2">
                  <c:v>0.26323409407986531</c:v>
                </c:pt>
                <c:pt idx="3">
                  <c:v>0.29781959549182085</c:v>
                </c:pt>
              </c:numCache>
            </c:numRef>
          </c:val>
        </c:ser>
        <c:axId val="50907392"/>
        <c:axId val="52510720"/>
      </c:barChart>
      <c:catAx>
        <c:axId val="5090739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t-BR"/>
          </a:p>
        </c:txPr>
        <c:crossAx val="52510720"/>
        <c:crosses val="autoZero"/>
        <c:auto val="1"/>
        <c:lblAlgn val="ctr"/>
        <c:lblOffset val="100"/>
      </c:catAx>
      <c:valAx>
        <c:axId val="52510720"/>
        <c:scaling>
          <c:orientation val="minMax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t-BR"/>
          </a:p>
        </c:txPr>
        <c:crossAx val="5090739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t-BR" sz="1800" b="1" i="1" dirty="0" smtClean="0"/>
              <a:t>Indicador (2) </a:t>
            </a:r>
            <a:r>
              <a:rPr lang="pt-BR" sz="1800" dirty="0" smtClean="0"/>
              <a:t>- Proporção de usuários diabéticos, moradores no território, cadastrados no programa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 sz="1600" b="1" dirty="0">
              <a:solidFill>
                <a:schemeClr val="tx2"/>
              </a:solidFill>
              <a:latin typeface="+mj-lt"/>
            </a:endParaRPr>
          </a:p>
        </c:rich>
      </c:tx>
      <c:layout>
        <c:manualLayout>
          <c:xMode val="edge"/>
          <c:yMode val="edge"/>
          <c:x val="0.11417821036259358"/>
          <c:y val="3.6478424591628346E-2"/>
        </c:manualLayout>
      </c:layout>
    </c:title>
    <c:plotArea>
      <c:layout>
        <c:manualLayout>
          <c:layoutTarget val="inner"/>
          <c:xMode val="edge"/>
          <c:yMode val="edge"/>
          <c:x val="0.11875024159798522"/>
          <c:y val="0.27451111802580241"/>
          <c:w val="0.85208506690484065"/>
          <c:h val="0.57843414155436856"/>
        </c:manualLayout>
      </c:layout>
      <c:barChart>
        <c:barDir val="col"/>
        <c:grouping val="clustered"/>
        <c:ser>
          <c:idx val="0"/>
          <c:order val="0"/>
          <c:tx>
            <c:strRef>
              <c:f>'Indicadores diab'!$C$9</c:f>
              <c:strCache>
                <c:ptCount val="1"/>
                <c:pt idx="0">
                  <c:v>Estimativa de diabéticos moradores no território e cadastrados no programa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scene3d>
              <a:camera prst="orthographicFront"/>
              <a:lightRig rig="threePt" dir="t">
                <a:rot lat="0" lon="0" rev="3000000"/>
              </a:lightRig>
            </a:scene3d>
            <a:sp3d>
              <a:bevelT w="127000" h="1270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13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17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22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28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pt-BR"/>
              </a:p>
            </c:txPr>
            <c:showVal val="1"/>
          </c:dLbls>
          <c:cat>
            <c:strRef>
              <c:f>'Indicadores diab'!$D$8:$G$8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'Indicadores diab'!$D$9:$G$9</c:f>
              <c:numCache>
                <c:formatCode>0.0%</c:formatCode>
                <c:ptCount val="4"/>
                <c:pt idx="0">
                  <c:v>0.11953957035639352</c:v>
                </c:pt>
                <c:pt idx="1">
                  <c:v>0.15632097661989913</c:v>
                </c:pt>
                <c:pt idx="2">
                  <c:v>0.20229773444928237</c:v>
                </c:pt>
                <c:pt idx="3">
                  <c:v>0.2574698438445398</c:v>
                </c:pt>
              </c:numCache>
            </c:numRef>
          </c:val>
        </c:ser>
        <c:axId val="52552064"/>
        <c:axId val="52553600"/>
      </c:barChart>
      <c:catAx>
        <c:axId val="525520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pt-BR"/>
          </a:p>
        </c:txPr>
        <c:crossAx val="52553600"/>
        <c:crosses val="autoZero"/>
        <c:auto val="1"/>
        <c:lblAlgn val="ctr"/>
        <c:lblOffset val="100"/>
      </c:catAx>
      <c:valAx>
        <c:axId val="52553600"/>
        <c:scaling>
          <c:orientation val="minMax"/>
        </c:scaling>
        <c:axPos val="l"/>
        <c:majorGridlines/>
        <c:numFmt formatCode="0.0%" sourceLinked="1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pt-BR"/>
          </a:p>
        </c:txPr>
        <c:crossAx val="52552064"/>
        <c:crosses val="autoZero"/>
        <c:crossBetween val="between"/>
        <c:majorUnit val="0.1"/>
      </c:valAx>
    </c:plotArea>
    <c:plotVisOnly val="1"/>
    <c:dispBlanksAs val="gap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t-BR" sz="1800" b="1" i="1" dirty="0" smtClean="0"/>
              <a:t>Indicador (3)</a:t>
            </a:r>
            <a:r>
              <a:rPr lang="pt-BR" sz="1800" b="1" dirty="0" smtClean="0"/>
              <a:t> </a:t>
            </a:r>
            <a:r>
              <a:rPr lang="pt-BR" sz="1800" dirty="0" smtClean="0"/>
              <a:t>- </a:t>
            </a:r>
            <a:r>
              <a:rPr lang="pt-BR" sz="1800" b="1" i="0" baseline="0" dirty="0" smtClean="0"/>
              <a:t>Proporção de usuários com exame clínico dos pés de acordo com o protocolo</a:t>
            </a:r>
            <a:endParaRPr lang="pt-BR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pt-BR" sz="1800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pt-BR" sz="1600" dirty="0">
              <a:solidFill>
                <a:schemeClr val="tx2"/>
              </a:solidFill>
            </a:endParaRPr>
          </a:p>
        </c:rich>
      </c:tx>
      <c:layout>
        <c:manualLayout>
          <c:xMode val="edge"/>
          <c:yMode val="edge"/>
          <c:x val="0.11532018567123575"/>
          <c:y val="3.6478424591628346E-2"/>
        </c:manualLayout>
      </c:layout>
    </c:title>
    <c:plotArea>
      <c:layout>
        <c:manualLayout>
          <c:layoutTarget val="inner"/>
          <c:xMode val="edge"/>
          <c:yMode val="edge"/>
          <c:x val="0.11875024159798522"/>
          <c:y val="0.28140772565887706"/>
          <c:w val="0.85208506690484065"/>
          <c:h val="0.56281545131774924"/>
        </c:manualLayout>
      </c:layout>
      <c:barChart>
        <c:barDir val="col"/>
        <c:grouping val="clustered"/>
        <c:ser>
          <c:idx val="0"/>
          <c:order val="0"/>
          <c:tx>
            <c:strRef>
              <c:f>'Indicadores diab'!$C$14</c:f>
              <c:strCache>
                <c:ptCount val="1"/>
                <c:pt idx="0">
                  <c:v>Proporção de usuários com exame clínico dos pés de acordo com o protocolo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>
                <a:rot lat="0" lon="0" rev="3000000"/>
              </a:lightRig>
            </a:scene3d>
            <a:sp3d>
              <a:bevelT w="127000" h="127000"/>
            </a:sp3d>
          </c:spPr>
          <c:cat>
            <c:strRef>
              <c:f>'Indicadores diab'!$D$13:$G$13</c:f>
              <c:strCache>
                <c:ptCount val="4"/>
                <c:pt idx="0">
                  <c:v>Mês 1/13</c:v>
                </c:pt>
                <c:pt idx="1">
                  <c:v>Mês 2/17</c:v>
                </c:pt>
                <c:pt idx="2">
                  <c:v>Mês 3/22</c:v>
                </c:pt>
                <c:pt idx="3">
                  <c:v>Mês 4/28</c:v>
                </c:pt>
              </c:strCache>
            </c:strRef>
          </c:cat>
          <c:val>
            <c:numRef>
              <c:f>'Indicadores diab'!$D$14:$G$14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52545408"/>
        <c:axId val="52546944"/>
      </c:barChart>
      <c:catAx>
        <c:axId val="5254540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pt-BR"/>
          </a:p>
        </c:txPr>
        <c:crossAx val="52546944"/>
        <c:crosses val="autoZero"/>
        <c:auto val="1"/>
        <c:lblAlgn val="ctr"/>
        <c:lblOffset val="100"/>
      </c:catAx>
      <c:valAx>
        <c:axId val="52546944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pt-BR"/>
          </a:p>
        </c:txPr>
        <c:crossAx val="52545408"/>
        <c:crosses val="autoZero"/>
        <c:crossBetween val="between"/>
        <c:majorUnit val="0.2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b="1" i="1" dirty="0" smtClean="0">
                <a:latin typeface="+mn-lt"/>
              </a:rPr>
              <a:t>Indicador (4)</a:t>
            </a:r>
            <a:r>
              <a:rPr lang="pt-BR" sz="1800" dirty="0" smtClean="0">
                <a:latin typeface="+mn-lt"/>
              </a:rPr>
              <a:t> - Proporção de usuários</a:t>
            </a:r>
            <a:r>
              <a:rPr lang="pt-BR" sz="16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pt-BR" sz="1800" b="1" i="0" u="none" strike="noStrike" kern="1200" baseline="0" dirty="0" smtClean="0">
                <a:solidFill>
                  <a:srgbClr val="000000"/>
                </a:solidFill>
                <a:latin typeface="+mn-lt"/>
                <a:ea typeface="Calibri"/>
                <a:cs typeface="Calibri"/>
              </a:rPr>
              <a:t>com exames </a:t>
            </a:r>
            <a:r>
              <a:rPr lang="pt-BR" sz="1800" b="1" i="0" u="none" strike="noStrike" kern="1200" baseline="0" dirty="0">
                <a:solidFill>
                  <a:srgbClr val="000000"/>
                </a:solidFill>
                <a:latin typeface="+mn-lt"/>
                <a:ea typeface="Calibri"/>
                <a:cs typeface="Calibri"/>
              </a:rPr>
              <a:t>complementares periódicos em dia</a:t>
            </a:r>
          </a:p>
        </c:rich>
      </c:tx>
      <c:layout>
        <c:manualLayout>
          <c:xMode val="edge"/>
          <c:yMode val="edge"/>
          <c:x val="0.18481870321765334"/>
          <c:y val="5.3314620556995498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0949098376591847"/>
          <c:y val="0.23236668085885814"/>
          <c:w val="0.85208506690484065"/>
          <c:h val="0.62820774993218287"/>
        </c:manualLayout>
      </c:layout>
      <c:barChart>
        <c:barDir val="col"/>
        <c:grouping val="clustered"/>
        <c:ser>
          <c:idx val="0"/>
          <c:order val="0"/>
          <c:tx>
            <c:strRef>
              <c:f>'Indicadores diab'!$C$19</c:f>
              <c:strCache>
                <c:ptCount val="1"/>
                <c:pt idx="0">
                  <c:v>Proporção de usuários com exames complementares periódicos em dia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>
                <a:rot lat="0" lon="0" rev="3000000"/>
              </a:lightRig>
            </a:scene3d>
            <a:sp3d>
              <a:bevelT w="127000" h="1270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36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49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71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88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pt-BR"/>
              </a:p>
            </c:txPr>
            <c:showVal val="1"/>
          </c:dLbls>
          <c:cat>
            <c:strRef>
              <c:f>'Indicadores diab'!$D$18:$G$18</c:f>
              <c:strCache>
                <c:ptCount val="4"/>
                <c:pt idx="0">
                  <c:v>Mês 1/67</c:v>
                </c:pt>
                <c:pt idx="1">
                  <c:v>Mês 2/104</c:v>
                </c:pt>
                <c:pt idx="2">
                  <c:v>Mês 3/139</c:v>
                </c:pt>
                <c:pt idx="3">
                  <c:v>Mês 4/159</c:v>
                </c:pt>
              </c:strCache>
            </c:strRef>
          </c:cat>
          <c:val>
            <c:numRef>
              <c:f>'Indicadores diab'!$D$19:$G$19</c:f>
              <c:numCache>
                <c:formatCode>0.0%</c:formatCode>
                <c:ptCount val="4"/>
                <c:pt idx="0">
                  <c:v>0.53731343283582089</c:v>
                </c:pt>
                <c:pt idx="1">
                  <c:v>0.47115384615384631</c:v>
                </c:pt>
                <c:pt idx="2">
                  <c:v>0.51079136690647564</c:v>
                </c:pt>
                <c:pt idx="3">
                  <c:v>0.55345911949685533</c:v>
                </c:pt>
              </c:numCache>
            </c:numRef>
          </c:val>
        </c:ser>
        <c:axId val="50958336"/>
        <c:axId val="50959872"/>
      </c:barChart>
      <c:catAx>
        <c:axId val="5095833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t-BR"/>
          </a:p>
        </c:txPr>
        <c:crossAx val="50959872"/>
        <c:crosses val="autoZero"/>
        <c:auto val="1"/>
        <c:lblAlgn val="ctr"/>
        <c:lblOffset val="100"/>
      </c:catAx>
      <c:valAx>
        <c:axId val="50959872"/>
        <c:scaling>
          <c:orientation val="minMax"/>
          <c:max val="0.60000000000000064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t-BR"/>
          </a:p>
        </c:txPr>
        <c:crossAx val="50958336"/>
        <c:crosses val="autoZero"/>
        <c:crossBetween val="between"/>
        <c:majorUnit val="0.1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b="1" i="1" dirty="0" smtClean="0">
                <a:latin typeface="+mn-lt"/>
              </a:rPr>
              <a:t>Indicador (5)</a:t>
            </a:r>
            <a:r>
              <a:rPr lang="pt-BR" sz="1800" dirty="0" smtClean="0">
                <a:latin typeface="+mn-lt"/>
              </a:rPr>
              <a:t> - Proporção de </a:t>
            </a:r>
            <a:r>
              <a:rPr lang="pt-BR" sz="1800" b="1" i="0" u="none" strike="noStrike" kern="1200" baseline="0" dirty="0" smtClean="0">
                <a:solidFill>
                  <a:srgbClr val="000000"/>
                </a:solidFill>
                <a:latin typeface="+mn-lt"/>
                <a:ea typeface="Calibri"/>
                <a:cs typeface="Calibri"/>
              </a:rPr>
              <a:t>usuários  com IMC elevado: sobrepeso/obesidade</a:t>
            </a:r>
            <a:endParaRPr lang="pt-BR" sz="1800" b="1" i="0" u="none" strike="noStrike" kern="1200" baseline="0" dirty="0">
              <a:solidFill>
                <a:srgbClr val="000000"/>
              </a:solidFill>
              <a:latin typeface="+mn-lt"/>
              <a:ea typeface="Calibri"/>
              <a:cs typeface="Calibri"/>
            </a:endParaRPr>
          </a:p>
        </c:rich>
      </c:tx>
      <c:layout>
        <c:manualLayout>
          <c:xMode val="edge"/>
          <c:yMode val="edge"/>
          <c:x val="0.14143129678234737"/>
          <c:y val="3.6478424591628346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9.7916666666666666E-2"/>
          <c:y val="0.25742574257425782"/>
          <c:w val="0.87083333333333823"/>
          <c:h val="0.5693069306930697"/>
        </c:manualLayout>
      </c:layout>
      <c:barChart>
        <c:barDir val="col"/>
        <c:grouping val="clustered"/>
        <c:ser>
          <c:idx val="0"/>
          <c:order val="0"/>
          <c:tx>
            <c:strRef>
              <c:f>'Indicadores diab'!$C$29</c:f>
              <c:strCache>
                <c:ptCount val="1"/>
                <c:pt idx="0">
                  <c:v>Proporção de usuários com IMC elevado: sobrepeso/obesidade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scene3d>
              <a:camera prst="orthographicFront"/>
              <a:lightRig rig="threePt" dir="t">
                <a:rot lat="0" lon="0" rev="3000000"/>
              </a:lightRig>
            </a:scene3d>
            <a:sp3d>
              <a:bevelT w="127000" h="1270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smtClean="0">
                        <a:latin typeface="Arial" pitchFamily="34" charset="0"/>
                        <a:cs typeface="Arial" pitchFamily="34" charset="0"/>
                      </a:rPr>
                      <a:t>45</a:t>
                    </a:r>
                    <a:endParaRPr lang="en-US" sz="120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smtClean="0">
                        <a:latin typeface="Arial" pitchFamily="34" charset="0"/>
                        <a:cs typeface="Arial" pitchFamily="34" charset="0"/>
                      </a:rPr>
                      <a:t>71</a:t>
                    </a:r>
                    <a:endParaRPr lang="en-US" sz="120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200" smtClean="0">
                        <a:latin typeface="Arial" pitchFamily="34" charset="0"/>
                        <a:cs typeface="Arial" pitchFamily="34" charset="0"/>
                      </a:rPr>
                      <a:t>91</a:t>
                    </a:r>
                    <a:endParaRPr lang="en-US" sz="120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200" smtClean="0">
                        <a:latin typeface="Arial" pitchFamily="34" charset="0"/>
                        <a:cs typeface="Arial" pitchFamily="34" charset="0"/>
                      </a:rPr>
                      <a:t>105</a:t>
                    </a:r>
                    <a:endParaRPr lang="en-US" sz="120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pt-BR"/>
              </a:p>
            </c:txPr>
            <c:showVal val="1"/>
          </c:dLbls>
          <c:cat>
            <c:strRef>
              <c:f>'Indicadores diab'!$D$28:$G$28</c:f>
              <c:strCache>
                <c:ptCount val="4"/>
                <c:pt idx="0">
                  <c:v>Mês 1/67</c:v>
                </c:pt>
                <c:pt idx="1">
                  <c:v>Mês 2/104</c:v>
                </c:pt>
                <c:pt idx="2">
                  <c:v>Mês 3/139</c:v>
                </c:pt>
                <c:pt idx="3">
                  <c:v>Mês 4/159</c:v>
                </c:pt>
              </c:strCache>
            </c:strRef>
          </c:cat>
          <c:val>
            <c:numRef>
              <c:f>'Indicadores diab'!$D$29:$G$29</c:f>
              <c:numCache>
                <c:formatCode>0.0%</c:formatCode>
                <c:ptCount val="4"/>
                <c:pt idx="0">
                  <c:v>0.67164179104478017</c:v>
                </c:pt>
                <c:pt idx="1">
                  <c:v>0.68269230769230771</c:v>
                </c:pt>
                <c:pt idx="2">
                  <c:v>0.65467625899280746</c:v>
                </c:pt>
                <c:pt idx="3">
                  <c:v>0.66037735849056778</c:v>
                </c:pt>
              </c:numCache>
            </c:numRef>
          </c:val>
        </c:ser>
        <c:axId val="52791168"/>
        <c:axId val="52792704"/>
      </c:barChart>
      <c:catAx>
        <c:axId val="5279116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t-BR"/>
          </a:p>
        </c:txPr>
        <c:crossAx val="52792704"/>
        <c:crosses val="autoZero"/>
        <c:auto val="1"/>
        <c:lblAlgn val="ctr"/>
        <c:lblOffset val="100"/>
      </c:catAx>
      <c:valAx>
        <c:axId val="52792704"/>
        <c:scaling>
          <c:orientation val="minMax"/>
          <c:max val="0.70000000000000062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t-BR"/>
          </a:p>
        </c:txPr>
        <c:crossAx val="5279116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0.40375</cdr:x>
      <cdr:y>0.64272</cdr:y>
    </cdr:from>
    <cdr:to>
      <cdr:x>0.47375</cdr:x>
      <cdr:y>0.78111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3322712" y="2908920"/>
          <a:ext cx="576064" cy="6263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pt-BR" sz="1200" dirty="0" smtClean="0"/>
            <a:t>  19,8%</a:t>
          </a:r>
          <a:endParaRPr lang="pt-BR" sz="1200" dirty="0"/>
        </a:p>
      </cdr:txBody>
    </cdr:sp>
  </cdr:relSizeAnchor>
  <cdr:relSizeAnchor xmlns:cdr="http://schemas.openxmlformats.org/drawingml/2006/chartDrawing">
    <cdr:from>
      <cdr:x>0.6225</cdr:x>
      <cdr:y>0.57908</cdr:y>
    </cdr:from>
    <cdr:to>
      <cdr:x>0.70125</cdr:x>
      <cdr:y>0.64272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5122912" y="2620888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pt-BR" sz="1200" dirty="0" smtClean="0"/>
            <a:t>26,3%</a:t>
          </a:r>
          <a:endParaRPr lang="pt-BR" sz="1200" dirty="0"/>
        </a:p>
      </cdr:txBody>
    </cdr:sp>
  </cdr:relSizeAnchor>
  <cdr:relSizeAnchor xmlns:cdr="http://schemas.openxmlformats.org/drawingml/2006/chartDrawing">
    <cdr:from>
      <cdr:x>0.8325</cdr:x>
      <cdr:y>0.54726</cdr:y>
    </cdr:from>
    <cdr:to>
      <cdr:x>0.91124</cdr:x>
      <cdr:y>0.59499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6851104" y="2476872"/>
          <a:ext cx="64807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200" dirty="0" smtClean="0"/>
            <a:t>29,8%</a:t>
          </a:r>
          <a:endParaRPr lang="pt-BR" sz="12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0.19375</cdr:x>
      <cdr:y>0.70636</cdr:y>
    </cdr:from>
    <cdr:to>
      <cdr:x>0.26375</cdr:x>
      <cdr:y>0.75409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594520" y="3196952"/>
          <a:ext cx="576064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200" dirty="0" smtClean="0"/>
            <a:t>11,9%</a:t>
          </a:r>
          <a:endParaRPr lang="pt-BR" sz="1200" dirty="0"/>
        </a:p>
      </cdr:txBody>
    </cdr:sp>
  </cdr:relSizeAnchor>
  <cdr:relSizeAnchor xmlns:cdr="http://schemas.openxmlformats.org/drawingml/2006/chartDrawing">
    <cdr:from>
      <cdr:x>0.40375</cdr:x>
      <cdr:y>0.67454</cdr:y>
    </cdr:from>
    <cdr:to>
      <cdr:x>0.47375</cdr:x>
      <cdr:y>0.72227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3322712" y="3052936"/>
          <a:ext cx="576064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200" dirty="0" smtClean="0"/>
            <a:t>15,6%</a:t>
          </a:r>
          <a:endParaRPr lang="pt-BR" sz="1200" dirty="0"/>
        </a:p>
      </cdr:txBody>
    </cdr:sp>
  </cdr:relSizeAnchor>
  <cdr:relSizeAnchor xmlns:cdr="http://schemas.openxmlformats.org/drawingml/2006/chartDrawing">
    <cdr:from>
      <cdr:x>0.605</cdr:x>
      <cdr:y>0.62681</cdr:y>
    </cdr:from>
    <cdr:to>
      <cdr:x>0.6925</cdr:x>
      <cdr:y>0.67454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4978896" y="2836912"/>
          <a:ext cx="72008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1200" dirty="0" smtClean="0"/>
            <a:t>20,2%</a:t>
          </a:r>
          <a:endParaRPr lang="pt-BR" sz="1200" dirty="0"/>
        </a:p>
      </cdr:txBody>
    </cdr:sp>
  </cdr:relSizeAnchor>
  <cdr:relSizeAnchor xmlns:cdr="http://schemas.openxmlformats.org/drawingml/2006/chartDrawing">
    <cdr:from>
      <cdr:x>0.8325</cdr:x>
      <cdr:y>0.56317</cdr:y>
    </cdr:from>
    <cdr:to>
      <cdr:x>0.90249</cdr:x>
      <cdr:y>0.62681</cdr:y>
    </cdr:to>
    <cdr:sp macro="" textlink="">
      <cdr:nvSpPr>
        <cdr:cNvPr id="5" name="CaixaDeTexto 4"/>
        <cdr:cNvSpPr txBox="1"/>
      </cdr:nvSpPr>
      <cdr:spPr>
        <a:xfrm xmlns:a="http://schemas.openxmlformats.org/drawingml/2006/main">
          <a:off x="6851104" y="2548880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1200" dirty="0" smtClean="0"/>
            <a:t>25,7%</a:t>
          </a:r>
          <a:endParaRPr lang="pt-BR" sz="12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0.395</cdr:x>
      <cdr:y>0.59499</cdr:y>
    </cdr:from>
    <cdr:to>
      <cdr:x>0.465</cdr:x>
      <cdr:y>0.64272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3250704" y="2692896"/>
          <a:ext cx="576064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200" dirty="0" smtClean="0"/>
            <a:t>47,1%</a:t>
          </a:r>
          <a:endParaRPr lang="pt-BR" sz="1200" dirty="0"/>
        </a:p>
      </cdr:txBody>
    </cdr:sp>
  </cdr:relSizeAnchor>
  <cdr:relSizeAnchor xmlns:cdr="http://schemas.openxmlformats.org/drawingml/2006/chartDrawing">
    <cdr:from>
      <cdr:x>0.605</cdr:x>
      <cdr:y>0.56317</cdr:y>
    </cdr:from>
    <cdr:to>
      <cdr:x>0.675</cdr:x>
      <cdr:y>0.6109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4978896" y="2548880"/>
          <a:ext cx="576064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200" dirty="0" smtClean="0"/>
            <a:t>51,1%</a:t>
          </a:r>
          <a:endParaRPr lang="pt-BR" sz="1200" dirty="0"/>
        </a:p>
      </cdr:txBody>
    </cdr:sp>
  </cdr:relSizeAnchor>
  <cdr:relSizeAnchor xmlns:cdr="http://schemas.openxmlformats.org/drawingml/2006/chartDrawing">
    <cdr:from>
      <cdr:x>0.815</cdr:x>
      <cdr:y>0.53135</cdr:y>
    </cdr:from>
    <cdr:to>
      <cdr:x>0.89374</cdr:x>
      <cdr:y>0.57908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6707088" y="2404864"/>
          <a:ext cx="64807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pt-BR" sz="1200" dirty="0" smtClean="0"/>
            <a:t>55,3%</a:t>
          </a:r>
          <a:endParaRPr lang="pt-BR" sz="12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0.1675</cdr:x>
      <cdr:y>0.51544</cdr:y>
    </cdr:from>
    <cdr:to>
      <cdr:x>0.24625</cdr:x>
      <cdr:y>0.56317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378496" y="2332856"/>
          <a:ext cx="64807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1200" dirty="0" smtClean="0"/>
            <a:t>67,2%</a:t>
          </a:r>
          <a:endParaRPr lang="pt-BR" sz="1200" dirty="0"/>
        </a:p>
      </cdr:txBody>
    </cdr:sp>
  </cdr:relSizeAnchor>
  <cdr:relSizeAnchor xmlns:cdr="http://schemas.openxmlformats.org/drawingml/2006/chartDrawing">
    <cdr:from>
      <cdr:x>0.38625</cdr:x>
      <cdr:y>0.49953</cdr:y>
    </cdr:from>
    <cdr:to>
      <cdr:x>0.45625</cdr:x>
      <cdr:y>0.54726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3178696" y="2260848"/>
          <a:ext cx="576064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1100" dirty="0" smtClean="0"/>
            <a:t>68,3%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0.59625</cdr:x>
      <cdr:y>0.53135</cdr:y>
    </cdr:from>
    <cdr:to>
      <cdr:x>0.68375</cdr:x>
      <cdr:y>0.57908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4906888" y="2404864"/>
          <a:ext cx="72008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1200" dirty="0" smtClean="0"/>
            <a:t> 65,5%</a:t>
          </a:r>
          <a:endParaRPr lang="pt-BR" sz="1200" dirty="0"/>
        </a:p>
      </cdr:txBody>
    </cdr:sp>
  </cdr:relSizeAnchor>
  <cdr:relSizeAnchor xmlns:cdr="http://schemas.openxmlformats.org/drawingml/2006/chartDrawing">
    <cdr:from>
      <cdr:x>0.82375</cdr:x>
      <cdr:y>0.51544</cdr:y>
    </cdr:from>
    <cdr:to>
      <cdr:x>0.90249</cdr:x>
      <cdr:y>0.56317</cdr:y>
    </cdr:to>
    <cdr:sp macro="" textlink="">
      <cdr:nvSpPr>
        <cdr:cNvPr id="7" name="CaixaDeTexto 6"/>
        <cdr:cNvSpPr txBox="1"/>
      </cdr:nvSpPr>
      <cdr:spPr>
        <a:xfrm xmlns:a="http://schemas.openxmlformats.org/drawingml/2006/main">
          <a:off x="6779096" y="2332856"/>
          <a:ext cx="64807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200" dirty="0" smtClean="0"/>
            <a:t>66,0%</a:t>
          </a:r>
          <a:endParaRPr lang="pt-BR" sz="12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97572-2684-4918-8C23-EBCF2A3BFE52}" type="datetimeFigureOut">
              <a:rPr lang="pt-BR" smtClean="0"/>
              <a:pPr/>
              <a:t>22/11/2012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B1710-DD61-4F07-9C77-FFC7B24AB61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layout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6858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69C740-7A6F-4F36-8299-369484EB7CDE}" type="datetimeFigureOut">
              <a:rPr lang="pt-BR" smtClean="0"/>
              <a:pPr/>
              <a:t>22/11/2012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695F2-2098-4566-94A0-5233CE67F67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588647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69C740-7A6F-4F36-8299-369484EB7CDE}" type="datetimeFigureOut">
              <a:rPr lang="pt-BR" smtClean="0"/>
              <a:pPr/>
              <a:t>22/11/2012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695F2-2098-4566-94A0-5233CE67F67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114275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69C740-7A6F-4F36-8299-369484EB7CDE}" type="datetimeFigureOut">
              <a:rPr lang="pt-BR" smtClean="0"/>
              <a:pPr/>
              <a:t>22/11/2012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695F2-2098-4566-94A0-5233CE67F67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09696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layout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6858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69C740-7A6F-4F36-8299-369484EB7CDE}" type="datetimeFigureOut">
              <a:rPr lang="pt-BR" smtClean="0"/>
              <a:pPr/>
              <a:t>22/11/2012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695F2-2098-4566-94A0-5233CE67F67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694200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layout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6858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69C740-7A6F-4F36-8299-369484EB7CDE}" type="datetimeFigureOut">
              <a:rPr lang="pt-BR" smtClean="0"/>
              <a:pPr/>
              <a:t>22/11/2012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695F2-2098-4566-94A0-5233CE67F67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21375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layout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6858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69C740-7A6F-4F36-8299-369484EB7CDE}" type="datetimeFigureOut">
              <a:rPr lang="pt-BR" smtClean="0"/>
              <a:pPr/>
              <a:t>22/11/2012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695F2-2098-4566-94A0-5233CE67F67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370845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 descr="layout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6858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69C740-7A6F-4F36-8299-369484EB7CDE}" type="datetimeFigureOut">
              <a:rPr lang="pt-BR" smtClean="0"/>
              <a:pPr/>
              <a:t>22/11/2012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695F2-2098-4566-94A0-5233CE67F67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623161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layout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6858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69C740-7A6F-4F36-8299-369484EB7CDE}" type="datetimeFigureOut">
              <a:rPr lang="pt-BR" smtClean="0"/>
              <a:pPr/>
              <a:t>22/11/2012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695F2-2098-4566-94A0-5233CE67F67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5822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layout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6858000" cy="6858000"/>
          </a:xfrm>
          <a:prstGeom prst="rect">
            <a:avLst/>
          </a:prstGeom>
        </p:spPr>
      </p:pic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69C740-7A6F-4F36-8299-369484EB7CDE}" type="datetimeFigureOut">
              <a:rPr lang="pt-BR" smtClean="0"/>
              <a:pPr/>
              <a:t>22/11/2012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695F2-2098-4566-94A0-5233CE67F67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04945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layout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6858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69C740-7A6F-4F36-8299-369484EB7CDE}" type="datetimeFigureOut">
              <a:rPr lang="pt-BR" smtClean="0"/>
              <a:pPr/>
              <a:t>22/11/2012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695F2-2098-4566-94A0-5233CE67F67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50243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layout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6858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69C740-7A6F-4F36-8299-369484EB7CDE}" type="datetimeFigureOut">
              <a:rPr lang="pt-BR" smtClean="0"/>
              <a:pPr/>
              <a:t>22/11/2012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695F2-2098-4566-94A0-5233CE67F67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578570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tela_principal_limpa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286000" y="0"/>
            <a:ext cx="6858000" cy="6858000"/>
          </a:xfrm>
          <a:prstGeom prst="rect">
            <a:avLst/>
          </a:prstGeom>
        </p:spPr>
      </p:pic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516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4F69C740-7A6F-4F36-8299-369484EB7CDE}" type="datetimeFigureOut">
              <a:rPr lang="pt-BR" smtClean="0"/>
              <a:pPr/>
              <a:t>22/11/2012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1F695F2-2098-4566-94A0-5233CE67F6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Espaço Reservado para Conteúdo 3" descr="tela_principal_limpa.jp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b="13454"/>
          <a:stretch/>
        </p:blipFill>
        <p:spPr>
          <a:xfrm>
            <a:off x="0" y="-24"/>
            <a:ext cx="9144000" cy="685800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928662" y="357166"/>
            <a:ext cx="585791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x-none" sz="2800" b="1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Especialização em</a:t>
            </a:r>
            <a:r>
              <a:rPr lang="pt-BR" sz="2800" b="1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x-none" sz="2800" b="1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Saúde da Família</a:t>
            </a:r>
            <a:r>
              <a:rPr lang="pt-BR" sz="2400" b="1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/>
            </a:r>
            <a:br>
              <a:rPr lang="pt-BR" sz="2400" b="1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</a:br>
            <a:r>
              <a:rPr lang="pt-BR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ＭＳ Ｐゴシック" charset="0"/>
                <a:cs typeface="Arial" pitchFamily="34" charset="0"/>
              </a:rPr>
              <a:t>Universidade Federal de Pelotas</a:t>
            </a:r>
            <a:endParaRPr lang="pt-BR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85720" y="1928802"/>
            <a:ext cx="65722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Melhoria da atenção à saúde dos pacientes crônicos, (hipertensos e diabéticos)</a:t>
            </a:r>
            <a:r>
              <a:rPr lang="pt-BR" sz="3000" b="1" dirty="0" smtClean="0">
                <a:solidFill>
                  <a:schemeClr val="accent6">
                    <a:lumMod val="75000"/>
                  </a:schemeClr>
                </a:solidFill>
                <a:latin typeface="Constantia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Retângulo 9"/>
          <p:cNvSpPr/>
          <p:nvPr/>
        </p:nvSpPr>
        <p:spPr>
          <a:xfrm>
            <a:off x="5715008" y="4437112"/>
            <a:ext cx="321467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pt-BR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/>
            <a:endParaRPr lang="pt-BR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/>
            <a:endParaRPr lang="pt-BR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/>
            <a:endParaRPr lang="pt-BR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/>
            <a:r>
              <a:rPr lang="pt-BR" sz="1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Jober</a:t>
            </a:r>
            <a:r>
              <a:rPr lang="pt-BR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pt-BR" sz="1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Buss</a:t>
            </a:r>
            <a:r>
              <a:rPr lang="pt-BR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da Silva</a:t>
            </a:r>
          </a:p>
          <a:p>
            <a:pPr algn="r"/>
            <a:r>
              <a:rPr lang="pt-BR" sz="1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Louriele</a:t>
            </a:r>
            <a:r>
              <a:rPr lang="pt-BR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Soares </a:t>
            </a:r>
            <a:r>
              <a:rPr lang="pt-BR" sz="1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Wach</a:t>
            </a:r>
            <a:r>
              <a:rPr lang="pt-BR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</a:t>
            </a:r>
            <a:endParaRPr lang="pt-B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3" name="Espaço Reservado para Conteúdo 3" descr="IMG005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14348" y="3429000"/>
            <a:ext cx="5072097" cy="2697163"/>
          </a:xfrm>
          <a:prstGeom prst="rect">
            <a:avLst/>
          </a:prstGeom>
          <a:noFill/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  <p:sp>
        <p:nvSpPr>
          <p:cNvPr id="14" name="Retângulo 13"/>
          <p:cNvSpPr/>
          <p:nvPr/>
        </p:nvSpPr>
        <p:spPr>
          <a:xfrm>
            <a:off x="785786" y="6000768"/>
            <a:ext cx="23990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UBS Colônia Triunfo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Resultados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4" name="Picture 2" descr="C:\Users\Jober\Pictures\44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1769492" cy="1392932"/>
          </a:xfrm>
          <a:prstGeom prst="rect">
            <a:avLst/>
          </a:prstGeom>
          <a:noFill/>
        </p:spPr>
      </p:pic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643042" y="6215082"/>
            <a:ext cx="4000528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Estimativa trabalhada/n=520</a:t>
            </a:r>
            <a:endParaRPr lang="pt-BR" sz="2000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2123728" y="4725145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/>
              <a:t>12,7%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Resultados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4" name="Picture 2" descr="C:\Users\Jober\Pictures\44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1769492" cy="1392932"/>
          </a:xfrm>
          <a:prstGeom prst="rect">
            <a:avLst/>
          </a:prstGeom>
          <a:noFill/>
        </p:spPr>
      </p:pic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643042" y="6215082"/>
            <a:ext cx="6500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Estimativa trabalhada/n=109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643042" y="6215082"/>
            <a:ext cx="4000528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Estimativa trabalhada/n=109</a:t>
            </a:r>
            <a:endParaRPr lang="pt-B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Resultados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4" name="Picture 2" descr="C:\Users\Jober\Pictures\44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1769492" cy="1392932"/>
          </a:xfrm>
          <a:prstGeom prst="rect">
            <a:avLst/>
          </a:prstGeom>
          <a:noFill/>
        </p:spPr>
      </p:pic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395536" y="206084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Resultados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4" name="Picture 2" descr="C:\Users\Jober\Pictures\44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1769492" cy="1392932"/>
          </a:xfrm>
          <a:prstGeom prst="rect">
            <a:avLst/>
          </a:prstGeom>
          <a:noFill/>
        </p:spPr>
      </p:pic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907704" y="4005064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53,7%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Resultados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4" name="Picture 2" descr="C:\Users\Jober\Pictures\44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1769492" cy="1392932"/>
          </a:xfrm>
          <a:prstGeom prst="rect">
            <a:avLst/>
          </a:prstGeom>
          <a:noFill/>
        </p:spPr>
      </p:pic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Resultados 100%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75401"/>
            <a:ext cx="8229600" cy="452543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>
              <a:spcBef>
                <a:spcPts val="1200"/>
              </a:spcBef>
              <a:buFont typeface="Wingdings" pitchFamily="2" charset="2"/>
              <a:buChar char="v"/>
            </a:pPr>
            <a:r>
              <a:rPr lang="pt-BR" sz="2200" b="1" i="1" dirty="0" smtClean="0">
                <a:solidFill>
                  <a:srgbClr val="002060"/>
                </a:solidFill>
                <a:cs typeface="Arial" pitchFamily="34" charset="0"/>
              </a:rPr>
              <a:t>Indicador 6: </a:t>
            </a:r>
            <a:r>
              <a:rPr lang="pt-BR" sz="2200" dirty="0" smtClean="0">
                <a:solidFill>
                  <a:srgbClr val="002060"/>
                </a:solidFill>
                <a:cs typeface="Arial" pitchFamily="34" charset="0"/>
              </a:rPr>
              <a:t>Proporção de usuários cadastrados com tratamento medicamentosos de acordo com protocolo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v"/>
            </a:pPr>
            <a:r>
              <a:rPr lang="pt-BR" sz="2200" b="1" i="1" dirty="0" smtClean="0">
                <a:solidFill>
                  <a:srgbClr val="002060"/>
                </a:solidFill>
                <a:cs typeface="Arial" pitchFamily="34" charset="0"/>
              </a:rPr>
              <a:t>Indicador 7:</a:t>
            </a:r>
            <a:r>
              <a:rPr lang="pt-BR" sz="2200" dirty="0" smtClean="0">
                <a:solidFill>
                  <a:srgbClr val="002060"/>
                </a:solidFill>
                <a:cs typeface="Arial" pitchFamily="34" charset="0"/>
              </a:rPr>
              <a:t> Proporção de usuários com registro de medicação atualizado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v"/>
            </a:pPr>
            <a:r>
              <a:rPr lang="pt-BR" sz="2200" b="1" i="1" dirty="0" smtClean="0">
                <a:solidFill>
                  <a:srgbClr val="002060"/>
                </a:solidFill>
                <a:cs typeface="Arial" pitchFamily="34" charset="0"/>
              </a:rPr>
              <a:t>Indicador 9: </a:t>
            </a:r>
            <a:r>
              <a:rPr lang="pt-BR" sz="2200" dirty="0" smtClean="0">
                <a:solidFill>
                  <a:srgbClr val="002060"/>
                </a:solidFill>
                <a:cs typeface="Arial" pitchFamily="34" charset="0"/>
              </a:rPr>
              <a:t>Proporção de usuários que receberam orientação nutricional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v"/>
            </a:pPr>
            <a:r>
              <a:rPr lang="pt-BR" sz="2200" b="1" i="1" dirty="0" smtClean="0">
                <a:solidFill>
                  <a:srgbClr val="002060"/>
                </a:solidFill>
                <a:cs typeface="Arial" pitchFamily="34" charset="0"/>
              </a:rPr>
              <a:t>Indicador 10: </a:t>
            </a:r>
            <a:r>
              <a:rPr lang="pt-BR" sz="2200" dirty="0" smtClean="0">
                <a:solidFill>
                  <a:srgbClr val="002060"/>
                </a:solidFill>
                <a:cs typeface="Arial" pitchFamily="34" charset="0"/>
              </a:rPr>
              <a:t>Proporção de usuários que receberam orientação sobre atividade física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v"/>
            </a:pPr>
            <a:r>
              <a:rPr lang="pt-BR" sz="2200" b="1" i="1" dirty="0" smtClean="0">
                <a:solidFill>
                  <a:srgbClr val="002060"/>
                </a:solidFill>
                <a:cs typeface="Arial" pitchFamily="34" charset="0"/>
              </a:rPr>
              <a:t>Indicador 11: </a:t>
            </a:r>
            <a:r>
              <a:rPr lang="pt-BR" sz="2200" dirty="0" smtClean="0">
                <a:solidFill>
                  <a:srgbClr val="002060"/>
                </a:solidFill>
                <a:cs typeface="Arial" pitchFamily="34" charset="0"/>
              </a:rPr>
              <a:t>Proporção de usuários que receberam orientação sobre os riscos do tabagismo</a:t>
            </a:r>
          </a:p>
          <a:p>
            <a:pPr algn="just">
              <a:buNone/>
            </a:pPr>
            <a:endParaRPr lang="pt-BR" sz="2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Jober\Pictures\44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1769492" cy="13929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Discussão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2543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pt-BR" sz="2400" b="1" dirty="0" smtClean="0">
                <a:solidFill>
                  <a:srgbClr val="002060"/>
                </a:solidFill>
              </a:rPr>
              <a:t>Houve ampliação do Programa Hiperdia</a:t>
            </a:r>
            <a:endParaRPr lang="pt-BR" sz="2400" b="1" dirty="0" smtClean="0">
              <a:solidFill>
                <a:srgbClr val="FF0000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400" b="1" dirty="0" smtClean="0">
                <a:solidFill>
                  <a:srgbClr val="002060"/>
                </a:solidFill>
              </a:rPr>
              <a:t>Ampliação e melhoria das práticas clínicas</a:t>
            </a:r>
          </a:p>
          <a:p>
            <a:pPr algn="just">
              <a:buFont typeface="Wingdings" pitchFamily="2" charset="2"/>
              <a:buChar char="v"/>
            </a:pPr>
            <a:r>
              <a:rPr lang="pt-BR" sz="2400" b="1" dirty="0" smtClean="0">
                <a:solidFill>
                  <a:srgbClr val="002060"/>
                </a:solidFill>
              </a:rPr>
              <a:t>Reorganização do serviço e atendimentos</a:t>
            </a:r>
          </a:p>
          <a:p>
            <a:pPr algn="just">
              <a:buFont typeface="Wingdings" pitchFamily="2" charset="2"/>
              <a:buChar char="v"/>
            </a:pPr>
            <a:r>
              <a:rPr lang="pt-BR" sz="2400" b="1" dirty="0" smtClean="0">
                <a:solidFill>
                  <a:srgbClr val="002060"/>
                </a:solidFill>
              </a:rPr>
              <a:t>Registros das informações de maneira sistemática, monitorada e avaliada</a:t>
            </a:r>
          </a:p>
          <a:p>
            <a:pPr algn="just">
              <a:buFont typeface="Wingdings" pitchFamily="2" charset="2"/>
              <a:buChar char="v"/>
            </a:pPr>
            <a:r>
              <a:rPr lang="pt-BR" sz="2400" b="1" dirty="0" smtClean="0">
                <a:solidFill>
                  <a:srgbClr val="002060"/>
                </a:solidFill>
              </a:rPr>
              <a:t>Preparo para analisar, planejar e executar ações programáticas de acordo com o que esta preconizado</a:t>
            </a:r>
            <a:endParaRPr lang="pt-BR" sz="2400" b="1" dirty="0" smtClean="0">
              <a:solidFill>
                <a:srgbClr val="FF0000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400" b="1" dirty="0" smtClean="0">
                <a:solidFill>
                  <a:srgbClr val="002060"/>
                </a:solidFill>
              </a:rPr>
              <a:t>A </a:t>
            </a:r>
            <a:r>
              <a:rPr lang="pt-BR" sz="2400" b="1" dirty="0" smtClean="0">
                <a:solidFill>
                  <a:srgbClr val="002060"/>
                </a:solidFill>
              </a:rPr>
              <a:t>capacitação, discussões clinicas, vinculo, adoção de protocolo...</a:t>
            </a:r>
          </a:p>
          <a:p>
            <a:pPr algn="just">
              <a:buFont typeface="Wingdings" pitchFamily="2" charset="2"/>
              <a:buChar char="v"/>
            </a:pPr>
            <a:r>
              <a:rPr lang="pt-BR" sz="2400" b="1" dirty="0" smtClean="0">
                <a:solidFill>
                  <a:srgbClr val="002060"/>
                </a:solidFill>
              </a:rPr>
              <a:t>Incorporação da intervenção à rotina do serviço</a:t>
            </a:r>
            <a:endParaRPr lang="pt-BR" sz="2400" b="1" i="1" dirty="0" smtClean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v"/>
            </a:pPr>
            <a:endParaRPr lang="pt-BR" sz="2400" b="1" dirty="0" smtClean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v"/>
            </a:pPr>
            <a:endParaRPr lang="pt-BR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pt-BR" dirty="0"/>
          </a:p>
        </p:txBody>
      </p:sp>
      <p:pic>
        <p:nvPicPr>
          <p:cNvPr id="4" name="Picture 2" descr="C:\Users\Jober\Pictures\44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1769492" cy="13929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Jober\Pictures\44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1769492" cy="1392932"/>
          </a:xfrm>
          <a:prstGeom prst="rect">
            <a:avLst/>
          </a:prstGeom>
          <a:noFill/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Reflexão Crítica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14282" y="2023252"/>
            <a:ext cx="8643998" cy="4770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2500" b="1" dirty="0" smtClean="0">
                <a:solidFill>
                  <a:srgbClr val="002060"/>
                </a:solidFill>
              </a:rPr>
              <a:t>Aprendizados Relevantes</a:t>
            </a:r>
            <a:endParaRPr lang="pt-BR" sz="25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2143108" y="5286388"/>
            <a:ext cx="5786478" cy="47705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500" b="1" i="1" dirty="0" smtClean="0">
                <a:solidFill>
                  <a:srgbClr val="002060"/>
                </a:solidFill>
              </a:rPr>
              <a:t>Modificação da forma de trabalho</a:t>
            </a:r>
            <a:endParaRPr lang="pt-BR" sz="25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71406" y="4214818"/>
            <a:ext cx="4500594" cy="8617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500" b="1" i="1" dirty="0" smtClean="0">
                <a:solidFill>
                  <a:srgbClr val="002060"/>
                </a:solidFill>
              </a:rPr>
              <a:t>Sistema de registro – monitoramento das ações</a:t>
            </a:r>
            <a:endParaRPr lang="pt-BR" sz="25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5572132" y="6000768"/>
            <a:ext cx="2929022" cy="4770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500" b="1" i="1" dirty="0" smtClean="0">
                <a:solidFill>
                  <a:srgbClr val="002060"/>
                </a:solidFill>
              </a:rPr>
              <a:t>Planilhas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285720" y="5929330"/>
            <a:ext cx="3500462" cy="4770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500" b="1" i="1" dirty="0" smtClean="0">
                <a:solidFill>
                  <a:srgbClr val="002060"/>
                </a:solidFill>
              </a:rPr>
              <a:t>Casos clínicos</a:t>
            </a:r>
            <a:endParaRPr lang="pt-BR" sz="25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4857784" y="3786190"/>
            <a:ext cx="4000496" cy="47705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500" b="1" i="1" dirty="0" smtClean="0">
                <a:solidFill>
                  <a:srgbClr val="002060"/>
                </a:solidFill>
              </a:rPr>
              <a:t>Curso EAD (outra visão)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214414" y="2714620"/>
            <a:ext cx="4500594" cy="8617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500" b="1" i="1" dirty="0" smtClean="0">
                <a:solidFill>
                  <a:srgbClr val="002060"/>
                </a:solidFill>
              </a:rPr>
              <a:t>Expectativas iniciais – totalmente correspondidas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t-BR" b="1" i="1" dirty="0" smtClean="0">
              <a:effectLst>
                <a:glow rad="101600">
                  <a:schemeClr val="bg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b="1" i="1" dirty="0" smtClean="0">
              <a:effectLst>
                <a:glow rad="101600">
                  <a:schemeClr val="bg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pt-BR" sz="44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Muito </a:t>
            </a:r>
            <a:r>
              <a:rPr lang="pt-B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obrigado pela atenção!</a:t>
            </a:r>
            <a:endParaRPr lang="pt-BR" sz="4400" dirty="0">
              <a:solidFill>
                <a:srgbClr val="FFC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pic>
        <p:nvPicPr>
          <p:cNvPr id="4" name="Picture 2" descr="C:\Users\Jober\Pictures\44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1769492" cy="13929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Introdução</a:t>
            </a:r>
            <a:b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pt-BR" dirty="0"/>
          </a:p>
        </p:txBody>
      </p:sp>
      <p:pic>
        <p:nvPicPr>
          <p:cNvPr id="4" name="Picture 2" descr="C:\Users\Jober\Pictures\44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1769492" cy="1392932"/>
          </a:xfrm>
          <a:prstGeom prst="rect">
            <a:avLst/>
          </a:prstGeom>
          <a:noFill/>
        </p:spPr>
      </p:pic>
      <p:grpSp>
        <p:nvGrpSpPr>
          <p:cNvPr id="26" name="Grupo 25"/>
          <p:cNvGrpSpPr/>
          <p:nvPr/>
        </p:nvGrpSpPr>
        <p:grpSpPr>
          <a:xfrm>
            <a:off x="214282" y="2023252"/>
            <a:ext cx="8643998" cy="4388638"/>
            <a:chOff x="214282" y="2023252"/>
            <a:chExt cx="8643998" cy="4388638"/>
          </a:xfrm>
        </p:grpSpPr>
        <p:sp>
          <p:nvSpPr>
            <p:cNvPr id="13" name="CaixaDeTexto 12"/>
            <p:cNvSpPr txBox="1"/>
            <p:nvPr/>
          </p:nvSpPr>
          <p:spPr>
            <a:xfrm>
              <a:off x="5857884" y="5857892"/>
              <a:ext cx="2143140" cy="55399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pt-BR" sz="3000" dirty="0" smtClean="0"/>
                <a:t>Hospitais 5</a:t>
              </a:r>
              <a:endParaRPr lang="pt-BR" sz="3000" dirty="0"/>
            </a:p>
          </p:txBody>
        </p:sp>
        <p:sp>
          <p:nvSpPr>
            <p:cNvPr id="14" name="CaixaDeTexto 13"/>
            <p:cNvSpPr txBox="1"/>
            <p:nvPr/>
          </p:nvSpPr>
          <p:spPr>
            <a:xfrm>
              <a:off x="4786314" y="4166392"/>
              <a:ext cx="3143272" cy="101566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3000" dirty="0" smtClean="0"/>
                <a:t>População 328.275</a:t>
              </a:r>
              <a:endParaRPr lang="pt-BR" sz="3000" dirty="0"/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4929190" y="3214686"/>
              <a:ext cx="2143140" cy="55399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3000" dirty="0" smtClean="0"/>
                <a:t>ESF 22</a:t>
              </a:r>
              <a:endParaRPr lang="pt-BR" sz="3000" dirty="0"/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785786" y="3214686"/>
              <a:ext cx="2143140" cy="55399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3000" dirty="0" smtClean="0"/>
                <a:t>UBS  53</a:t>
              </a:r>
              <a:endParaRPr lang="pt-BR" sz="3000" dirty="0"/>
            </a:p>
          </p:txBody>
        </p:sp>
        <p:sp>
          <p:nvSpPr>
            <p:cNvPr id="18" name="CaixaDeTexto 17"/>
            <p:cNvSpPr txBox="1"/>
            <p:nvPr/>
          </p:nvSpPr>
          <p:spPr>
            <a:xfrm>
              <a:off x="1214414" y="5357826"/>
              <a:ext cx="2143140" cy="55399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3000" dirty="0" smtClean="0"/>
                <a:t>CEO tipo 1</a:t>
              </a:r>
              <a:endParaRPr lang="pt-BR" sz="3000" dirty="0"/>
            </a:p>
          </p:txBody>
        </p:sp>
        <p:sp>
          <p:nvSpPr>
            <p:cNvPr id="21" name="CaixaDeTexto 20"/>
            <p:cNvSpPr txBox="1"/>
            <p:nvPr/>
          </p:nvSpPr>
          <p:spPr>
            <a:xfrm>
              <a:off x="214282" y="2023252"/>
              <a:ext cx="8643998" cy="47705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just"/>
              <a:r>
                <a:rPr lang="pt-BR" sz="2500" b="1" dirty="0" smtClean="0">
                  <a:solidFill>
                    <a:srgbClr val="002060"/>
                  </a:solidFill>
                </a:rPr>
                <a:t>Caracterização do município de Pelotas</a:t>
              </a:r>
              <a:endParaRPr lang="pt-BR" sz="2500" b="1" dirty="0"/>
            </a:p>
          </p:txBody>
        </p:sp>
        <p:sp>
          <p:nvSpPr>
            <p:cNvPr id="25" name="CaixaDeTexto 24"/>
            <p:cNvSpPr txBox="1"/>
            <p:nvPr/>
          </p:nvSpPr>
          <p:spPr>
            <a:xfrm>
              <a:off x="1500166" y="4286256"/>
              <a:ext cx="2500330" cy="553998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3000" dirty="0" smtClean="0"/>
                <a:t>UBS rurais 12</a:t>
              </a:r>
              <a:endParaRPr lang="pt-BR" sz="3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Introdução</a:t>
            </a:r>
            <a:r>
              <a:rPr lang="pt-BR" b="1" i="1" dirty="0" smtClean="0">
                <a:solidFill>
                  <a:srgbClr val="FFC000"/>
                </a:solidFill>
              </a:rPr>
              <a:t> </a:t>
            </a:r>
            <a:br>
              <a:rPr lang="pt-BR" b="1" i="1" dirty="0" smtClean="0">
                <a:solidFill>
                  <a:srgbClr val="FFC000"/>
                </a:solidFill>
              </a:rPr>
            </a:br>
            <a:endParaRPr lang="pt-BR" b="1" i="1" dirty="0">
              <a:solidFill>
                <a:srgbClr val="FFC000"/>
              </a:solidFill>
            </a:endParaRPr>
          </a:p>
        </p:txBody>
      </p:sp>
      <p:pic>
        <p:nvPicPr>
          <p:cNvPr id="4" name="Picture 2" descr="C:\Users\Jober\Pictures\44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1769492" cy="1392932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214282" y="2023252"/>
            <a:ext cx="8643998" cy="4770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2500" b="1" dirty="0" smtClean="0">
                <a:solidFill>
                  <a:srgbClr val="002060"/>
                </a:solidFill>
              </a:rPr>
              <a:t>Caracterização da UBS Colônia Triunfo</a:t>
            </a:r>
            <a:endParaRPr lang="pt-BR" sz="25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1520" y="4149080"/>
            <a:ext cx="4500594" cy="12464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rgbClr val="002060"/>
                </a:solidFill>
              </a:rPr>
              <a:t>Equipe composta por: </a:t>
            </a:r>
            <a:r>
              <a:rPr lang="pt-BR" sz="2500" b="1" i="1" dirty="0" smtClean="0">
                <a:solidFill>
                  <a:srgbClr val="002060"/>
                </a:solidFill>
              </a:rPr>
              <a:t>médico, enfermeiro, dentista e faxineira</a:t>
            </a:r>
            <a:endParaRPr lang="pt-BR" sz="25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251520" y="2708920"/>
            <a:ext cx="4824536" cy="86177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rgbClr val="002060"/>
                </a:solidFill>
              </a:rPr>
              <a:t>Localiza-se na zona rural de Pelotas/RS</a:t>
            </a:r>
            <a:endParaRPr lang="pt-BR" sz="25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5508104" y="4293096"/>
            <a:ext cx="3096344" cy="8617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rgbClr val="002060"/>
                </a:solidFill>
              </a:rPr>
              <a:t>Quilombo do Algodão</a:t>
            </a:r>
            <a:endParaRPr lang="pt-BR" sz="25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2051720" y="5733256"/>
            <a:ext cx="4643470" cy="86177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rgbClr val="002060"/>
                </a:solidFill>
              </a:rPr>
              <a:t>Estrutura física adequada para realização das atividades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292080" y="2852936"/>
            <a:ext cx="3357586" cy="4770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rgbClr val="002060"/>
                </a:solidFill>
              </a:rPr>
              <a:t>UBS Tradicional</a:t>
            </a:r>
            <a:endParaRPr lang="pt-BR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Introdução</a:t>
            </a:r>
            <a:b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pt-BR" dirty="0"/>
          </a:p>
        </p:txBody>
      </p:sp>
      <p:pic>
        <p:nvPicPr>
          <p:cNvPr id="4" name="Picture 2" descr="C:\Users\Jober\Pictures\44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1769492" cy="1392932"/>
          </a:xfrm>
          <a:prstGeom prst="rect">
            <a:avLst/>
          </a:prstGeom>
          <a:noFill/>
        </p:spPr>
      </p:pic>
      <p:sp>
        <p:nvSpPr>
          <p:cNvPr id="13" name="Seta para a direita 12"/>
          <p:cNvSpPr/>
          <p:nvPr/>
        </p:nvSpPr>
        <p:spPr>
          <a:xfrm>
            <a:off x="2357422" y="4286256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 para a direita 13"/>
          <p:cNvSpPr/>
          <p:nvPr/>
        </p:nvSpPr>
        <p:spPr>
          <a:xfrm>
            <a:off x="6143636" y="4286256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0" name="Grupo 19"/>
          <p:cNvGrpSpPr/>
          <p:nvPr/>
        </p:nvGrpSpPr>
        <p:grpSpPr>
          <a:xfrm>
            <a:off x="214282" y="1857364"/>
            <a:ext cx="8643998" cy="4763334"/>
            <a:chOff x="214282" y="1857364"/>
            <a:chExt cx="8643998" cy="4763334"/>
          </a:xfrm>
        </p:grpSpPr>
        <p:sp>
          <p:nvSpPr>
            <p:cNvPr id="5" name="CaixaDeTexto 4"/>
            <p:cNvSpPr txBox="1"/>
            <p:nvPr/>
          </p:nvSpPr>
          <p:spPr>
            <a:xfrm>
              <a:off x="428596" y="2714620"/>
              <a:ext cx="2357454" cy="124649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2500" dirty="0" smtClean="0"/>
                <a:t>Ausência de ações programáticas</a:t>
              </a:r>
              <a:endParaRPr lang="pt-BR" sz="2500" dirty="0"/>
            </a:p>
          </p:txBody>
        </p:sp>
        <p:sp>
          <p:nvSpPr>
            <p:cNvPr id="6" name="CaixaDeTexto 5"/>
            <p:cNvSpPr txBox="1"/>
            <p:nvPr/>
          </p:nvSpPr>
          <p:spPr>
            <a:xfrm>
              <a:off x="3428992" y="2428868"/>
              <a:ext cx="3357586" cy="86177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2500" dirty="0" smtClean="0"/>
                <a:t>Ausência de dados sistematizados</a:t>
              </a:r>
              <a:endParaRPr lang="pt-BR" sz="2500" dirty="0"/>
            </a:p>
          </p:txBody>
        </p:sp>
        <p:sp>
          <p:nvSpPr>
            <p:cNvPr id="7" name="CaixaDeTexto 6"/>
            <p:cNvSpPr txBox="1"/>
            <p:nvPr/>
          </p:nvSpPr>
          <p:spPr>
            <a:xfrm>
              <a:off x="4143372" y="3429000"/>
              <a:ext cx="4429124" cy="47705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2500" dirty="0" smtClean="0"/>
                <a:t>Baixo número de cadastrados</a:t>
              </a:r>
              <a:endParaRPr lang="pt-BR" sz="2500" dirty="0"/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1357290" y="4786322"/>
              <a:ext cx="2357454" cy="47705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2500" dirty="0" smtClean="0"/>
                <a:t>Mortalidade</a:t>
              </a:r>
              <a:endParaRPr lang="pt-BR" sz="2500" dirty="0"/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714348" y="5715016"/>
              <a:ext cx="3000396" cy="86177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2500" dirty="0" smtClean="0"/>
                <a:t>Amputação de membros inferiores </a:t>
              </a:r>
              <a:endParaRPr lang="pt-BR" sz="2500" dirty="0"/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5143504" y="4929198"/>
              <a:ext cx="3286148" cy="86177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2500" dirty="0" smtClean="0"/>
                <a:t>Insuficiência Renal Crônica</a:t>
              </a:r>
              <a:endParaRPr lang="pt-BR" sz="2500" dirty="0"/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4857752" y="6143644"/>
              <a:ext cx="2857520" cy="47705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2500" dirty="0" smtClean="0"/>
                <a:t>Hospitalizações</a:t>
              </a:r>
              <a:endParaRPr lang="pt-BR" sz="2500" dirty="0"/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214282" y="4143380"/>
              <a:ext cx="8572560" cy="47705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just"/>
              <a:r>
                <a:rPr lang="pt-BR" sz="2500" b="1" dirty="0" smtClean="0">
                  <a:solidFill>
                    <a:srgbClr val="002060"/>
                  </a:solidFill>
                </a:rPr>
                <a:t>Importância          </a:t>
              </a:r>
              <a:r>
                <a:rPr lang="pt-BR" sz="2500" b="1" i="1" dirty="0" smtClean="0">
                  <a:solidFill>
                    <a:srgbClr val="002060"/>
                  </a:solidFill>
                </a:rPr>
                <a:t>MS (2006)-DM e HAS          responsáveis</a:t>
              </a:r>
              <a:endParaRPr lang="pt-BR" sz="2500" b="1" dirty="0"/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214282" y="1857364"/>
              <a:ext cx="8643998" cy="47705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just"/>
              <a:r>
                <a:rPr lang="pt-BR" sz="2500" b="1" dirty="0" smtClean="0">
                  <a:solidFill>
                    <a:srgbClr val="002060"/>
                  </a:solidFill>
                </a:rPr>
                <a:t>Justificativa da Intervenção</a:t>
              </a:r>
              <a:endParaRPr lang="pt-BR" sz="2500" b="1" dirty="0"/>
            </a:p>
          </p:txBody>
        </p:sp>
        <p:sp>
          <p:nvSpPr>
            <p:cNvPr id="17" name="Divisa 16"/>
            <p:cNvSpPr/>
            <p:nvPr/>
          </p:nvSpPr>
          <p:spPr>
            <a:xfrm>
              <a:off x="2357422" y="4286256"/>
              <a:ext cx="500066" cy="214314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9" name="Divisa 18"/>
            <p:cNvSpPr/>
            <p:nvPr/>
          </p:nvSpPr>
          <p:spPr>
            <a:xfrm>
              <a:off x="6143636" y="4286256"/>
              <a:ext cx="500066" cy="214314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Objetivos</a:t>
            </a:r>
            <a:r>
              <a:rPr lang="pt-BR" b="1" i="1" dirty="0" smtClean="0">
                <a:solidFill>
                  <a:srgbClr val="FFC000"/>
                </a:solidFill>
              </a:rPr>
              <a:t> </a:t>
            </a:r>
            <a:br>
              <a:rPr lang="pt-BR" b="1" i="1" dirty="0" smtClean="0">
                <a:solidFill>
                  <a:srgbClr val="FFC000"/>
                </a:solidFill>
              </a:rPr>
            </a:br>
            <a:r>
              <a:rPr lang="pt-BR" b="1" i="1" dirty="0" smtClean="0">
                <a:solidFill>
                  <a:srgbClr val="FFC000"/>
                </a:solidFill>
              </a:rPr>
              <a:t> </a:t>
            </a:r>
            <a:br>
              <a:rPr lang="pt-BR" b="1" i="1" dirty="0" smtClean="0">
                <a:solidFill>
                  <a:srgbClr val="FFC000"/>
                </a:solidFill>
              </a:rPr>
            </a:br>
            <a:endParaRPr lang="pt-BR" b="1" i="1" dirty="0">
              <a:solidFill>
                <a:srgbClr val="FFC000"/>
              </a:solidFill>
            </a:endParaRPr>
          </a:p>
        </p:txBody>
      </p:sp>
      <p:pic>
        <p:nvPicPr>
          <p:cNvPr id="4" name="Picture 2" descr="C:\Users\Jober\Pictures\44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1769492" cy="1392932"/>
          </a:xfrm>
          <a:prstGeom prst="rect">
            <a:avLst/>
          </a:prstGeom>
          <a:noFill/>
        </p:spPr>
      </p:pic>
      <p:grpSp>
        <p:nvGrpSpPr>
          <p:cNvPr id="14" name="Grupo 13"/>
          <p:cNvGrpSpPr/>
          <p:nvPr/>
        </p:nvGrpSpPr>
        <p:grpSpPr>
          <a:xfrm>
            <a:off x="214282" y="2285992"/>
            <a:ext cx="8643998" cy="4147922"/>
            <a:chOff x="214282" y="2285992"/>
            <a:chExt cx="8643998" cy="4147922"/>
          </a:xfrm>
        </p:grpSpPr>
        <p:sp>
          <p:nvSpPr>
            <p:cNvPr id="6" name="CaixaDeTexto 5"/>
            <p:cNvSpPr txBox="1"/>
            <p:nvPr/>
          </p:nvSpPr>
          <p:spPr>
            <a:xfrm>
              <a:off x="214282" y="2285992"/>
              <a:ext cx="8572560" cy="86177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25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Melhoria da atenção à saúde dos pacientes crônicos, (hipertensos e diabéticos).</a:t>
              </a:r>
              <a:r>
                <a:rPr lang="pt-BR" sz="2500" b="1" dirty="0" smtClean="0">
                  <a:solidFill>
                    <a:srgbClr val="002060"/>
                  </a:solidFill>
                  <a:latin typeface="Constantia" pitchFamily="18" charset="0"/>
                  <a:cs typeface="Times New Roman" pitchFamily="18" charset="0"/>
                </a:rPr>
                <a:t> </a:t>
              </a:r>
              <a:endParaRPr lang="pt-BR" sz="2500" dirty="0"/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285720" y="3500438"/>
              <a:ext cx="3714776" cy="1246495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2500" b="1" dirty="0" smtClean="0">
                  <a:solidFill>
                    <a:srgbClr val="002060"/>
                  </a:solidFill>
                </a:rPr>
                <a:t>Ampliar a cobertura da atenção ao hipertenso e diabético</a:t>
              </a:r>
              <a:endParaRPr lang="pt-BR" sz="2500" dirty="0"/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4786314" y="4143380"/>
              <a:ext cx="3357586" cy="124649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2500" b="1" dirty="0" smtClean="0">
                  <a:solidFill>
                    <a:srgbClr val="002060"/>
                  </a:solidFill>
                </a:rPr>
                <a:t>Melhorar a qualidade do atendimento</a:t>
              </a:r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1071538" y="5143512"/>
              <a:ext cx="3357586" cy="86177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2500" b="1" dirty="0" smtClean="0">
                  <a:solidFill>
                    <a:srgbClr val="002060"/>
                  </a:solidFill>
                </a:rPr>
                <a:t>Promover educação em saúde</a:t>
              </a:r>
              <a:endParaRPr lang="pt-BR" sz="2500" dirty="0" smtClean="0"/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5500694" y="5572140"/>
              <a:ext cx="3357586" cy="86177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2500" b="1" dirty="0" smtClean="0">
                  <a:solidFill>
                    <a:srgbClr val="002060"/>
                  </a:solidFill>
                </a:rPr>
                <a:t>Melhorar registros de informação </a:t>
              </a:r>
              <a:endParaRPr lang="pt-BR" sz="25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Metas</a:t>
            </a:r>
            <a:r>
              <a:rPr lang="pt-BR" b="1" i="1" dirty="0" smtClean="0">
                <a:solidFill>
                  <a:srgbClr val="FFC000"/>
                </a:solidFill>
              </a:rPr>
              <a:t> </a:t>
            </a:r>
            <a:br>
              <a:rPr lang="pt-BR" b="1" i="1" dirty="0" smtClean="0">
                <a:solidFill>
                  <a:srgbClr val="FFC000"/>
                </a:solidFill>
              </a:rPr>
            </a:br>
            <a:r>
              <a:rPr lang="pt-BR" b="1" i="1" dirty="0" smtClean="0">
                <a:solidFill>
                  <a:srgbClr val="FFC000"/>
                </a:solidFill>
              </a:rPr>
              <a:t> </a:t>
            </a:r>
            <a:br>
              <a:rPr lang="pt-BR" b="1" i="1" dirty="0" smtClean="0">
                <a:solidFill>
                  <a:srgbClr val="FFC000"/>
                </a:solidFill>
              </a:rPr>
            </a:br>
            <a:endParaRPr lang="pt-BR" b="1" i="1" dirty="0">
              <a:solidFill>
                <a:srgbClr val="FFC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857364"/>
            <a:ext cx="8229600" cy="471490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>
              <a:spcBef>
                <a:spcPts val="1200"/>
              </a:spcBef>
              <a:buFont typeface="Wingdings" pitchFamily="2" charset="2"/>
              <a:buChar char="v"/>
            </a:pPr>
            <a:r>
              <a:rPr lang="pt-BR" sz="2400" b="1" dirty="0" smtClean="0">
                <a:solidFill>
                  <a:srgbClr val="002060"/>
                </a:solidFill>
              </a:rPr>
              <a:t>Cadastrar 40% dos pacientes da área de abrangência para HAS que tenham 18 anos ou mais de idade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v"/>
            </a:pPr>
            <a:r>
              <a:rPr lang="pt-BR" sz="2400" b="1" dirty="0" smtClean="0">
                <a:solidFill>
                  <a:srgbClr val="002060"/>
                </a:solidFill>
              </a:rPr>
              <a:t>Cadastrar 40% dos usuários hipertensos e/ou diabéticos diagnosticados que pertencem a área de abrangência no Hiperdia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v"/>
            </a:pPr>
            <a:r>
              <a:rPr lang="pt-BR" sz="2400" b="1" dirty="0" smtClean="0">
                <a:solidFill>
                  <a:srgbClr val="002060"/>
                </a:solidFill>
              </a:rPr>
              <a:t>Garantir tratamento medicamentoso para 100% dos usuários cadastrados (prescrição de medicamentos da Farmácia Popular/Hiperdia)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v"/>
            </a:pPr>
            <a:r>
              <a:rPr lang="pt-BR" sz="2400" b="1" dirty="0" smtClean="0">
                <a:solidFill>
                  <a:srgbClr val="002060"/>
                </a:solidFill>
              </a:rPr>
              <a:t>Realizar exames complementares periódicos em 30% dos usuários cadastrados no programa</a:t>
            </a:r>
            <a:endParaRPr lang="pt-BR" dirty="0">
              <a:solidFill>
                <a:srgbClr val="002060"/>
              </a:solidFill>
            </a:endParaRPr>
          </a:p>
        </p:txBody>
      </p:sp>
      <p:pic>
        <p:nvPicPr>
          <p:cNvPr id="4" name="Picture 2" descr="C:\Users\Jober\Pictures\44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1769492" cy="13929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9888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>
              <a:spcBef>
                <a:spcPts val="1200"/>
              </a:spcBef>
              <a:buFont typeface="Wingdings" pitchFamily="2" charset="2"/>
              <a:buChar char="v"/>
            </a:pPr>
            <a:r>
              <a:rPr lang="pt-BR" sz="2400" b="1" dirty="0" smtClean="0">
                <a:solidFill>
                  <a:srgbClr val="002060"/>
                </a:solidFill>
              </a:rPr>
              <a:t>Realizar exame clínico apropriado em 100% das consultas, incluindo exame físico dos pés, com palpação dos pulsos tibial posteriores e pediosos e medida da sensibilidade a cada 03 meses para usuários diabéticos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v"/>
            </a:pPr>
            <a:r>
              <a:rPr lang="pt-BR" sz="2400" b="1" dirty="0" smtClean="0">
                <a:solidFill>
                  <a:srgbClr val="002060"/>
                </a:solidFill>
              </a:rPr>
              <a:t>Manter registro no prontuário ou ficha de acompanhamento 100% dos usuários hipertensos e/ou diabéticos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v"/>
            </a:pPr>
            <a:r>
              <a:rPr lang="pt-BR" sz="2400" b="1" dirty="0" smtClean="0">
                <a:solidFill>
                  <a:srgbClr val="002060"/>
                </a:solidFill>
              </a:rPr>
              <a:t>Garantir que 100% dos usuários cadastrados no programa recebam orientações especifica durante consulta de enfermagem, das principais e possíveis complicações do diabetes e HAS</a:t>
            </a:r>
          </a:p>
          <a:p>
            <a:endParaRPr lang="pt-BR" dirty="0"/>
          </a:p>
        </p:txBody>
      </p:sp>
      <p:pic>
        <p:nvPicPr>
          <p:cNvPr id="4" name="Picture 2" descr="C:\Users\Jober\Pictures\44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1769492" cy="13929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Metodologia</a:t>
            </a:r>
            <a:r>
              <a:rPr lang="pt-BR" b="1" i="1" dirty="0" smtClean="0">
                <a:solidFill>
                  <a:srgbClr val="FFC000"/>
                </a:solidFill>
              </a:rPr>
              <a:t> </a:t>
            </a:r>
            <a:br>
              <a:rPr lang="pt-BR" b="1" i="1" dirty="0" smtClean="0">
                <a:solidFill>
                  <a:srgbClr val="FFC000"/>
                </a:solidFill>
              </a:rPr>
            </a:br>
            <a:endParaRPr lang="pt-BR" b="1" i="1" dirty="0">
              <a:solidFill>
                <a:srgbClr val="FFC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2404029"/>
            <a:ext cx="8229600" cy="381105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Char char="v"/>
            </a:pPr>
            <a:r>
              <a:rPr lang="pt-BR" sz="2400" b="1" dirty="0" smtClean="0">
                <a:solidFill>
                  <a:srgbClr val="002060"/>
                </a:solidFill>
              </a:rPr>
              <a:t>Protocolo utilizado</a:t>
            </a:r>
          </a:p>
          <a:p>
            <a:pPr>
              <a:spcBef>
                <a:spcPts val="1200"/>
              </a:spcBef>
              <a:buFont typeface="Wingdings" pitchFamily="2" charset="2"/>
              <a:buChar char="v"/>
            </a:pPr>
            <a:r>
              <a:rPr lang="pt-BR" sz="2400" b="1" dirty="0" smtClean="0">
                <a:solidFill>
                  <a:srgbClr val="002060"/>
                </a:solidFill>
              </a:rPr>
              <a:t>Desenvolvimento de ações dentro dos quatro eixos pedagógicos</a:t>
            </a: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400" b="1" i="1" dirty="0" smtClean="0">
                <a:solidFill>
                  <a:srgbClr val="002060"/>
                </a:solidFill>
              </a:rPr>
              <a:t>Organização e Gestão do serviço</a:t>
            </a:r>
            <a:endParaRPr lang="pt-BR" sz="2400" b="1" i="1" dirty="0" smtClean="0">
              <a:solidFill>
                <a:srgbClr val="FF0000"/>
              </a:solidFill>
            </a:endParaRP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400" b="1" i="1" dirty="0" smtClean="0">
                <a:solidFill>
                  <a:srgbClr val="002060"/>
                </a:solidFill>
              </a:rPr>
              <a:t>Monitoramento e avaliação</a:t>
            </a: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400" b="1" i="1" dirty="0" smtClean="0">
                <a:solidFill>
                  <a:srgbClr val="002060"/>
                </a:solidFill>
              </a:rPr>
              <a:t>Engajamento público</a:t>
            </a: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400" b="1" i="1" dirty="0" smtClean="0">
                <a:solidFill>
                  <a:srgbClr val="002060"/>
                </a:solidFill>
              </a:rPr>
              <a:t>Prática clínica</a:t>
            </a:r>
          </a:p>
          <a:p>
            <a:pPr>
              <a:spcBef>
                <a:spcPts val="1200"/>
              </a:spcBef>
              <a:buFont typeface="Wingdings" pitchFamily="2" charset="2"/>
              <a:buChar char="v"/>
            </a:pPr>
            <a:endParaRPr lang="pt-BR" dirty="0">
              <a:solidFill>
                <a:srgbClr val="002060"/>
              </a:solidFill>
            </a:endParaRPr>
          </a:p>
        </p:txBody>
      </p:sp>
      <p:pic>
        <p:nvPicPr>
          <p:cNvPr id="4" name="Picture 2" descr="C:\Users\Jober\Pictures\44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1769492" cy="13929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Ações Realizadas</a:t>
            </a:r>
            <a:r>
              <a:rPr lang="pt-BR" b="1" i="1" dirty="0" smtClean="0">
                <a:solidFill>
                  <a:srgbClr val="FFC000"/>
                </a:solidFill>
              </a:rPr>
              <a:t>  </a:t>
            </a:r>
            <a:br>
              <a:rPr lang="pt-BR" b="1" i="1" dirty="0" smtClean="0">
                <a:solidFill>
                  <a:srgbClr val="FFC000"/>
                </a:solidFill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442915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ts val="1800"/>
              </a:spcBef>
              <a:buFont typeface="Wingdings" pitchFamily="2" charset="2"/>
              <a:buChar char="v"/>
            </a:pPr>
            <a:r>
              <a:rPr lang="pt-BR" sz="2400" b="1" dirty="0" smtClean="0">
                <a:solidFill>
                  <a:srgbClr val="002060"/>
                </a:solidFill>
              </a:rPr>
              <a:t>Organizamos, preparamos materiais, fichas, cadastros, medicamentos...</a:t>
            </a:r>
          </a:p>
          <a:p>
            <a:pPr>
              <a:spcBef>
                <a:spcPts val="1800"/>
              </a:spcBef>
              <a:buFont typeface="Wingdings" pitchFamily="2" charset="2"/>
              <a:buChar char="v"/>
            </a:pPr>
            <a:r>
              <a:rPr lang="pt-BR" sz="2400" b="1" dirty="0" smtClean="0">
                <a:solidFill>
                  <a:srgbClr val="002060"/>
                </a:solidFill>
              </a:rPr>
              <a:t>Capacitação dos profissionais com base nos protocolos adotados</a:t>
            </a:r>
          </a:p>
          <a:p>
            <a:pPr>
              <a:spcBef>
                <a:spcPts val="1800"/>
              </a:spcBef>
              <a:buFont typeface="Wingdings" pitchFamily="2" charset="2"/>
              <a:buChar char="v"/>
            </a:pPr>
            <a:r>
              <a:rPr lang="pt-BR" sz="2400" b="1" dirty="0" smtClean="0">
                <a:solidFill>
                  <a:srgbClr val="002060"/>
                </a:solidFill>
              </a:rPr>
              <a:t>Mudança na logística de atendimento ao usuário deste grupo</a:t>
            </a:r>
            <a:endParaRPr lang="pt-BR" sz="2400" b="1" dirty="0" smtClean="0">
              <a:solidFill>
                <a:srgbClr val="FF0000"/>
              </a:solidFill>
            </a:endParaRPr>
          </a:p>
          <a:p>
            <a:pPr>
              <a:spcBef>
                <a:spcPts val="1800"/>
              </a:spcBef>
              <a:buFont typeface="Wingdings" pitchFamily="2" charset="2"/>
              <a:buChar char="v"/>
            </a:pPr>
            <a:r>
              <a:rPr lang="pt-BR" sz="2400" b="1" dirty="0" smtClean="0">
                <a:solidFill>
                  <a:srgbClr val="002060"/>
                </a:solidFill>
              </a:rPr>
              <a:t>Divulgação nas rádios comunitárias</a:t>
            </a:r>
            <a:endParaRPr lang="pt-BR" sz="2400" b="1" dirty="0" smtClean="0">
              <a:solidFill>
                <a:srgbClr val="FF0000"/>
              </a:solidFill>
            </a:endParaRPr>
          </a:p>
          <a:p>
            <a:pPr>
              <a:spcBef>
                <a:spcPts val="1800"/>
              </a:spcBef>
              <a:buFont typeface="Wingdings" pitchFamily="2" charset="2"/>
              <a:buChar char="v"/>
            </a:pPr>
            <a:r>
              <a:rPr lang="pt-BR" sz="2400" b="1" dirty="0" smtClean="0">
                <a:solidFill>
                  <a:srgbClr val="002060"/>
                </a:solidFill>
              </a:rPr>
              <a:t>Qualificação dos registros no monitoramento e avaliação</a:t>
            </a:r>
          </a:p>
          <a:p>
            <a:pPr algn="just">
              <a:buFont typeface="Wingdings" pitchFamily="2" charset="2"/>
              <a:buChar char="v"/>
            </a:pPr>
            <a:endParaRPr lang="pt-BR" sz="2400" b="1" dirty="0">
              <a:solidFill>
                <a:srgbClr val="002060"/>
              </a:solidFill>
            </a:endParaRPr>
          </a:p>
        </p:txBody>
      </p:sp>
      <p:pic>
        <p:nvPicPr>
          <p:cNvPr id="4" name="Picture 2" descr="C:\Users\Jober\Pictures\44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1769492" cy="13929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_UNA_SUS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l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Tema_UNA_SUS</Template>
  <TotalTime>3664</TotalTime>
  <Words>645</Words>
  <Application>Microsoft Office PowerPoint</Application>
  <PresentationFormat>Apresentação na tela (4:3)</PresentationFormat>
  <Paragraphs>133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Tema_UNA_SUS</vt:lpstr>
      <vt:lpstr>Slide 1</vt:lpstr>
      <vt:lpstr>  Introdução </vt:lpstr>
      <vt:lpstr>  Introdução  </vt:lpstr>
      <vt:lpstr>  Introdução </vt:lpstr>
      <vt:lpstr>   Objetivos    </vt:lpstr>
      <vt:lpstr>   Metas    </vt:lpstr>
      <vt:lpstr> Metas</vt:lpstr>
      <vt:lpstr>  Metodologia  </vt:lpstr>
      <vt:lpstr>   Ações Realizadas   </vt:lpstr>
      <vt:lpstr>  Resultados </vt:lpstr>
      <vt:lpstr>  Resultados </vt:lpstr>
      <vt:lpstr>  Resultados </vt:lpstr>
      <vt:lpstr>  Resultados </vt:lpstr>
      <vt:lpstr>  Resultados </vt:lpstr>
      <vt:lpstr>  Resultados 100% </vt:lpstr>
      <vt:lpstr>  Discussão </vt:lpstr>
      <vt:lpstr>  Reflexão Crítica 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EDUCAÇÃO E PREVENÇÃO EM SAÚDE BUCAL  PARA CRIANÇAS DE 0 A 6 ANOS</dc:title>
  <dc:creator>cliente</dc:creator>
  <cp:lastModifiedBy>Jober</cp:lastModifiedBy>
  <cp:revision>187</cp:revision>
  <dcterms:created xsi:type="dcterms:W3CDTF">2012-09-11T23:26:50Z</dcterms:created>
  <dcterms:modified xsi:type="dcterms:W3CDTF">2012-11-23T01:41:23Z</dcterms:modified>
</cp:coreProperties>
</file>