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4"/>
  </p:notesMasterIdLst>
  <p:sldIdLst>
    <p:sldId id="256" r:id="rId2"/>
    <p:sldId id="257" r:id="rId3"/>
    <p:sldId id="258" r:id="rId4"/>
    <p:sldId id="292" r:id="rId5"/>
    <p:sldId id="259" r:id="rId6"/>
    <p:sldId id="260" r:id="rId7"/>
    <p:sldId id="261" r:id="rId8"/>
    <p:sldId id="264" r:id="rId9"/>
    <p:sldId id="262" r:id="rId10"/>
    <p:sldId id="265" r:id="rId11"/>
    <p:sldId id="266" r:id="rId12"/>
    <p:sldId id="267" r:id="rId13"/>
    <p:sldId id="268" r:id="rId14"/>
    <p:sldId id="282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9" r:id="rId30"/>
    <p:sldId id="284" r:id="rId31"/>
    <p:sldId id="290" r:id="rId32"/>
    <p:sldId id="286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cieida\Desktop\SUS\SUS\P&#211;S-SA&#218;DE%20DA%20FAM&#205;LIA\UNIDADE%204%20-2013\PLANILHA%20HAS%20MAIO%20CORRIGID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cieida\Desktop\SUS\SUS\P&#211;S-SA&#218;DE%20DA%20FAM&#205;LIA\UNIDADE%204%20-2013\PLANILHA%20DM%20MAIO%20CORRIGIDA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cieida\Desktop\SUS\SUS\P&#211;S-SA&#218;DE%20DA%20FAM&#205;LIA\UNIDADE%204%20-2013\PLANILHA%20DM%20MAIO%20CORRIGID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cieida\Desktop\SUS\SUS\P&#211;S-SA&#218;DE%20DA%20FAM&#205;LIA\UNIDADE%204%20-2013\PLANILHA%20DM%20MAIO%20CORRIGID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cieida\Desktop\SUS\SUS\P&#211;S-SA&#218;DE%20DA%20FAM&#205;LIA\UNIDADE%204%20-2013\PLANILHA%20HAS%20MAIO%20CORRIGID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cieida\Desktop\SUS\SUS\P&#211;S-SA&#218;DE%20DA%20FAM&#205;LIA\UNIDADE%204%20-2013\PLANILHA%20HAS%20MAIO%20CORRIGID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cieida\Desktop\SUS\SUS\P&#211;S-SA&#218;DE%20DA%20FAM&#205;LIA\UNIDADE%204%20-2013\PLANILHA%20HAS%20MAIO%20CORRIGID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cieida\Desktop\SUS\SUS\P&#211;S-SA&#218;DE%20DA%20FAM&#205;LIA\UNIDADE%204%20-2013\PLANILHA%20HAS%20MAIO%20CORRIGID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cieida\Desktop\SUS\SUS\P&#211;S-SA&#218;DE%20DA%20FAM&#205;LIA\UNIDADE%204%20-2013\PLANILHA%20HAS%20MAIO%20CORRIGID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cieida\Desktop\SUS\SUS\P&#211;S-SA&#218;DE%20DA%20FAM&#205;LIA\UNIDADE%204%20-2013\PLANILHA%20DM%20MAIO%20CORRIGID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cieida\Desktop\SUS\SUS\P&#211;S-SA&#218;DE%20DA%20FAM&#205;LIA\UNIDADE%204%20-2013\PLANILHA%20DM%20MAIO%20CORRIGID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cieida\Desktop\SUS\SUS\P&#211;S-SA&#218;DE%20DA%20FAM&#205;LIA\UNIDADE%204%20-2013\PLANILHA%20DM%20MAIO%20CORRIGID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34070835982986"/>
          <c:y val="7.5470371244329079E-2"/>
          <c:w val="0.82111441289749765"/>
          <c:h val="0.670266858108063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UBS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3.3862196856681592E-3"/>
                  <c:y val="3.386219685668158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66,1%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724393713363184E-3"/>
                  <c:y val="3.8094971463766787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851768899838563E-2"/>
                  <c:y val="3.3862196856681584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793295285022416E-3"/>
                  <c:y val="3.3862196856681584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0.6609336609336609</c:v>
                </c:pt>
                <c:pt idx="1">
                  <c:v>0.6609336609336609</c:v>
                </c:pt>
                <c:pt idx="2">
                  <c:v>0.6609336609336609</c:v>
                </c:pt>
                <c:pt idx="3">
                  <c:v>0.6609336609336609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422080"/>
        <c:axId val="42743424"/>
      </c:barChart>
      <c:catAx>
        <c:axId val="8542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42743424"/>
        <c:crosses val="autoZero"/>
        <c:auto val="1"/>
        <c:lblAlgn val="ctr"/>
        <c:lblOffset val="100"/>
        <c:noMultiLvlLbl val="0"/>
      </c:catAx>
      <c:valAx>
        <c:axId val="427434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854220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46862949264929"/>
          <c:y val="0.10365660899427945"/>
          <c:w val="0.85497155408658343"/>
          <c:h val="0.690138068441632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diabéticos com a glicemia compensada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9.2591944529988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0740665565478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3668381801094001E-3"/>
                  <c:y val="9.6295622311188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0.7441860465116279</c:v>
                </c:pt>
                <c:pt idx="1">
                  <c:v>0.91860465116279222</c:v>
                </c:pt>
                <c:pt idx="2">
                  <c:v>0.93023255813953487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79072"/>
        <c:axId val="93563712"/>
      </c:barChart>
      <c:catAx>
        <c:axId val="8537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3563712"/>
        <c:crosses val="autoZero"/>
        <c:auto val="1"/>
        <c:lblAlgn val="ctr"/>
        <c:lblOffset val="100"/>
        <c:noMultiLvlLbl val="0"/>
      </c:catAx>
      <c:valAx>
        <c:axId val="935637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853790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Indicadores!$D$68:$G$68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Indicadores!$D$69:$G$69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92192"/>
        <c:axId val="93566016"/>
      </c:barChart>
      <c:catAx>
        <c:axId val="9319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3566016"/>
        <c:crosses val="autoZero"/>
        <c:auto val="1"/>
        <c:lblAlgn val="ctr"/>
        <c:lblOffset val="100"/>
        <c:noMultiLvlLbl val="0"/>
      </c:catAx>
      <c:valAx>
        <c:axId val="935660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31921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07338186913471"/>
          <c:y val="5.5706551824099698E-2"/>
          <c:w val="0.85793131828889813"/>
          <c:h val="0.73469556563988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Indicadores!$C$87</c:f>
              <c:strCache>
                <c:ptCount val="1"/>
                <c:pt idx="0">
                  <c:v>Proporção de diabéticos com consulta periódica com dentista em dia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8.403983722435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996866561311782E-3"/>
                  <c:y val="1.616125264660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987466245247139E-3"/>
                  <c:y val="2.2626110021941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Indicadores!$D$86:$G$86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Indicadores!$D$87:$G$87</c:f>
              <c:numCache>
                <c:formatCode>0.0%</c:formatCode>
                <c:ptCount val="4"/>
                <c:pt idx="0">
                  <c:v>0.68604651162790697</c:v>
                </c:pt>
                <c:pt idx="1">
                  <c:v>0.84883720930232553</c:v>
                </c:pt>
                <c:pt idx="2">
                  <c:v>0.93023255813953487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94240"/>
        <c:axId val="93568320"/>
      </c:barChart>
      <c:catAx>
        <c:axId val="9319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3568320"/>
        <c:crosses val="autoZero"/>
        <c:auto val="1"/>
        <c:lblAlgn val="ctr"/>
        <c:lblOffset val="100"/>
        <c:noMultiLvlLbl val="0"/>
      </c:catAx>
      <c:valAx>
        <c:axId val="935683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31942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17684511798291"/>
          <c:y val="4.6375649067924463E-2"/>
          <c:w val="0.80589280589193757"/>
          <c:h val="0.70003195761946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hipertensos com cadastro no Programa HIPERDIA ou em planilha própria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1.7093897451690536E-3"/>
                  <c:y val="5.6740405042676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187794903380447E-3"/>
                  <c:y val="0.10395120181530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093897451690224E-3"/>
                  <c:y val="3.4858143823054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187794903380447E-3"/>
                  <c:y val="4.023917489624682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100%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0.53531598513011147</c:v>
                </c:pt>
                <c:pt idx="1">
                  <c:v>0.79553903345724908</c:v>
                </c:pt>
                <c:pt idx="2">
                  <c:v>0.88104089219331072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519808"/>
        <c:axId val="59949632"/>
      </c:barChart>
      <c:catAx>
        <c:axId val="8651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59949632"/>
        <c:crosses val="autoZero"/>
        <c:auto val="1"/>
        <c:lblAlgn val="ctr"/>
        <c:lblOffset val="100"/>
        <c:noMultiLvlLbl val="0"/>
      </c:catAx>
      <c:valAx>
        <c:axId val="599496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865198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43492106288326"/>
          <c:y val="0.2794765784418049"/>
          <c:w val="0.83478349480245251"/>
          <c:h val="0.56768679995991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hipertensos que tomam todos os medicamentos de acordo com a prescrição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5.1779572863372321E-3"/>
                  <c:y val="7.6189657250957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7074220488609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779572863372321E-3"/>
                  <c:y val="0.101586590570044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9.0702313008968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0.89962825278810699</c:v>
                </c:pt>
                <c:pt idx="1">
                  <c:v>0.92193308550185848</c:v>
                </c:pt>
                <c:pt idx="2">
                  <c:v>0.94795539033457565</c:v>
                </c:pt>
                <c:pt idx="3">
                  <c:v>0.96282527881041091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521856"/>
        <c:axId val="59951936"/>
      </c:barChart>
      <c:catAx>
        <c:axId val="8652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59951936"/>
        <c:crosses val="autoZero"/>
        <c:auto val="1"/>
        <c:lblAlgn val="ctr"/>
        <c:lblOffset val="100"/>
        <c:noMultiLvlLbl val="0"/>
      </c:catAx>
      <c:valAx>
        <c:axId val="599519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865218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79582961715721"/>
          <c:y val="0.22550204505080804"/>
          <c:w val="0.86319700181598502"/>
          <c:h val="0.57357857606999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hipertensos que tomam todos os medicamentos de acordo com a prescrição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1.6460790138664663E-3"/>
                  <c:y val="8.0502581206450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460790138664663E-3"/>
                  <c:y val="9.0565403857256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60790138664663E-3"/>
                  <c:y val="9.0565403857256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8.0502581206450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0.89962825278810699</c:v>
                </c:pt>
                <c:pt idx="1">
                  <c:v>0.92193308550185848</c:v>
                </c:pt>
                <c:pt idx="2">
                  <c:v>0.94795539033457565</c:v>
                </c:pt>
                <c:pt idx="3">
                  <c:v>0.96282527881041091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090368"/>
        <c:axId val="59954240"/>
      </c:barChart>
      <c:catAx>
        <c:axId val="9209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59954240"/>
        <c:crosses val="autoZero"/>
        <c:auto val="1"/>
        <c:lblAlgn val="ctr"/>
        <c:lblOffset val="100"/>
        <c:noMultiLvlLbl val="0"/>
      </c:catAx>
      <c:valAx>
        <c:axId val="599542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20903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23059465884589"/>
          <c:y val="8.3066956730339106E-2"/>
          <c:w val="0.81908455694782567"/>
          <c:h val="0.72845505961840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hipertensos  com consulta periódica com dentista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3.8343958205360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Indicadores!$D$68:$G$68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Indicadores!$D$69:$G$69</c:f>
              <c:numCache>
                <c:formatCode>0.0%</c:formatCode>
                <c:ptCount val="4"/>
                <c:pt idx="0">
                  <c:v>0.60594795539033464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092416"/>
        <c:axId val="59956544"/>
      </c:barChart>
      <c:catAx>
        <c:axId val="9209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59956544"/>
        <c:crosses val="autoZero"/>
        <c:auto val="1"/>
        <c:lblAlgn val="ctr"/>
        <c:lblOffset val="100"/>
        <c:noMultiLvlLbl val="0"/>
      </c:catAx>
      <c:valAx>
        <c:axId val="599565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20924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74847125829568"/>
          <c:y val="9.6282154391983885E-2"/>
          <c:w val="0.809854035492655"/>
          <c:h val="0.685254728194060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Indicadores!$C$74</c:f>
              <c:strCache>
                <c:ptCount val="1"/>
                <c:pt idx="0">
                  <c:v>Proporção de hipertensos que receberam orientação nutricional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Indicadores!$D$73:$G$73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Indicadores!$D$74:$G$74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135872"/>
        <c:axId val="93521600"/>
      </c:barChart>
      <c:catAx>
        <c:axId val="8513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93521600"/>
        <c:crosses val="autoZero"/>
        <c:auto val="1"/>
        <c:lblAlgn val="ctr"/>
        <c:lblOffset val="100"/>
        <c:noMultiLvlLbl val="0"/>
      </c:catAx>
      <c:valAx>
        <c:axId val="935216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851358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diabético na UBS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1.7462306168401533E-3"/>
                  <c:y val="3.160471706623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3.160471706623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3.1604405996186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3.1604405996186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0.67716535433071035</c:v>
                </c:pt>
                <c:pt idx="1">
                  <c:v>0.67716535433071035</c:v>
                </c:pt>
                <c:pt idx="2">
                  <c:v>0.67716535433071035</c:v>
                </c:pt>
                <c:pt idx="3">
                  <c:v>0.67716535433071035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138944"/>
        <c:axId val="93523904"/>
      </c:barChart>
      <c:catAx>
        <c:axId val="8513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3523904"/>
        <c:crosses val="autoZero"/>
        <c:auto val="1"/>
        <c:lblAlgn val="ctr"/>
        <c:lblOffset val="100"/>
        <c:noMultiLvlLbl val="0"/>
      </c:catAx>
      <c:valAx>
        <c:axId val="935239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851389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4028309285768"/>
          <c:y val="8.4797306755508298E-2"/>
          <c:w val="0.86215118012190051"/>
          <c:h val="0.73469556563988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diabéticos com cadastro no Programa HIPERDIA ou em planilha própria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0.10598216420047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462306168401533E-3"/>
                  <c:y val="7.8631659082539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386918505204607E-3"/>
                  <c:y val="0.105982164200479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462306168401535E-3"/>
                  <c:y val="9.5725825729465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0.20930232558139608</c:v>
                </c:pt>
                <c:pt idx="1">
                  <c:v>0.72093023255814315</c:v>
                </c:pt>
                <c:pt idx="2">
                  <c:v>0.95348837209302362</c:v>
                </c:pt>
                <c:pt idx="3">
                  <c:v>0.98837209302325557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202944"/>
        <c:axId val="93526208"/>
      </c:barChart>
      <c:catAx>
        <c:axId val="8520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3526208"/>
        <c:crosses val="autoZero"/>
        <c:auto val="1"/>
        <c:lblAlgn val="ctr"/>
        <c:lblOffset val="100"/>
        <c:noMultiLvlLbl val="0"/>
      </c:catAx>
      <c:valAx>
        <c:axId val="935262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852029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diabéticos com  exame do pé diabético em dia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77024"/>
        <c:axId val="93561408"/>
      </c:barChart>
      <c:catAx>
        <c:axId val="8537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3561408"/>
        <c:crossesAt val="0"/>
        <c:auto val="1"/>
        <c:lblAlgn val="ctr"/>
        <c:lblOffset val="100"/>
        <c:noMultiLvlLbl val="0"/>
      </c:catAx>
      <c:valAx>
        <c:axId val="935614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853770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6AAB9-7EE5-4A74-99B6-02B0B8391AAE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7316B-B8F3-439D-9174-F72CB4534E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82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7316B-B8F3-439D-9174-F72CB4534E76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E54145-3C6B-4A3A-B973-73508F2E8AD2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F45891-B508-4418-8BD8-27B72A053A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54145-3C6B-4A3A-B973-73508F2E8AD2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45891-B508-4418-8BD8-27B72A053A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54145-3C6B-4A3A-B973-73508F2E8AD2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45891-B508-4418-8BD8-27B72A053A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54145-3C6B-4A3A-B973-73508F2E8AD2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45891-B508-4418-8BD8-27B72A053A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54145-3C6B-4A3A-B973-73508F2E8AD2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45891-B508-4418-8BD8-27B72A053A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54145-3C6B-4A3A-B973-73508F2E8AD2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45891-B508-4418-8BD8-27B72A053A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54145-3C6B-4A3A-B973-73508F2E8AD2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45891-B508-4418-8BD8-27B72A053A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54145-3C6B-4A3A-B973-73508F2E8AD2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45891-B508-4418-8BD8-27B72A053A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54145-3C6B-4A3A-B973-73508F2E8AD2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45891-B508-4418-8BD8-27B72A053A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E54145-3C6B-4A3A-B973-73508F2E8AD2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45891-B508-4418-8BD8-27B72A053A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E54145-3C6B-4A3A-B973-73508F2E8AD2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F45891-B508-4418-8BD8-27B72A053A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E54145-3C6B-4A3A-B973-73508F2E8AD2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F45891-B508-4418-8BD8-27B72A053A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ge.gov.br/home/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edfoco.com.br/wp-content/uploads/2012/09/Press%C3%A3o-arterial-300x227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90529"/>
            <a:ext cx="9183074" cy="69485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00041"/>
            <a:ext cx="7772400" cy="3082321"/>
          </a:xfrm>
        </p:spPr>
        <p:txBody>
          <a:bodyPr>
            <a:normAutofit/>
          </a:bodyPr>
          <a:lstStyle/>
          <a:p>
            <a:pPr algn="ctr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Universidade Aberta do SUS –UNASUS</a:t>
            </a:r>
            <a:b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Universidade Federal de Pelotas</a:t>
            </a:r>
            <a:b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Especialização em Saúde da Família</a:t>
            </a:r>
            <a:b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Modalidade a Distância</a:t>
            </a:r>
            <a:b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Turma 2</a:t>
            </a: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2714620"/>
            <a:ext cx="8786842" cy="3357586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pt-BR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Melhoria da atenção ao usuário portador de hipertensão e/ou diabetes da Unidade de Saúde da Família Santo Onofre II do município de Palmares/PE</a:t>
            </a:r>
          </a:p>
          <a:p>
            <a:pPr algn="ctr"/>
            <a:endParaRPr lang="pt-BR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9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Jocieida</a:t>
            </a:r>
            <a:r>
              <a:rPr lang="pt-BR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Carvalho Sousa</a:t>
            </a:r>
          </a:p>
          <a:p>
            <a:pPr algn="ctr"/>
            <a:r>
              <a:rPr lang="pt-BR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Orientadoraː Fernanda </a:t>
            </a:r>
            <a:r>
              <a:rPr lang="pt-BR" sz="9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Sarturi</a:t>
            </a:r>
            <a:endParaRPr lang="pt-BR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Salvador, 2013</a:t>
            </a:r>
          </a:p>
          <a:p>
            <a:pPr algn="ctr"/>
            <a:endParaRPr lang="pt-BR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14423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METAS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8208912" cy="3857652"/>
          </a:xfrm>
        </p:spPr>
        <p:txBody>
          <a:bodyPr/>
          <a:lstStyle/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10 - Garantir consulta com cirurgião-dentista a 100% dos usuários portadores de hipertensão e diabetes;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11 - Garantir orientação nutricional sobre alimentação saudável a 100% dos pacientes usuários portadores de hipertensão e diabetes;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METAS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136904" cy="4000528"/>
          </a:xfrm>
        </p:spPr>
        <p:txBody>
          <a:bodyPr/>
          <a:lstStyle/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12-Garantir orientação em relação à prática de atividade física regular a 100% dos pacientes hipertensos e/ou diabéticos;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13- Garantir orientação sobre os riscos do tabagismo a 100% dos pacientes.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METODOLOGIA</a:t>
            </a:r>
            <a:b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8136904" cy="4286280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1.Facilitar o acesso à consulta.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1.1 Capacitação do ACS e equipe ;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1.2 Acolhimento diário pela equipe.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2.Aumentar o atendimento diário para o programa HIPERDIA.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2.1Busca ativa e visitas domiciliares;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2.2 Demanda espontânea;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2.3 Agendamento prévio.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000131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6743" y="1412740"/>
            <a:ext cx="7772400" cy="3739765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Educaç</a:t>
            </a: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ão</a:t>
            </a: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Saúde.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3.1Sala de espera;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3.2 Comunidade.</a:t>
            </a:r>
          </a:p>
          <a:p>
            <a:pPr algn="just"/>
            <a:endParaRPr lang="pt-BR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Busca ativa aos pacientes faltosos.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4.1 Cartão do HIPERDIA;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4.2 Fichas de acompanhamento;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4.3 Visitas domiciliares.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928693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772400" cy="3739765"/>
          </a:xfrm>
        </p:spPr>
        <p:txBody>
          <a:bodyPr/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Doenças cardiovasculares X medidas de prevenção.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5.1Consultas de enfermagem;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5.2 NASF.</a:t>
            </a:r>
          </a:p>
          <a:p>
            <a:endParaRPr lang="pt-BR" dirty="0"/>
          </a:p>
        </p:txBody>
      </p:sp>
      <p:pic>
        <p:nvPicPr>
          <p:cNvPr id="1026" name="Picture 2" descr="http://1.bp.blogspot.com/-kwU-1WwTafs/UNrQLoESMDI/AAAAAAAAAfI/DAzHsYvVkVE/s1600/bicicle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0072" y="2276872"/>
            <a:ext cx="3714744" cy="2470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857255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8280920" cy="4286280"/>
          </a:xfrm>
        </p:spPr>
        <p:txBody>
          <a:bodyPr/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Rastrear suspeitas de serem portadores de hipertensão e diabetes.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6.1 Rodas de conversas.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pt-BR" sz="2800" dirty="0" smtClean="0"/>
          </a:p>
          <a:p>
            <a:endParaRPr lang="pt-BR" dirty="0"/>
          </a:p>
        </p:txBody>
      </p:sp>
      <p:pic>
        <p:nvPicPr>
          <p:cNvPr id="2050" name="Picture 2" descr="http://www.portalagita.org.br/uploads/agita_saopaulo/noticias/reuni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714620"/>
            <a:ext cx="3443844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RESULTADOS</a:t>
            </a:r>
            <a:b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8103274" cy="493321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Cobertura do programa de atenção ao hipertenso na UBS</a:t>
            </a:r>
          </a:p>
          <a:p>
            <a:pPr algn="ctr"/>
            <a:endPara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362172008"/>
              </p:ext>
            </p:extLst>
          </p:nvPr>
        </p:nvGraphicFramePr>
        <p:xfrm>
          <a:off x="899592" y="1916832"/>
          <a:ext cx="7500990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85725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Proporção de hipertensos com cadastro no Programa HIPERDIA ou em planilha própria</a:t>
            </a:r>
            <a:b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052736"/>
            <a:ext cx="7743852" cy="4071966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43465452"/>
              </p:ext>
            </p:extLst>
          </p:nvPr>
        </p:nvGraphicFramePr>
        <p:xfrm>
          <a:off x="1115616" y="1268760"/>
          <a:ext cx="7429552" cy="3787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714379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Proporção de hipertensos com a Pressão Arterial compensada</a:t>
            </a:r>
            <a:endParaRPr lang="pt-BR" sz="2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5852" y="1428736"/>
            <a:ext cx="7715304" cy="3714776"/>
          </a:xfrm>
        </p:spPr>
        <p:txBody>
          <a:bodyPr>
            <a:normAutofit/>
          </a:bodyPr>
          <a:lstStyle/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58345524"/>
              </p:ext>
            </p:extLst>
          </p:nvPr>
        </p:nvGraphicFramePr>
        <p:xfrm>
          <a:off x="1285852" y="1214422"/>
          <a:ext cx="7358114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Proporção de hipertensos com a estratificação de risco cardiovascular por exame clínico em dia</a:t>
            </a:r>
            <a:r>
              <a:rPr lang="pt-BR" b="0" dirty="0" smtClean="0">
                <a:effectLst/>
              </a:rPr>
              <a:t/>
            </a:r>
            <a:br>
              <a:rPr lang="pt-BR" b="0" dirty="0" smtClean="0">
                <a:effectLst/>
              </a:rPr>
            </a:br>
            <a:endParaRPr lang="pt-BR" b="0" dirty="0"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214422"/>
            <a:ext cx="7772400" cy="4214841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669444711"/>
              </p:ext>
            </p:extLst>
          </p:nvPr>
        </p:nvGraphicFramePr>
        <p:xfrm>
          <a:off x="1043608" y="1268760"/>
          <a:ext cx="771530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85817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857232"/>
            <a:ext cx="8136904" cy="4366747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doenças cardiovasculares constituem a principal causa de morbimortalidade na população brasileira</a:t>
            </a: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Portadores de Hipertensão Arterial Sistêmica e Diabetes </a:t>
            </a:r>
            <a:r>
              <a:rPr lang="pt-B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Mellitos</a:t>
            </a: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tendem a aumentar nos próximos anos.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importância de investir no programa HIPERDIA, foi um desafio, sobretudo da atenção básica em que foi necessário  intervenções para que fossem minimizadas  os riscos a saúde da população.                      </a:t>
            </a:r>
          </a:p>
          <a:p>
            <a:pPr algn="just"/>
            <a:r>
              <a:rPr lang="pt-B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(ROCHA, 2010; BRASIL, 2006).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642941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Proporção de hipertensos com a consulta periódica com dentista</a:t>
            </a:r>
            <a:b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214423"/>
            <a:ext cx="7772400" cy="4000528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379567081"/>
              </p:ext>
            </p:extLst>
          </p:nvPr>
        </p:nvGraphicFramePr>
        <p:xfrm>
          <a:off x="1000100" y="1142984"/>
          <a:ext cx="7416824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928693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Proporção de hipertensos que receberam orientação nutricional</a:t>
            </a:r>
            <a:b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571612"/>
            <a:ext cx="7772400" cy="3239699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254514376"/>
              </p:ext>
            </p:extLst>
          </p:nvPr>
        </p:nvGraphicFramePr>
        <p:xfrm>
          <a:off x="1115616" y="1428736"/>
          <a:ext cx="705678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Cobertura do programa de atenção aos diabético na UBS</a:t>
            </a:r>
            <a:b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928670"/>
            <a:ext cx="8101042" cy="4500594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865465676"/>
              </p:ext>
            </p:extLst>
          </p:nvPr>
        </p:nvGraphicFramePr>
        <p:xfrm>
          <a:off x="1121985" y="1428736"/>
          <a:ext cx="727280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28736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Proporção de diabéticos no Programa HIPERDIA ou em planilha própria</a:t>
            </a: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071546"/>
            <a:ext cx="8243918" cy="4143404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680510757"/>
              </p:ext>
            </p:extLst>
          </p:nvPr>
        </p:nvGraphicFramePr>
        <p:xfrm>
          <a:off x="1187624" y="1268760"/>
          <a:ext cx="7272808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8062664" cy="928693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Proporção de diabéticos com exames de pé diabético em dia</a:t>
            </a:r>
            <a:b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428736"/>
            <a:ext cx="7772400" cy="3382575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681939333"/>
              </p:ext>
            </p:extLst>
          </p:nvPr>
        </p:nvGraphicFramePr>
        <p:xfrm>
          <a:off x="1115616" y="1357298"/>
          <a:ext cx="7056784" cy="3571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14290"/>
            <a:ext cx="7772400" cy="500067"/>
          </a:xfrm>
        </p:spPr>
        <p:txBody>
          <a:bodyPr>
            <a:normAutofit/>
          </a:bodyPr>
          <a:lstStyle/>
          <a:p>
            <a:pPr algn="ctr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Proporção de diabéticos com a glicemia compensada</a:t>
            </a:r>
            <a:endParaRPr lang="pt-BR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357298"/>
            <a:ext cx="7772400" cy="392909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672021977"/>
              </p:ext>
            </p:extLst>
          </p:nvPr>
        </p:nvGraphicFramePr>
        <p:xfrm>
          <a:off x="1071538" y="1071546"/>
          <a:ext cx="709915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 </a:t>
            </a:r>
            <a:r>
              <a:rPr lang="pt-BR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Proporção de diabéticos com estratificação de risco cardiovascular por exame clínico em dia</a:t>
            </a:r>
            <a:r>
              <a:rPr lang="pt-BR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sz="27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643050"/>
            <a:ext cx="7772400" cy="3168261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70917229"/>
              </p:ext>
            </p:extLst>
          </p:nvPr>
        </p:nvGraphicFramePr>
        <p:xfrm>
          <a:off x="1259632" y="1785926"/>
          <a:ext cx="7128792" cy="3155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78581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Proporção de diabéticos com consulta periódica com dentista em dia</a:t>
            </a:r>
            <a:br>
              <a:rPr lang="pt-BR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071546"/>
            <a:ext cx="7772400" cy="3571900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152289705"/>
              </p:ext>
            </p:extLst>
          </p:nvPr>
        </p:nvGraphicFramePr>
        <p:xfrm>
          <a:off x="1187624" y="928670"/>
          <a:ext cx="7056784" cy="392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43049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DISCUSSÃO</a:t>
            </a:r>
            <a:r>
              <a:rPr lang="pt-BR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8064896" cy="414340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prática de observação da realidade trouxe num contexto coletivo sua aplicabilidade no cotidiano da atenção à saúde coletiva, sensibilizando a equipe na unidade.</a:t>
            </a:r>
          </a:p>
          <a:p>
            <a:pPr algn="just">
              <a:buFont typeface="Wingdings" pitchFamily="2" charset="2"/>
              <a:buChar char="§"/>
            </a:pPr>
            <a:endParaRPr lang="pt-B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Otimizar o uso das intervenções beneficiou de forma global a prevenção da magnitude de risco ao grupo estudado, demonstrando a importância da prevenção na atenção primária.</a:t>
            </a:r>
          </a:p>
          <a:p>
            <a:endParaRPr lang="pt-BR" sz="2800" dirty="0" smtClean="0"/>
          </a:p>
          <a:p>
            <a:pPr algn="just">
              <a:buFont typeface="Wingdings" pitchFamily="2" charset="2"/>
              <a:buChar char="§"/>
            </a:pPr>
            <a:endParaRPr lang="pt-B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pt-B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pt-B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857255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DISCUSSÃO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772400" cy="273630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Algumas dificuldades:</a:t>
            </a:r>
          </a:p>
          <a:p>
            <a:pPr algn="just">
              <a:buFont typeface="Wingdings" pitchFamily="2" charset="2"/>
              <a:buChar char="§"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Transição de gestão ;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Desatualização do boletim mensal do HIPERDIA;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Acessibilidade a unidade de saúde.</a:t>
            </a: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b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785794"/>
            <a:ext cx="7772400" cy="4286280"/>
          </a:xfrm>
        </p:spPr>
        <p:txBody>
          <a:bodyPr/>
          <a:lstStyle/>
          <a:p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500166" y="1428736"/>
            <a:ext cx="20002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PALMARES/PE</a:t>
            </a:r>
          </a:p>
          <a:p>
            <a:pPr algn="ctr"/>
            <a:r>
              <a:rPr lang="pt-BR" sz="2000" dirty="0" smtClean="0"/>
              <a:t>Zona da Mata</a:t>
            </a:r>
            <a:endParaRPr lang="pt-BR" sz="2000" dirty="0"/>
          </a:p>
        </p:txBody>
      </p:sp>
      <p:sp>
        <p:nvSpPr>
          <p:cNvPr id="5" name="Seta para baixo 4"/>
          <p:cNvSpPr/>
          <p:nvPr/>
        </p:nvSpPr>
        <p:spPr>
          <a:xfrm>
            <a:off x="2214546" y="2500306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214414" y="3143248"/>
            <a:ext cx="257176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59.526 habitantes</a:t>
            </a:r>
            <a:endParaRPr lang="pt-BR" sz="2000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214414" y="3947623"/>
            <a:ext cx="2643206" cy="1084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Economia comércio e Cana de açúcar.</a:t>
            </a:r>
            <a:endParaRPr lang="pt-BR" sz="2000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5500694" y="1428736"/>
            <a:ext cx="235745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Unidade de Saúde Santo Onofre II</a:t>
            </a:r>
          </a:p>
        </p:txBody>
      </p:sp>
      <p:sp>
        <p:nvSpPr>
          <p:cNvPr id="16" name="Seta para baixo 15"/>
          <p:cNvSpPr/>
          <p:nvPr/>
        </p:nvSpPr>
        <p:spPr>
          <a:xfrm>
            <a:off x="6500826" y="2428868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5643570" y="3071810"/>
            <a:ext cx="228601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sz="2000" dirty="0" smtClean="0"/>
              <a:t>Zona urbana</a:t>
            </a:r>
          </a:p>
          <a:p>
            <a:pPr algn="ctr"/>
            <a:endParaRPr lang="pt-BR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5643570" y="4000503"/>
            <a:ext cx="2357454" cy="1031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4.238 habitantes</a:t>
            </a:r>
          </a:p>
          <a:p>
            <a:pPr algn="ctr"/>
            <a:r>
              <a:rPr lang="pt-BR" sz="2000" dirty="0" smtClean="0"/>
              <a:t>/1.365 famílias</a:t>
            </a:r>
            <a:endParaRPr lang="pt-BR" sz="2000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5643570" y="3571876"/>
            <a:ext cx="228601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Equipe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REFLEXÃO CRÍTICA</a:t>
            </a:r>
            <a: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  <a:t/>
            </a:r>
            <a:br>
              <a:rPr lang="pt-BR" b="0" i="1" dirty="0" smtClean="0">
                <a:solidFill>
                  <a:schemeClr val="tx1"/>
                </a:solidFill>
                <a:effectLst/>
                <a:latin typeface="Garamond"/>
                <a:cs typeface="Garamond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568952" cy="3672408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Prática profissional x teoria.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Fortalecimento do programa HIPERDIA e equipe.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Interação de grupos multiprofissionais no Brasil.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Atitudes </a:t>
            </a:r>
            <a:r>
              <a:rPr lang="pt-B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sobre as ações realizadas e construídas, favoreceu a educação e saúde </a:t>
            </a: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t-B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comunidade e intensificou o trabalho da Equipe de Saúde da Família na atenção primária.</a:t>
            </a:r>
          </a:p>
          <a:p>
            <a:endParaRPr lang="pt-BR" sz="2400" dirty="0"/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REFERÊNCIAS</a:t>
            </a:r>
            <a:endParaRPr lang="pt-BR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12968" cy="5256584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§"/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</a:rPr>
              <a:t>BRASIL. Ministério da Saúde. Secretaria de Políticas de Saúde. Departamento de Ações Programáticas Estratégicas. </a:t>
            </a:r>
            <a:r>
              <a:rPr lang="pt-BR" sz="6400" b="1" dirty="0" smtClean="0">
                <a:solidFill>
                  <a:schemeClr val="tx1"/>
                </a:solidFill>
                <a:cs typeface="Times New Roman" pitchFamily="18" charset="0"/>
              </a:rPr>
              <a:t>Plano de reorganização da atenção á hipertensão arterial e ao diabete </a:t>
            </a:r>
            <a:r>
              <a:rPr lang="pt-BR" sz="6400" b="1" dirty="0" err="1" smtClean="0">
                <a:solidFill>
                  <a:schemeClr val="tx1"/>
                </a:solidFill>
                <a:cs typeface="Times New Roman" pitchFamily="18" charset="0"/>
              </a:rPr>
              <a:t>melitoː</a:t>
            </a: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</a:rPr>
              <a:t> hipertensão arterial e diabete </a:t>
            </a:r>
            <a:r>
              <a:rPr lang="pt-BR" sz="6400" dirty="0" err="1" smtClean="0">
                <a:solidFill>
                  <a:schemeClr val="tx1"/>
                </a:solidFill>
                <a:cs typeface="Times New Roman" pitchFamily="18" charset="0"/>
              </a:rPr>
              <a:t>melito</a:t>
            </a: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</a:rPr>
              <a:t> ̸Departamento de Ações Programáticas Estratégicas. -</a:t>
            </a:r>
            <a:r>
              <a:rPr lang="pt-BR" sz="6400" dirty="0" err="1" smtClean="0">
                <a:solidFill>
                  <a:schemeClr val="tx1"/>
                </a:solidFill>
                <a:cs typeface="Times New Roman" pitchFamily="18" charset="0"/>
              </a:rPr>
              <a:t>BrasiliaːMinistério</a:t>
            </a: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</a:rPr>
              <a:t> da saúde, 2001.</a:t>
            </a:r>
          </a:p>
          <a:p>
            <a:pPr algn="just">
              <a:buFont typeface="Wingdings" pitchFamily="2" charset="2"/>
              <a:buChar char="Ø"/>
            </a:pPr>
            <a:endParaRPr lang="pt-BR" sz="6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</a:rPr>
              <a:t>BRASIL. Ministério da Saúde-Política Nacional de Atenção ao Portador de Doença Renal. </a:t>
            </a:r>
            <a:r>
              <a:rPr lang="pt-BR" sz="6400" b="1" dirty="0" smtClean="0">
                <a:solidFill>
                  <a:schemeClr val="tx1"/>
                </a:solidFill>
                <a:cs typeface="Times New Roman" pitchFamily="18" charset="0"/>
              </a:rPr>
              <a:t>Caderno de Atenção Especializada</a:t>
            </a: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</a:rPr>
              <a:t>. Brasília DF. www.saude.gov.</a:t>
            </a:r>
            <a:r>
              <a:rPr lang="pt-BR" sz="6400" dirty="0" err="1" smtClean="0">
                <a:solidFill>
                  <a:schemeClr val="tx1"/>
                </a:solidFill>
                <a:cs typeface="Times New Roman" pitchFamily="18" charset="0"/>
              </a:rPr>
              <a:t>br</a:t>
            </a: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</a:rPr>
              <a:t≯ </a:t>
            </a:r>
            <a:r>
              <a:rPr lang="pt-BR" sz="6400" dirty="0" err="1" smtClean="0">
                <a:solidFill>
                  <a:schemeClr val="tx1"/>
                </a:solidFill>
                <a:cs typeface="Times New Roman" pitchFamily="18" charset="0"/>
              </a:rPr>
              <a:t>svs</a:t>
            </a: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</a:rPr>
              <a:t>, 2004.</a:t>
            </a:r>
          </a:p>
          <a:p>
            <a:pPr algn="just">
              <a:buFont typeface="Wingdings" pitchFamily="2" charset="2"/>
              <a:buChar char="Ø"/>
            </a:pPr>
            <a:endParaRPr lang="pt-BR" sz="6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</a:rPr>
              <a:t>BRASIL. Ministério da Saúde. Secretaria de Atenção à Saúde. Departamento de Atenção Básica. </a:t>
            </a:r>
            <a:r>
              <a:rPr lang="pt-BR" sz="6400" b="1" dirty="0" smtClean="0">
                <a:solidFill>
                  <a:schemeClr val="tx1"/>
                </a:solidFill>
                <a:cs typeface="Times New Roman" pitchFamily="18" charset="0"/>
              </a:rPr>
              <a:t>Hipertensão arterial sistêmica para o Sistema Único de Saúde - Caderno de Atenção Básica, </a:t>
            </a: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</a:rPr>
              <a:t>16-58p.Brasília:Ministério da Saúde, 2006.</a:t>
            </a:r>
          </a:p>
          <a:p>
            <a:pPr algn="just">
              <a:buFont typeface="Wingdings" pitchFamily="2" charset="2"/>
              <a:buChar char="Ø"/>
            </a:pPr>
            <a:endParaRPr lang="pt-BR" sz="6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</a:rPr>
              <a:t>IBGE. </a:t>
            </a:r>
            <a:r>
              <a:rPr lang="pt-BR" sz="6400" b="1" dirty="0" smtClean="0">
                <a:solidFill>
                  <a:schemeClr val="tx1"/>
                </a:solidFill>
                <a:cs typeface="Times New Roman" pitchFamily="18" charset="0"/>
              </a:rPr>
              <a:t>Instituto Brasileiro de Geografia e Estatística</a:t>
            </a: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</a:rPr>
              <a:t>. 2010. Acessado emː17-05-2013. Disponível emː </a:t>
            </a: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  <a:hlinkClick r:id="rId2"/>
              </a:rPr>
              <a:t>http://www.ibge.gov.br/home/</a:t>
            </a:r>
            <a:r>
              <a:rPr lang="pt-BR" sz="64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6400" dirty="0">
                <a:solidFill>
                  <a:schemeClr val="tx1"/>
                </a:solidFill>
                <a:cs typeface="Times New Roman" pitchFamily="18" charset="0"/>
              </a:rPr>
              <a:t>IV Diretriz Brasileira de Hipertensão. </a:t>
            </a:r>
            <a:r>
              <a:rPr lang="pt-BR" sz="6400" b="1" dirty="0">
                <a:solidFill>
                  <a:schemeClr val="tx1"/>
                </a:solidFill>
                <a:cs typeface="Times New Roman" pitchFamily="18" charset="0"/>
              </a:rPr>
              <a:t>Hipertensão</a:t>
            </a:r>
            <a:r>
              <a:rPr lang="pt-BR" sz="6400" dirty="0">
                <a:solidFill>
                  <a:schemeClr val="tx1"/>
                </a:solidFill>
                <a:cs typeface="Times New Roman" pitchFamily="18" charset="0"/>
              </a:rPr>
              <a:t> 2002;5ː123-63.Disponível </a:t>
            </a:r>
            <a:r>
              <a:rPr lang="pt-BR" sz="6400" dirty="0" err="1">
                <a:solidFill>
                  <a:schemeClr val="tx1"/>
                </a:solidFill>
                <a:cs typeface="Times New Roman" pitchFamily="18" charset="0"/>
              </a:rPr>
              <a:t>emːhttp</a:t>
            </a:r>
            <a:r>
              <a:rPr lang="pt-BR" sz="6400" dirty="0">
                <a:solidFill>
                  <a:schemeClr val="tx1"/>
                </a:solidFill>
                <a:cs typeface="Times New Roman" pitchFamily="18" charset="0"/>
              </a:rPr>
              <a:t>ː̸̸̸̸ ̸www.sbh.org.br̸documentos̸index.asp.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6400" dirty="0">
                <a:solidFill>
                  <a:schemeClr val="tx1"/>
                </a:solidFill>
                <a:cs typeface="Times New Roman" pitchFamily="18" charset="0"/>
              </a:rPr>
              <a:t>DUNCAN, BB. et al. </a:t>
            </a:r>
            <a:r>
              <a:rPr lang="pt-BR" sz="6400" b="1" dirty="0">
                <a:solidFill>
                  <a:schemeClr val="tx1"/>
                </a:solidFill>
                <a:cs typeface="Times New Roman" pitchFamily="18" charset="0"/>
              </a:rPr>
              <a:t>Medicina ambulatorial</a:t>
            </a:r>
            <a:r>
              <a:rPr lang="pt-BR" sz="6400" dirty="0">
                <a:solidFill>
                  <a:schemeClr val="tx1"/>
                </a:solidFill>
                <a:cs typeface="Times New Roman" pitchFamily="18" charset="0"/>
              </a:rPr>
              <a:t>ː condutas  de atenção primária baseadas em evidencias.3.ed .Porto Alegreː Artmed, 2004.</a:t>
            </a:r>
          </a:p>
          <a:p>
            <a:pPr algn="just">
              <a:buFont typeface="Wingdings" pitchFamily="2" charset="2"/>
              <a:buChar char="Ø"/>
            </a:pPr>
            <a:endParaRPr lang="pt-BR" sz="6400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6400" dirty="0">
                <a:solidFill>
                  <a:schemeClr val="tx1"/>
                </a:solidFill>
                <a:cs typeface="Times New Roman" pitchFamily="18" charset="0"/>
              </a:rPr>
              <a:t>Sociedade Brasileira de Nefrologia. </a:t>
            </a:r>
            <a:r>
              <a:rPr lang="pt-BR" sz="6400" b="1" dirty="0">
                <a:solidFill>
                  <a:schemeClr val="tx1"/>
                </a:solidFill>
                <a:cs typeface="Times New Roman" pitchFamily="18" charset="0"/>
              </a:rPr>
              <a:t>Diretrizes Brasileiras de Doença Renal Crônica</a:t>
            </a:r>
            <a:r>
              <a:rPr lang="pt-BR" sz="6400" dirty="0">
                <a:solidFill>
                  <a:schemeClr val="tx1"/>
                </a:solidFill>
                <a:cs typeface="Times New Roman" pitchFamily="18" charset="0"/>
              </a:rPr>
              <a:t>. J </a:t>
            </a:r>
            <a:r>
              <a:rPr lang="pt-BR" sz="6400" dirty="0" err="1">
                <a:solidFill>
                  <a:schemeClr val="tx1"/>
                </a:solidFill>
                <a:cs typeface="Times New Roman" pitchFamily="18" charset="0"/>
              </a:rPr>
              <a:t>Bras</a:t>
            </a:r>
            <a:r>
              <a:rPr lang="pt-BR" sz="6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pt-BR" sz="6400" dirty="0" err="1">
                <a:solidFill>
                  <a:schemeClr val="tx1"/>
                </a:solidFill>
                <a:cs typeface="Times New Roman" pitchFamily="18" charset="0"/>
              </a:rPr>
              <a:t>Nefrol</a:t>
            </a:r>
            <a:r>
              <a:rPr lang="pt-BR" sz="6400" dirty="0">
                <a:solidFill>
                  <a:schemeClr val="tx1"/>
                </a:solidFill>
                <a:cs typeface="Times New Roman" pitchFamily="18" charset="0"/>
              </a:rPr>
              <a:t>, 2004.</a:t>
            </a:r>
          </a:p>
          <a:p>
            <a:pPr algn="just"/>
            <a:endParaRPr lang="pt-BR" sz="6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medfoco.com.br/wp-content/uploads/2012/09/Press%C3%A3o-arterial-300x227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pt-BR" b="0" i="1" dirty="0" smtClean="0">
                <a:solidFill>
                  <a:schemeClr val="tx1"/>
                </a:solidFill>
                <a:latin typeface="Segoe UI Semibold" pitchFamily="34" charset="0"/>
              </a:rPr>
              <a:t>A persistência é o melhor caminho para o êxito.</a:t>
            </a:r>
            <a:endParaRPr lang="pt-BR" b="0" i="1" dirty="0">
              <a:solidFill>
                <a:schemeClr val="tx1"/>
              </a:solidFill>
              <a:latin typeface="Segoe UI Semibold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i="1" dirty="0" smtClean="0">
                <a:solidFill>
                  <a:schemeClr val="tx1"/>
                </a:solidFill>
                <a:latin typeface="Segoe UI Semibold" pitchFamily="34" charset="0"/>
              </a:rPr>
              <a:t>( Charles Chaplin</a:t>
            </a:r>
            <a:r>
              <a:rPr lang="pt-BR" i="1" dirty="0" smtClean="0">
                <a:solidFill>
                  <a:schemeClr val="tx1"/>
                </a:solidFill>
              </a:rPr>
              <a:t>)</a:t>
            </a:r>
            <a:endParaRPr lang="pt-BR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92423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Equipe da USF Santo Onofre II</a:t>
            </a: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ocieida\Desktop\SUS\f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142984"/>
            <a:ext cx="7992888" cy="38883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3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7724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b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496944" cy="1214445"/>
          </a:xfrm>
        </p:spPr>
        <p:txBody>
          <a:bodyPr/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 prática do HIPERDIA na unidade Santo Onofre II, antes da intervenção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t0.gstatic.com/images?q=tbn:ANd9GcQBd4IkYR0DiXwymhZjHxZskauBH88AmbZa9LzZomQOj1jBBgV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357562"/>
            <a:ext cx="5500726" cy="1143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OBJETIVOS </a:t>
            </a:r>
            <a:b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8206680" cy="373976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Objetivos  específicos</a:t>
            </a:r>
          </a:p>
          <a:p>
            <a:pPr algn="just">
              <a:buNone/>
            </a:pPr>
            <a:endParaRPr lang="pt-BR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Ampliar a cobertura a hipertensos e diabéticos;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2 - Melhorar a adesão dos hipertensos e/ou diabéticos ao programa;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3 - Melhorar a qualidade do atendimento ao paciente hipertenso e/ou diabético realizado na Unidade;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4 - Melhorar o registro das informações;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5 - Mapear hipertensos e diabéticos de risco para doença cardiovascular.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6 - Promover à saúde.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METAS</a:t>
            </a:r>
            <a:b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755576" y="1491145"/>
            <a:ext cx="8064896" cy="395407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1 - Ampliar a cobertura de atendimento a usuários portadores de hipertensão e diabetes para 70%;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2 - Buscar 100% dos hipertensos e/ou diabéticos faltosos às consultas conforme periodicidade recomendada;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3 - Buscar 100% dos hipertensos e/ou diabéticos faltosos à realização de exames complementares conforme periodicidade recomendada;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64294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METAS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8208912" cy="392909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4 - Realizar exame clínico apropriado em 70% dos usuários portadores de diabetes;</a:t>
            </a:r>
          </a:p>
          <a:p>
            <a:pPr algn="just"/>
            <a:endParaRPr lang="pt-BR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5 - Capacitar 100% dos profissionais no atendimento ao paciente hipertenso e/ou diabético conforme protocolos adotados na UBS;</a:t>
            </a:r>
          </a:p>
          <a:p>
            <a:pPr algn="just"/>
            <a:endParaRPr lang="pt-BR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6 - Garantir tratamento medicamentoso para 100% dos pacientes com prescrição de medicamentos da Farmácia Popular/HIPERDIA;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2983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METAS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8208912" cy="3929090"/>
          </a:xfrm>
        </p:spPr>
        <p:txBody>
          <a:bodyPr/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7 - Manter ficha de acompanhamento atualizada de 100% dos hipertensos e/ou diabéticos residentes no território e acompanhados na UBS.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8 - Identificar100% dos diabéticos com glicemia compensada.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9 - Identificar 100% dos hipertensos com pressão arterial descompensada</a:t>
            </a: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1221</TotalTime>
  <Words>1097</Words>
  <Application>Microsoft Office PowerPoint</Application>
  <PresentationFormat>Apresentação na tela (4:3)</PresentationFormat>
  <Paragraphs>252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Concurso</vt:lpstr>
      <vt:lpstr>Universidade Aberta do SUS –UNASUS Universidade Federal de Pelotas Especialização em Saúde da Família Modalidade a Distância Turma 2   </vt:lpstr>
      <vt:lpstr>INTRODUÇÃO</vt:lpstr>
      <vt:lpstr>INTRODUÇÃO </vt:lpstr>
      <vt:lpstr>Equipe da USF Santo Onofre II</vt:lpstr>
      <vt:lpstr>INTRODUÇÃO </vt:lpstr>
      <vt:lpstr>OBJETIVOS   </vt:lpstr>
      <vt:lpstr>METAS </vt:lpstr>
      <vt:lpstr>METAS</vt:lpstr>
      <vt:lpstr>METAS</vt:lpstr>
      <vt:lpstr>METAS</vt:lpstr>
      <vt:lpstr>METAS</vt:lpstr>
      <vt:lpstr>METODOLOGIA </vt:lpstr>
      <vt:lpstr>METODOLOGIA</vt:lpstr>
      <vt:lpstr>METODOLOGIA</vt:lpstr>
      <vt:lpstr>METODOLOGIA</vt:lpstr>
      <vt:lpstr>RESULTADOS </vt:lpstr>
      <vt:lpstr>Proporção de hipertensos com cadastro no Programa HIPERDIA ou em planilha própria </vt:lpstr>
      <vt:lpstr>Proporção de hipertensos com a Pressão Arterial compensada</vt:lpstr>
      <vt:lpstr>Proporção de hipertensos com a estratificação de risco cardiovascular por exame clínico em dia </vt:lpstr>
      <vt:lpstr>Proporção de hipertensos com a consulta periódica com dentista </vt:lpstr>
      <vt:lpstr>Proporção de hipertensos que receberam orientação nutricional </vt:lpstr>
      <vt:lpstr>Cobertura do programa de atenção aos diabético na UBS </vt:lpstr>
      <vt:lpstr>Proporção de diabéticos no Programa HIPERDIA ou em planilha própria </vt:lpstr>
      <vt:lpstr>Proporção de diabéticos com exames de pé diabético em dia </vt:lpstr>
      <vt:lpstr> Proporção de diabéticos com a glicemia compensada</vt:lpstr>
      <vt:lpstr> Proporção de diabéticos com estratificação de risco cardiovascular por exame clínico em dia </vt:lpstr>
      <vt:lpstr>Proporção de diabéticos com consulta periódica com dentista em dia </vt:lpstr>
      <vt:lpstr>DISCUSSÃO </vt:lpstr>
      <vt:lpstr>DISCUSSÃO</vt:lpstr>
      <vt:lpstr>REFLEXÃO CRÍTICA </vt:lpstr>
      <vt:lpstr>REFERÊNCIAS</vt:lpstr>
      <vt:lpstr>A persistência é o melhor caminho para o êxito.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Jocieida</dc:creator>
  <cp:lastModifiedBy>JOSI</cp:lastModifiedBy>
  <cp:revision>98</cp:revision>
  <dcterms:created xsi:type="dcterms:W3CDTF">2013-06-03T22:36:31Z</dcterms:created>
  <dcterms:modified xsi:type="dcterms:W3CDTF">2013-06-13T21:56:11Z</dcterms:modified>
</cp:coreProperties>
</file>