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72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73" r:id="rId12"/>
    <p:sldId id="274" r:id="rId13"/>
    <p:sldId id="275" r:id="rId14"/>
    <p:sldId id="276" r:id="rId15"/>
    <p:sldId id="277" r:id="rId16"/>
    <p:sldId id="278" r:id="rId17"/>
    <p:sldId id="266" r:id="rId18"/>
    <p:sldId id="268" r:id="rId19"/>
    <p:sldId id="270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FS\Desktop\Rodrigo\Esp%20Sa&#250;de%20Fam&#237;lia\Jociel\Dados_Sa&#250;de%20do%20Trabalhador%20%20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FS\Desktop\Rodrigo\Esp%20Sa&#250;de%20Fam&#237;lia\Jociel\Dados_Sa&#250;de%20do%20Trabalhador%20%20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FS\Desktop\Rodrigo\Esp%20Sa&#250;de%20Fam&#237;lia\Jociel\Dados_Sa&#250;de%20do%20Trabalhador%20%20Fi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FS\Desktop\Rodrigo\Esp%20Sa&#250;de%20Fam&#237;lia\Jociel\Dados_Sa&#250;de%20do%20Trabalhador%20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trabalhadores com a vacinação em dia de acordo com calendário vacinal preconizado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7.3333333333333403E-2</c:v>
                </c:pt>
                <c:pt idx="1">
                  <c:v>0.1466666666666667</c:v>
                </c:pt>
                <c:pt idx="2">
                  <c:v>0.20666666666666669</c:v>
                </c:pt>
                <c:pt idx="3">
                  <c:v>0.2466666666666667</c:v>
                </c:pt>
              </c:numCache>
            </c:numRef>
          </c:val>
        </c:ser>
        <c:axId val="48915200"/>
        <c:axId val="48916736"/>
      </c:barChart>
      <c:catAx>
        <c:axId val="4891520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8916736"/>
        <c:crosses val="autoZero"/>
        <c:auto val="1"/>
        <c:lblAlgn val="ctr"/>
        <c:lblOffset val="100"/>
      </c:catAx>
      <c:valAx>
        <c:axId val="48916736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89152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profissionais capacitados de acordo com Protocolos e Manuais do Ministério da Saúde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0.81818181818181857</c:v>
                </c:pt>
                <c:pt idx="1">
                  <c:v>0.81818181818181857</c:v>
                </c:pt>
                <c:pt idx="2">
                  <c:v>0.81818181818181857</c:v>
                </c:pt>
                <c:pt idx="3">
                  <c:v>0.81818181818181857</c:v>
                </c:pt>
              </c:numCache>
            </c:numRef>
          </c:val>
        </c:ser>
        <c:axId val="68429696"/>
        <c:axId val="68431232"/>
      </c:barChart>
      <c:catAx>
        <c:axId val="6842969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431232"/>
        <c:crosses val="autoZero"/>
        <c:auto val="1"/>
        <c:lblAlgn val="ctr"/>
        <c:lblOffset val="100"/>
      </c:catAx>
      <c:valAx>
        <c:axId val="68431232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4296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txPr>
        <a:bodyPr/>
        <a:lstStyle/>
        <a:p>
          <a:pPr>
            <a:defRPr sz="2000" baseline="0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trabalhadores com registro atualizado em ficha espelho de vacinação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8443136"/>
        <c:axId val="68465408"/>
      </c:barChart>
      <c:catAx>
        <c:axId val="68443136"/>
        <c:scaling>
          <c:orientation val="minMax"/>
        </c:scaling>
        <c:axPos val="b"/>
        <c:numFmt formatCode="General" sourceLinked="1"/>
        <c:tickLblPos val="nextTo"/>
        <c:crossAx val="68465408"/>
        <c:crosses val="autoZero"/>
        <c:auto val="1"/>
        <c:lblAlgn val="ctr"/>
        <c:lblOffset val="100"/>
      </c:catAx>
      <c:valAx>
        <c:axId val="68465408"/>
        <c:scaling>
          <c:orientation val="minMax"/>
          <c:max val="1"/>
        </c:scaling>
        <c:axPos val="l"/>
        <c:majorGridlines/>
        <c:numFmt formatCode="0.0%" sourceLinked="1"/>
        <c:tickLblPos val="nextTo"/>
        <c:crossAx val="68443136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txPr>
        <a:bodyPr/>
        <a:lstStyle/>
        <a:p>
          <a:pPr>
            <a:defRPr sz="2000" baseline="0"/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trabalhadores com registro atualizado em ficha espelho de vacinação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8473216"/>
        <c:axId val="68474752"/>
      </c:barChart>
      <c:catAx>
        <c:axId val="68473216"/>
        <c:scaling>
          <c:orientation val="minMax"/>
        </c:scaling>
        <c:axPos val="b"/>
        <c:numFmt formatCode="General" sourceLinked="1"/>
        <c:tickLblPos val="nextTo"/>
        <c:crossAx val="68474752"/>
        <c:crosses val="autoZero"/>
        <c:auto val="1"/>
        <c:lblAlgn val="ctr"/>
        <c:lblOffset val="100"/>
      </c:catAx>
      <c:valAx>
        <c:axId val="68474752"/>
        <c:scaling>
          <c:orientation val="minMax"/>
          <c:max val="1"/>
        </c:scaling>
        <c:axPos val="l"/>
        <c:majorGridlines/>
        <c:numFmt formatCode="0.0%" sourceLinked="1"/>
        <c:tickLblPos val="nextTo"/>
        <c:crossAx val="68473216"/>
        <c:crosses val="autoZero"/>
        <c:crossBetween val="between"/>
      </c:val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C1EB283-C46C-45E3-BAE7-5660486D7EBB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128FAFE-526E-427F-A0E2-3A07B293CB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B283-C46C-45E3-BAE7-5660486D7EBB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FAFE-526E-427F-A0E2-3A07B293CB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B283-C46C-45E3-BAE7-5660486D7EBB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FAFE-526E-427F-A0E2-3A07B293CB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1EB283-C46C-45E3-BAE7-5660486D7EBB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28FAFE-526E-427F-A0E2-3A07B293CB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C1EB283-C46C-45E3-BAE7-5660486D7EBB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128FAFE-526E-427F-A0E2-3A07B293CB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B283-C46C-45E3-BAE7-5660486D7EBB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FAFE-526E-427F-A0E2-3A07B293CB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B283-C46C-45E3-BAE7-5660486D7EBB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FAFE-526E-427F-A0E2-3A07B293CB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1EB283-C46C-45E3-BAE7-5660486D7EBB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28FAFE-526E-427F-A0E2-3A07B293CB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B283-C46C-45E3-BAE7-5660486D7EBB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FAFE-526E-427F-A0E2-3A07B293CB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1EB283-C46C-45E3-BAE7-5660486D7EBB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28FAFE-526E-427F-A0E2-3A07B293CB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1EB283-C46C-45E3-BAE7-5660486D7EBB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28FAFE-526E-427F-A0E2-3A07B293CBF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1EB283-C46C-45E3-BAE7-5660486D7EBB}" type="datetimeFigureOut">
              <a:rPr lang="pt-BR" smtClean="0"/>
              <a:pPr/>
              <a:t>07/10/2012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28FAFE-526E-427F-A0E2-3A07B293CBF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Imunização em trabalhadores de serrarias de </a:t>
            </a:r>
            <a:r>
              <a:rPr lang="pt-BR" i="1" dirty="0">
                <a:solidFill>
                  <a:srgbClr val="00B050"/>
                </a:solidFill>
              </a:rPr>
              <a:t>Pinus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32040" y="5301208"/>
            <a:ext cx="4211960" cy="1556792"/>
          </a:xfrm>
        </p:spPr>
        <p:txBody>
          <a:bodyPr>
            <a:normAutofit fontScale="92500" lnSpcReduction="20000"/>
          </a:bodyPr>
          <a:lstStyle/>
          <a:p>
            <a:r>
              <a:rPr lang="pt-BR" dirty="0">
                <a:solidFill>
                  <a:schemeClr val="tx1"/>
                </a:solidFill>
              </a:rPr>
              <a:t>Jociel Lima de Souza</a:t>
            </a:r>
          </a:p>
          <a:p>
            <a:r>
              <a:rPr lang="pt-BR" dirty="0">
                <a:solidFill>
                  <a:schemeClr val="tx1"/>
                </a:solidFill>
              </a:rPr>
              <a:t> </a:t>
            </a:r>
          </a:p>
          <a:p>
            <a:r>
              <a:rPr lang="pt-BR" dirty="0">
                <a:solidFill>
                  <a:schemeClr val="tx1"/>
                </a:solidFill>
              </a:rPr>
              <a:t>Orientador: Rodrigo </a:t>
            </a:r>
            <a:r>
              <a:rPr lang="pt-BR" dirty="0" err="1">
                <a:solidFill>
                  <a:schemeClr val="tx1"/>
                </a:solidFill>
              </a:rPr>
              <a:t>Dalke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Meucci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 </a:t>
            </a:r>
          </a:p>
          <a:p>
            <a:r>
              <a:rPr lang="pt-BR" dirty="0" err="1">
                <a:solidFill>
                  <a:schemeClr val="tx1"/>
                </a:solidFill>
              </a:rPr>
              <a:t>Co-orientadora</a:t>
            </a:r>
            <a:r>
              <a:rPr lang="pt-BR" dirty="0">
                <a:solidFill>
                  <a:schemeClr val="tx1"/>
                </a:solidFill>
              </a:rPr>
              <a:t>: Caroline </a:t>
            </a:r>
            <a:r>
              <a:rPr lang="pt-BR" dirty="0" err="1">
                <a:solidFill>
                  <a:schemeClr val="tx1"/>
                </a:solidFill>
              </a:rPr>
              <a:t>Linck</a:t>
            </a:r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339752" y="180701"/>
            <a:ext cx="48245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Universidade Aberta do SUS – UNASUS</a:t>
            </a:r>
            <a:endParaRPr kumimoji="0" lang="pt-BR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Universidade Federal de Pelotas</a:t>
            </a:r>
            <a:endParaRPr kumimoji="0" lang="pt-BR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Especialização em Saúde da Família</a:t>
            </a:r>
            <a:endParaRPr kumimoji="0" lang="pt-BR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Modalidade a Distância</a:t>
            </a:r>
            <a:endParaRPr kumimoji="0" lang="pt-BR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Turma 1 – Julho de 2011</a:t>
            </a:r>
            <a:endParaRPr kumimoji="0" lang="pt-BR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Metodologia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b="1" dirty="0" smtClean="0"/>
              <a:t>Eixo: Organização e gestão do serviço</a:t>
            </a:r>
          </a:p>
          <a:p>
            <a:pPr algn="ctr">
              <a:buNone/>
            </a:pPr>
            <a:endParaRPr lang="pt-BR" dirty="0" smtClean="0"/>
          </a:p>
          <a:p>
            <a:r>
              <a:rPr lang="pt-BR" dirty="0" smtClean="0"/>
              <a:t>Garantir material, equipamento e insumo adequado para as ações de imunização</a:t>
            </a:r>
          </a:p>
          <a:p>
            <a:r>
              <a:rPr lang="pt-BR" dirty="0" smtClean="0"/>
              <a:t>Organizar a agenda</a:t>
            </a:r>
          </a:p>
          <a:p>
            <a:r>
              <a:rPr lang="pt-BR" dirty="0" smtClean="0"/>
              <a:t>Versão atualizada do protocolo </a:t>
            </a:r>
          </a:p>
          <a:p>
            <a:r>
              <a:rPr lang="pt-BR" dirty="0" smtClean="0"/>
              <a:t>Definir atribuições de cada membro da equipe</a:t>
            </a:r>
          </a:p>
          <a:p>
            <a:r>
              <a:rPr lang="pt-BR" dirty="0" smtClean="0"/>
              <a:t>Proporcionar os meios necessários aos ACS para que realizem a busca ativa de trabalhadores com vacinas atrasadas</a:t>
            </a:r>
          </a:p>
          <a:p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Metodologia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b="1" dirty="0" smtClean="0"/>
              <a:t>Monitoramento e Avaliação</a:t>
            </a:r>
          </a:p>
          <a:p>
            <a:r>
              <a:rPr lang="pt-BR" dirty="0" smtClean="0"/>
              <a:t>Monitorar o número de trabalhadores das serrarias com atraso nas vacinas, conforme preconizado pelo Ministério </a:t>
            </a:r>
            <a:r>
              <a:rPr lang="pt-BR" smtClean="0"/>
              <a:t>da </a:t>
            </a:r>
            <a:r>
              <a:rPr lang="pt-BR" smtClean="0"/>
              <a:t>Saúde.</a:t>
            </a:r>
            <a:endParaRPr lang="pt-BR" dirty="0" smtClean="0"/>
          </a:p>
          <a:p>
            <a:pPr algn="ctr">
              <a:buNone/>
            </a:pPr>
            <a:endParaRPr lang="pt-BR" b="1" dirty="0" smtClean="0"/>
          </a:p>
          <a:p>
            <a:pPr algn="ctr">
              <a:buNone/>
            </a:pPr>
            <a:r>
              <a:rPr lang="pt-BR" b="1" dirty="0" smtClean="0"/>
              <a:t>Engajamento Público</a:t>
            </a:r>
          </a:p>
          <a:p>
            <a:r>
              <a:rPr lang="pt-BR" dirty="0" smtClean="0"/>
              <a:t>Sensibilizar os empregadores e trabalhadores para participação ativa no programa de imunização;</a:t>
            </a:r>
          </a:p>
          <a:p>
            <a:r>
              <a:rPr lang="pt-BR" dirty="0" smtClean="0"/>
              <a:t>Orientar os trabalhadores sobre os riscos de acidentes de trabalho e doenças relacionadas ao trabalho.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Metodologia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b="1" dirty="0" smtClean="0"/>
              <a:t>Qualificação da Prática Clínica</a:t>
            </a:r>
          </a:p>
          <a:p>
            <a:pPr algn="ctr">
              <a:buNone/>
            </a:pPr>
            <a:endParaRPr lang="pt-BR" b="1" dirty="0" smtClean="0"/>
          </a:p>
          <a:p>
            <a:r>
              <a:rPr lang="pt-BR" dirty="0" smtClean="0"/>
              <a:t>Capacitar a equipe para o correto cadastramento dos trabalhadores</a:t>
            </a:r>
          </a:p>
          <a:p>
            <a:r>
              <a:rPr lang="pt-BR" dirty="0" smtClean="0"/>
              <a:t>Capacitar a equipe de saúde e demais funcionários para captação de trabalhadores com vacinas atrasadas </a:t>
            </a:r>
          </a:p>
          <a:p>
            <a:r>
              <a:rPr lang="pt-BR" dirty="0" smtClean="0"/>
              <a:t>Capacitar a equipe para a leitura da caderneta de vacinação do adulto</a:t>
            </a:r>
          </a:p>
          <a:p>
            <a:r>
              <a:rPr lang="pt-BR" dirty="0" smtClean="0"/>
              <a:t>Esclarecer aos profissionais sobre a importância da vacinação para a saúde do trabalhador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Resultados</a:t>
            </a:r>
            <a:r>
              <a:rPr lang="pt-BR" dirty="0" smtClean="0"/>
              <a:t>	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643192" cy="44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Resultados</a:t>
            </a:r>
            <a:r>
              <a:rPr lang="pt-BR" dirty="0" smtClean="0"/>
              <a:t>	</a:t>
            </a:r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467544" y="1556792"/>
          <a:ext cx="792088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Resultados</a:t>
            </a:r>
            <a:r>
              <a:rPr lang="pt-BR" dirty="0" smtClean="0"/>
              <a:t>	</a:t>
            </a:r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611560" y="1556792"/>
          <a:ext cx="7416824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Resultados</a:t>
            </a:r>
            <a:r>
              <a:rPr lang="pt-BR" dirty="0" smtClean="0"/>
              <a:t>	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539552" y="1556792"/>
          <a:ext cx="7632848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Discussão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496944" cy="4873752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Metas alcançadas;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Metas não alcançadas;</a:t>
            </a:r>
          </a:p>
          <a:p>
            <a:pPr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intervenção beneficiou não só o grupo de trabalhadores das serrarias mas também a comunidade em geral;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/>
              <a:t>A intervenção incorporada na rotina da USF;</a:t>
            </a:r>
          </a:p>
          <a:p>
            <a:pPr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Limitação: </a:t>
            </a:r>
            <a:r>
              <a:rPr lang="pt-BR" dirty="0" smtClean="0"/>
              <a:t>falta de foco numa ação programática, não houve atendimento integral aos trabalhadores.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Conclusão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676456" cy="5257800"/>
          </a:xfrm>
        </p:spPr>
        <p:txBody>
          <a:bodyPr/>
          <a:lstStyle/>
          <a:p>
            <a:r>
              <a:rPr lang="pt-BR" dirty="0" smtClean="0"/>
              <a:t>Mais abrangente nos de atos de planejar, executar e avaliar os resultados obtidos através da proposta;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Importante ferramenta de atualização em funções como planejar, executar e avaliar uma intervenção em uma ESF;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Contato e visão geral do arcabouço desta área do conhecimento.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Obrigado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ctr">
              <a:buNone/>
            </a:pPr>
            <a:r>
              <a:rPr lang="pt-BR" dirty="0" smtClean="0"/>
              <a:t>jocielsouzas@yahoo.com.br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INTRODUÇÃO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Projeto de intervenção realizado na ESF Bujuru, São José do Norte, RS. </a:t>
            </a:r>
          </a:p>
          <a:p>
            <a:pPr>
              <a:buNone/>
            </a:pPr>
            <a:endParaRPr lang="pt-BR" sz="2800" dirty="0" smtClean="0"/>
          </a:p>
          <a:p>
            <a:r>
              <a:rPr lang="pt-BR" sz="2800" dirty="0" smtClean="0"/>
              <a:t>Objetivo implantar ações do PNI em trabalhadores das três serrarias.</a:t>
            </a:r>
          </a:p>
          <a:p>
            <a:pPr>
              <a:buNone/>
            </a:pPr>
            <a:endParaRPr lang="pt-BR" sz="2800" dirty="0" smtClean="0"/>
          </a:p>
          <a:p>
            <a:r>
              <a:rPr lang="pt-BR" sz="2800" dirty="0" smtClean="0"/>
              <a:t>Além dos trabalhadores, foi vacinada a comunidade em geral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Jociel\Desktop\pinu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39952" cy="6858000"/>
          </a:xfrm>
          <a:prstGeom prst="rect">
            <a:avLst/>
          </a:prstGeom>
          <a:noFill/>
        </p:spPr>
      </p:pic>
      <p:pic>
        <p:nvPicPr>
          <p:cNvPr id="14341" name="Picture 5" descr="C:\Users\Jociel\Desktop\pin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500404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ociel\Desktop\SERRARIA 2012\P7011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79512" y="332656"/>
            <a:ext cx="3240360" cy="936104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5076056" cy="5517232"/>
          </a:xfrm>
        </p:spPr>
        <p:txBody>
          <a:bodyPr>
            <a:normAutofit fontScale="92500"/>
          </a:bodyPr>
          <a:lstStyle/>
          <a:p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São José do Norte fica cerca de 370 Km de POA.</a:t>
            </a:r>
          </a:p>
          <a:p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Entre o Oceano Atlântico e a Lagoa dos Patos. </a:t>
            </a:r>
          </a:p>
          <a:p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A população de 25.503 habitantes, (IBGE, 2010). </a:t>
            </a:r>
          </a:p>
          <a:p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A economia apoiada na pesca, turismo ecológico e litorâneo,  agricultura, sendo a cebola, o arroz e florestas de </a:t>
            </a:r>
            <a:r>
              <a:rPr lang="pt-BR" sz="3200" i="1" dirty="0" smtClean="0">
                <a:latin typeface="Times New Roman" pitchFamily="18" charset="0"/>
                <a:cs typeface="Times New Roman" pitchFamily="18" charset="0"/>
              </a:rPr>
              <a:t>pinus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 as principais riquezas. </a:t>
            </a:r>
          </a:p>
          <a:p>
            <a:endParaRPr lang="pt-BR" dirty="0"/>
          </a:p>
        </p:txBody>
      </p:sp>
      <p:pic>
        <p:nvPicPr>
          <p:cNvPr id="7169" name="Picture 1" descr="C:\Users\Jociel\Desktop\Mapa_do_RS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6752"/>
            <a:ext cx="4067944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USF Bujuru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USF Bujuru uma área  extensa e tem 545 famílias cadastradas. </a:t>
            </a:r>
          </a:p>
          <a:p>
            <a:pPr algn="just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População adstrita à USF aproximadamente 4.000 habitantes. </a:t>
            </a:r>
          </a:p>
          <a:p>
            <a:pPr>
              <a:buNone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Jociel\Pictures\FOTOS\BUJURU FOTOS\AMIGO SECRETO BUJURU 2011\DSCF034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74036" y="0"/>
            <a:ext cx="466996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Realidade local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Dificuldades de acesso, grande extensão territorial, cadastro da população não atinge 100% dos moradores;</a:t>
            </a:r>
          </a:p>
          <a:p>
            <a:pPr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Antes da realização de intervenção não havia uma sequencia programática de realização de vacinas à população da comunidade de Bujuru;</a:t>
            </a:r>
          </a:p>
          <a:p>
            <a:pPr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Tal fato acarretava no atraso do calendário de vacinação da população em geral.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Objetivos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          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Melhorar a qualidade do atendimento ao trabalhador; </a:t>
            </a:r>
          </a:p>
          <a:p>
            <a:pPr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     Melhorar o registro das informações;</a:t>
            </a:r>
          </a:p>
          <a:p>
            <a:pPr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     Realizar ações de promoção à saúde do trabalhador.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539552" y="1628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539552" y="28529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539552" y="41490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</a:rPr>
              <a:t>Metas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48464" cy="5257800"/>
          </a:xfrm>
        </p:spPr>
        <p:txBody>
          <a:bodyPr>
            <a:normAutofit/>
          </a:bodyPr>
          <a:lstStyle/>
          <a:p>
            <a:r>
              <a:rPr lang="pt-BR" dirty="0" smtClean="0"/>
              <a:t>Vacinar 30% dos trabalhadores das serrarias;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Capacitar 100% dos profissionais;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Manter registro na ficha espelho de vacinação de 100% dos trabalhadores atendidos;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Garantir orientação sobre saúde do trabalhador para 100% dos trabalhadores.</a:t>
            </a:r>
          </a:p>
          <a:p>
            <a:endParaRPr lang="pt-BR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593</Words>
  <Application>Microsoft Office PowerPoint</Application>
  <PresentationFormat>Apresentação na tela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Balcão Envidraçado</vt:lpstr>
      <vt:lpstr>Imunização em trabalhadores de serrarias de Pinus</vt:lpstr>
      <vt:lpstr>INTRODUÇÃO</vt:lpstr>
      <vt:lpstr>Slide 3</vt:lpstr>
      <vt:lpstr>Slide 4</vt:lpstr>
      <vt:lpstr>Introdução</vt:lpstr>
      <vt:lpstr>USF Bujuru</vt:lpstr>
      <vt:lpstr>Realidade local</vt:lpstr>
      <vt:lpstr>Objetivos </vt:lpstr>
      <vt:lpstr>Metas</vt:lpstr>
      <vt:lpstr>Metodologia</vt:lpstr>
      <vt:lpstr>Metodologia</vt:lpstr>
      <vt:lpstr>Metodologia</vt:lpstr>
      <vt:lpstr>Resultados </vt:lpstr>
      <vt:lpstr>Resultados </vt:lpstr>
      <vt:lpstr>Resultados </vt:lpstr>
      <vt:lpstr>Resultados </vt:lpstr>
      <vt:lpstr>Discussão</vt:lpstr>
      <vt:lpstr>Conclusão</vt:lpstr>
      <vt:lpstr>Obrigado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Imunização em trabalhadores de serrarias de Pinus</dc:title>
  <dc:creator>Jociel</dc:creator>
  <cp:lastModifiedBy>Jociel</cp:lastModifiedBy>
  <cp:revision>51</cp:revision>
  <dcterms:created xsi:type="dcterms:W3CDTF">2012-09-27T22:15:51Z</dcterms:created>
  <dcterms:modified xsi:type="dcterms:W3CDTF">2012-10-07T13:50:34Z</dcterms:modified>
</cp:coreProperties>
</file>