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9"/>
  </p:notesMasterIdLst>
  <p:sldIdLst>
    <p:sldId id="256" r:id="rId2"/>
    <p:sldId id="257" r:id="rId3"/>
    <p:sldId id="315" r:id="rId4"/>
    <p:sldId id="259" r:id="rId5"/>
    <p:sldId id="308" r:id="rId6"/>
    <p:sldId id="261" r:id="rId7"/>
    <p:sldId id="284" r:id="rId8"/>
    <p:sldId id="287" r:id="rId9"/>
    <p:sldId id="288" r:id="rId10"/>
    <p:sldId id="298" r:id="rId11"/>
    <p:sldId id="289" r:id="rId12"/>
    <p:sldId id="299" r:id="rId13"/>
    <p:sldId id="303" r:id="rId14"/>
    <p:sldId id="304" r:id="rId15"/>
    <p:sldId id="305" r:id="rId16"/>
    <p:sldId id="306" r:id="rId17"/>
    <p:sldId id="307" r:id="rId18"/>
    <p:sldId id="300" r:id="rId19"/>
    <p:sldId id="309" r:id="rId20"/>
    <p:sldId id="301" r:id="rId21"/>
    <p:sldId id="302" r:id="rId22"/>
    <p:sldId id="311" r:id="rId23"/>
    <p:sldId id="313" r:id="rId24"/>
    <p:sldId id="312" r:id="rId25"/>
    <p:sldId id="310" r:id="rId26"/>
    <p:sldId id="314" r:id="rId27"/>
    <p:sldId id="277" r:id="rId2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047E"/>
    <a:srgbClr val="1F0492"/>
    <a:srgbClr val="180F87"/>
    <a:srgbClr val="2216C4"/>
    <a:srgbClr val="2417CF"/>
    <a:srgbClr val="0D08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Estilo com Tema 1 - Ênfas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Estilo com Tema 1 - Ênfas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Estilo Escuro 2 - Ênfase 3/Ênfas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474" autoAdjust="0"/>
  </p:normalViewPr>
  <p:slideViewPr>
    <p:cSldViewPr>
      <p:cViewPr>
        <p:scale>
          <a:sx n="53" d="100"/>
          <a:sy n="53" d="100"/>
        </p:scale>
        <p:origin x="-996" y="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40517-4393-4476-A4AC-EA2D41A0E4DC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88FC98-B904-48C8-87F3-D40B4BE0CB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2736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-Colocar imagem da UBS </a:t>
            </a:r>
          </a:p>
          <a:p>
            <a:r>
              <a:rPr lang="pt-BR" dirty="0" smtClean="0"/>
              <a:t>-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localizado no interior do estado do Rio Grande do Norte, fica há 120 km da capital, possui uma população de 35.797 habitantes (IBGE, 2010). Essa população é atendida por 12 Equipes de Saúde da Família, após ampliação no ano passado de mais três equipes, conta com o apoio do Hospital Universitário Ana Bezerra (HUAB/UFRN), especializada em atendimentos obstétricos, ginecológicos e pediátricos, e do Hospital Regional Aluízio Bezerra para casos de urgência/emergência. Já em processo de implantação do NASF (Núcleos de Apoio à Saúde da Família). </a:t>
            </a:r>
            <a:r>
              <a:rPr lang="pt-BR" baseline="0" dirty="0" smtClean="0"/>
              <a:t>-----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unidade de saúde está localizada na área urbana na periferia do município, é uma unidade básica de saúde (UBS) no modelo da Estratégia de Saúde da Família (ESF).</a:t>
            </a:r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unidade denomina-se UBS do Paraíso I, nome do bairro, e foi construída há cerca de 20 anos A população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adscrita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pela UBS é de aproximadamente 6.500 pessoas, dos quais 1730 são homens e os demais, 1825, mulheres, praticamente 50% de cada sexo. Dividida para as duas equipes de saúde:</a:t>
            </a:r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uma administradora/diretora, duas enfermeiras, quatro técnicos de enfermagem, uma farmacêutica e uma auxiliar de farmácia, 13 agentes de saúde, 2 auxiliares de serviços gerais (ASG),</a:t>
            </a:r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 médicos, </a:t>
            </a:r>
            <a:r>
              <a:rPr lang="pt-BR" baseline="0" dirty="0" smtClean="0"/>
              <a:t>espaço físico pequeno em reforma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8FC98-B904-48C8-87F3-D40B4BE0CB3D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24257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8FC98-B904-48C8-87F3-D40B4BE0CB3D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83164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8FC98-B904-48C8-87F3-D40B4BE0CB3D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83164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8FC98-B904-48C8-87F3-D40B4BE0CB3D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83164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8FC98-B904-48C8-87F3-D40B4BE0CB3D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83164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8FC98-B904-48C8-87F3-D40B4BE0CB3D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83164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8FC98-B904-48C8-87F3-D40B4BE0CB3D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0359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-Colocar imagem da UBS </a:t>
            </a:r>
          </a:p>
          <a:p>
            <a:r>
              <a:rPr lang="pt-BR" dirty="0" smtClean="0"/>
              <a:t>-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localizado no interior do estado do Rio Grande do Norte, fica há 120 km da capital, possui uma população de 35.797 habitantes (IBGE, 2010). Essa população é atendida por 12 Equipes de Saúde da Família, após ampliação no ano passado de mais três equipes, conta com o apoio do Hospital Universitário Ana Bezerra (HUAB/UFRN), especializada em atendimentos obstétricos, ginecológicos e pediátricos, e do Hospital Regional Aluízio Bezerra para casos de urgência/emergência. Já em processo de implantação do NASF (Núcleos de Apoio à Saúde da Família). </a:t>
            </a:r>
            <a:r>
              <a:rPr lang="pt-BR" baseline="0" dirty="0" smtClean="0"/>
              <a:t>-----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unidade de saúde está localizada na área urbana na periferia do município, é uma unidade básica de saúde (UBS) no modelo da Estratégia de Saúde da Família (ESF).</a:t>
            </a:r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unidade denomina-se UBS do Paraíso I, nome do bairro, e foi construída há cerca de 20 anos A população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adscrita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pela UBS é de aproximadamente 6.500 pessoas, dos quais 1730 são homens e os demais, 1825, mulheres, praticamente 50% de cada sexo. Dividida para as duas equipes de saúde:</a:t>
            </a:r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uma administradora/diretora, duas enfermeiras, quatro técnicos de enfermagem, uma farmacêutica e uma auxiliar de farmácia, 13 agentes de saúde, 2 auxiliares de serviços gerais (ASG),</a:t>
            </a:r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 médicos, </a:t>
            </a:r>
            <a:r>
              <a:rPr lang="pt-BR" baseline="0" dirty="0" smtClean="0"/>
              <a:t>espaço físico pequeno em reforma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8FC98-B904-48C8-87F3-D40B4BE0CB3D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2425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Diante dos problemas elencados e sendo o pré-natal, puerpério e saúde bucal um dos focos de atuação propostos pelo PROVAB optamos por seguir esse eixo temático com intuito de melhorar os indicadores de saúde desse grupo populacional.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8FC98-B904-48C8-87F3-D40B4BE0CB3D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6113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   Falar na exposição dialogadas para ações de promoção à saúde ( seria</a:t>
            </a:r>
            <a:r>
              <a:rPr lang="pt-PT" baseline="0" dirty="0" smtClean="0"/>
              <a:t> o curso de gestantes)</a:t>
            </a:r>
          </a:p>
          <a:p>
            <a:pPr marL="137160" indent="0" algn="just">
              <a:buNone/>
            </a:pPr>
            <a:r>
              <a:rPr lang="pt-BR" dirty="0" smtClean="0"/>
              <a:t>Capacitação dos ACS para realização de busca ativa,</a:t>
            </a:r>
            <a:r>
              <a:rPr lang="pt-BR" baseline="0" dirty="0" smtClean="0"/>
              <a:t> organização de visita domiciliar</a:t>
            </a:r>
            <a:endParaRPr lang="pt-BR" dirty="0" smtClean="0"/>
          </a:p>
          <a:p>
            <a:pPr marL="137160" indent="0" algn="just">
              <a:buNone/>
            </a:pPr>
            <a:r>
              <a:rPr lang="pt-BR" dirty="0" smtClean="0"/>
              <a:t>Importância</a:t>
            </a:r>
            <a:r>
              <a:rPr lang="pt-BR" baseline="0" dirty="0" smtClean="0"/>
              <a:t> do acolhimento, agendamento</a:t>
            </a:r>
            <a:endParaRPr lang="pt-BR" dirty="0" smtClean="0"/>
          </a:p>
          <a:p>
            <a:pPr marL="137160" indent="0" algn="just">
              <a:buNone/>
            </a:pPr>
            <a:r>
              <a:rPr lang="pt-BR" dirty="0" smtClean="0"/>
              <a:t>Capacitação da enfermeira para uso da Ficha Espelho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   para atualização vacinal</a:t>
            </a:r>
          </a:p>
          <a:p>
            <a:r>
              <a:rPr lang="pt-PT" dirty="0" smtClean="0"/>
              <a:t>Classificação de risco</a:t>
            </a:r>
            <a:endParaRPr lang="pt-PT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8FC98-B904-48C8-87F3-D40B4BE0CB3D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21560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baseline="0" dirty="0" smtClean="0"/>
              <a:t>Agendamento de atendimento odontológico</a:t>
            </a:r>
          </a:p>
          <a:p>
            <a:r>
              <a:rPr lang="pt-PT" baseline="0" dirty="0" smtClean="0"/>
              <a:t>Avaliação bucal</a:t>
            </a:r>
            <a:r>
              <a:rPr lang="pt-PT" baseline="0" dirty="0"/>
              <a:t> </a:t>
            </a:r>
            <a:r>
              <a:rPr lang="pt-PT" baseline="0" dirty="0" smtClean="0"/>
              <a:t>no pré-natal</a:t>
            </a:r>
          </a:p>
          <a:p>
            <a:r>
              <a:rPr lang="pt-PT" baseline="0" dirty="0" smtClean="0"/>
              <a:t>Roteiro de exame físico (Mama, abdome, ginecológico e psíquico da puerpera)</a:t>
            </a:r>
          </a:p>
          <a:p>
            <a:r>
              <a:rPr lang="pt-PT" baseline="0" dirty="0" smtClean="0"/>
              <a:t>Ficha espelho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baseline="0" dirty="0" smtClean="0"/>
              <a:t>Pasta de arquivo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 smtClean="0"/>
              <a:t>Falar na exposição dialogadas para ações de promoção à saúde (seria</a:t>
            </a:r>
            <a:r>
              <a:rPr lang="pt-PT" baseline="0" dirty="0" smtClean="0"/>
              <a:t> o curso de gestantes)</a:t>
            </a:r>
          </a:p>
          <a:p>
            <a:endParaRPr lang="pt-PT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8FC98-B904-48C8-87F3-D40B4BE0CB3D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2156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8FC98-B904-48C8-87F3-D40B4BE0CB3D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42295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8FC98-B904-48C8-87F3-D40B4BE0CB3D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83164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Exame de acordo com a queixa</a:t>
            </a:r>
            <a:r>
              <a:rPr lang="pt-BR" baseline="0" dirty="0" smtClean="0"/>
              <a:t> da paciente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8FC98-B904-48C8-87F3-D40B4BE0CB3D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39253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8FC98-B904-48C8-87F3-D40B4BE0CB3D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3925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425E8-DE99-402C-AE03-23FE15C4FD8E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DB891E3-59A9-435B-89BB-9E5D4A9D075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425E8-DE99-402C-AE03-23FE15C4FD8E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891E3-59A9-435B-89BB-9E5D4A9D075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425E8-DE99-402C-AE03-23FE15C4FD8E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891E3-59A9-435B-89BB-9E5D4A9D075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425E8-DE99-402C-AE03-23FE15C4FD8E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891E3-59A9-435B-89BB-9E5D4A9D075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425E8-DE99-402C-AE03-23FE15C4FD8E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B891E3-59A9-435B-89BB-9E5D4A9D075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425E8-DE99-402C-AE03-23FE15C4FD8E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891E3-59A9-435B-89BB-9E5D4A9D075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425E8-DE99-402C-AE03-23FE15C4FD8E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891E3-59A9-435B-89BB-9E5D4A9D075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425E8-DE99-402C-AE03-23FE15C4FD8E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891E3-59A9-435B-89BB-9E5D4A9D075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425E8-DE99-402C-AE03-23FE15C4FD8E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891E3-59A9-435B-89BB-9E5D4A9D075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425E8-DE99-402C-AE03-23FE15C4FD8E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891E3-59A9-435B-89BB-9E5D4A9D075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425E8-DE99-402C-AE03-23FE15C4FD8E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DB891E3-59A9-435B-89BB-9E5D4A9D075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D23425E8-DE99-402C-AE03-23FE15C4FD8E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DDB891E3-59A9-435B-89BB-9E5D4A9D075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1340768"/>
            <a:ext cx="8136832" cy="626913"/>
          </a:xfrm>
        </p:spPr>
        <p:txBody>
          <a:bodyPr>
            <a:noAutofit/>
          </a:bodyPr>
          <a:lstStyle/>
          <a:p>
            <a:pPr algn="ctr"/>
            <a:r>
              <a:rPr lang="pt-BR" sz="2000" b="1" dirty="0">
                <a:solidFill>
                  <a:schemeClr val="tx2">
                    <a:satMod val="130000"/>
                  </a:schemeClr>
                </a:solidFill>
              </a:rPr>
              <a:t>Universidade Aberta do SUS – UNASUS</a:t>
            </a:r>
            <a:br>
              <a:rPr lang="pt-BR" sz="2000" b="1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pt-BR" sz="2000" b="1" dirty="0">
                <a:solidFill>
                  <a:schemeClr val="tx2">
                    <a:satMod val="130000"/>
                  </a:schemeClr>
                </a:solidFill>
              </a:rPr>
              <a:t>Universidade Federal de Pelotas – </a:t>
            </a:r>
            <a:r>
              <a:rPr lang="pt-BR" sz="2000" b="1" dirty="0" err="1">
                <a:solidFill>
                  <a:schemeClr val="tx2">
                    <a:satMod val="130000"/>
                  </a:schemeClr>
                </a:solidFill>
              </a:rPr>
              <a:t>UFPel</a:t>
            </a:r>
            <a:r>
              <a:rPr lang="pt-BR" sz="2000" b="1" dirty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pt-BR" sz="2000" b="1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pt-BR" sz="2000" b="1" dirty="0">
                <a:solidFill>
                  <a:schemeClr val="tx2">
                    <a:satMod val="130000"/>
                  </a:schemeClr>
                </a:solidFill>
              </a:rPr>
              <a:t>Especialização em Saúde da Família</a:t>
            </a:r>
            <a:br>
              <a:rPr lang="pt-BR" sz="2000" b="1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pt-BR" sz="2000" b="1" dirty="0">
                <a:solidFill>
                  <a:schemeClr val="tx2">
                    <a:satMod val="130000"/>
                  </a:schemeClr>
                </a:solidFill>
              </a:rPr>
              <a:t>Modalidade a Distância</a:t>
            </a:r>
            <a:br>
              <a:rPr lang="pt-BR" sz="2000" b="1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pt-BR" sz="2000" b="1" dirty="0">
                <a:solidFill>
                  <a:schemeClr val="tx2">
                    <a:satMod val="130000"/>
                  </a:schemeClr>
                </a:solidFill>
              </a:rPr>
              <a:t>Turma 06</a:t>
            </a:r>
            <a:endParaRPr lang="pt-BR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-324544" y="2924944"/>
            <a:ext cx="9468544" cy="1368152"/>
          </a:xfrm>
        </p:spPr>
        <p:txBody>
          <a:bodyPr>
            <a:noAutofit/>
          </a:bodyPr>
          <a:lstStyle/>
          <a:p>
            <a:pPr algn="ctr"/>
            <a:r>
              <a:rPr lang="pt-BR" sz="2600" dirty="0">
                <a:solidFill>
                  <a:schemeClr val="tx1"/>
                </a:solidFill>
              </a:rPr>
              <a:t>Melhoria da </a:t>
            </a:r>
            <a:r>
              <a:rPr lang="pt-BR" sz="2600" dirty="0" smtClean="0">
                <a:solidFill>
                  <a:schemeClr val="tx1"/>
                </a:solidFill>
              </a:rPr>
              <a:t>Atenção ao Pré-natal </a:t>
            </a:r>
            <a:r>
              <a:rPr lang="pt-BR" sz="2600" dirty="0">
                <a:solidFill>
                  <a:schemeClr val="tx1"/>
                </a:solidFill>
              </a:rPr>
              <a:t>e Puerpério, </a:t>
            </a:r>
            <a:r>
              <a:rPr lang="pt-BR" sz="2600" dirty="0" smtClean="0">
                <a:solidFill>
                  <a:schemeClr val="tx1"/>
                </a:solidFill>
              </a:rPr>
              <a:t>na </a:t>
            </a:r>
            <a:r>
              <a:rPr lang="pt-BR" sz="2600" dirty="0">
                <a:solidFill>
                  <a:schemeClr val="tx1"/>
                </a:solidFill>
              </a:rPr>
              <a:t>UBS Paraíso I, </a:t>
            </a:r>
            <a:endParaRPr lang="pt-BR" sz="2600" dirty="0" smtClean="0">
              <a:solidFill>
                <a:schemeClr val="tx1"/>
              </a:solidFill>
            </a:endParaRPr>
          </a:p>
          <a:p>
            <a:pPr algn="ctr"/>
            <a:r>
              <a:rPr lang="pt-BR" sz="2600" dirty="0" smtClean="0">
                <a:solidFill>
                  <a:schemeClr val="tx1"/>
                </a:solidFill>
              </a:rPr>
              <a:t>Santa </a:t>
            </a:r>
            <a:r>
              <a:rPr lang="pt-BR" sz="2600" dirty="0">
                <a:solidFill>
                  <a:schemeClr val="tx1"/>
                </a:solidFill>
              </a:rPr>
              <a:t>Cruz/RN.</a:t>
            </a: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0" y="6525344"/>
            <a:ext cx="9144000" cy="332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500" dirty="0" smtClean="0"/>
              <a:t>Natal-RN, 2015</a:t>
            </a: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2347592" y="5445224"/>
            <a:ext cx="6400800" cy="7691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1900" b="1" dirty="0" smtClean="0">
                <a:solidFill>
                  <a:schemeClr val="tx1"/>
                </a:solidFill>
              </a:rPr>
              <a:t>Jocélio Ramalho da Silva</a:t>
            </a:r>
          </a:p>
          <a:p>
            <a:pPr algn="r"/>
            <a:r>
              <a:rPr lang="pt-BR" sz="1900" b="1" dirty="0" smtClean="0">
                <a:solidFill>
                  <a:schemeClr val="tx1"/>
                </a:solidFill>
              </a:rPr>
              <a:t>Orientadora: Ângela Wilma Rocha</a:t>
            </a:r>
          </a:p>
          <a:p>
            <a:pPr algn="r"/>
            <a:endParaRPr lang="pt-BR" sz="1900" dirty="0">
              <a:solidFill>
                <a:schemeClr val="bg1">
                  <a:lumMod val="65000"/>
                </a:schemeClr>
              </a:solidFill>
            </a:endParaRPr>
          </a:p>
          <a:p>
            <a:pPr algn="r"/>
            <a:endParaRPr lang="pt-BR" sz="1900" dirty="0"/>
          </a:p>
        </p:txBody>
      </p:sp>
      <p:pic>
        <p:nvPicPr>
          <p:cNvPr id="7" name="irc_mi" descr="http://www.abrasco.org.br/UserFiles/Image/Abrasco%20Divulga/2011/SDFEADUFPEL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866" y="9302"/>
            <a:ext cx="133508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rc_mi" descr="http://upload.wikimedia.org/wikipedia/commons/4/49/UFPEL-ESCUDO-201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3525"/>
            <a:ext cx="157162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911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9672" y="6079902"/>
            <a:ext cx="7056784" cy="778098"/>
          </a:xfrm>
        </p:spPr>
        <p:txBody>
          <a:bodyPr>
            <a:normAutofit fontScale="90000"/>
          </a:bodyPr>
          <a:lstStyle/>
          <a:p>
            <a:pPr algn="just"/>
            <a:r>
              <a:rPr lang="pt-BR" sz="1800" b="0" dirty="0">
                <a:solidFill>
                  <a:schemeClr val="tx1"/>
                </a:solidFill>
                <a:effectLst/>
                <a:latin typeface="+mn-lt"/>
              </a:rPr>
              <a:t>Figura 2: Proporção de gestantes cadastradas no primeiro trimestre de gestação </a:t>
            </a:r>
            <a:r>
              <a:rPr lang="pt-BR" sz="1800" b="0" dirty="0" smtClean="0">
                <a:solidFill>
                  <a:schemeClr val="tx1"/>
                </a:solidFill>
                <a:effectLst/>
                <a:latin typeface="+mn-lt"/>
              </a:rPr>
              <a:t>na UBS </a:t>
            </a:r>
            <a:r>
              <a:rPr lang="pt-BR" sz="1800" b="0" dirty="0">
                <a:solidFill>
                  <a:schemeClr val="tx1"/>
                </a:solidFill>
                <a:effectLst/>
                <a:latin typeface="+mn-lt"/>
              </a:rPr>
              <a:t>do Paraíso I. Santa Cruz/RN, 2014.</a:t>
            </a:r>
            <a:r>
              <a:rPr lang="pt-BR" sz="1800" b="0" dirty="0">
                <a:solidFill>
                  <a:schemeClr val="tx1"/>
                </a:solidFill>
                <a:latin typeface="+mn-lt"/>
              </a:rPr>
              <a:t/>
            </a:r>
            <a:br>
              <a:rPr lang="pt-BR" sz="1800" b="0" dirty="0">
                <a:solidFill>
                  <a:schemeClr val="tx1"/>
                </a:solidFill>
                <a:latin typeface="+mn-lt"/>
              </a:rPr>
            </a:br>
            <a:endParaRPr lang="pt-BR" sz="18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4618384"/>
          </a:xfrm>
        </p:spPr>
        <p:txBody>
          <a:bodyPr>
            <a:norm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pt-BR" sz="2400" dirty="0" smtClean="0"/>
              <a:t>Objetivo 2: </a:t>
            </a:r>
            <a:r>
              <a:rPr lang="pt-BR" sz="2400" b="0" dirty="0"/>
              <a:t>Melhorar a qualidade da atenção ao pré-natal </a:t>
            </a:r>
            <a:r>
              <a:rPr lang="pt-BR" sz="2400" b="0" dirty="0" smtClean="0"/>
              <a:t>realizado </a:t>
            </a:r>
            <a:r>
              <a:rPr lang="pt-BR" sz="2400" b="0" dirty="0"/>
              <a:t>na Unidade.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400" dirty="0" smtClean="0"/>
              <a:t>Meta 2:</a:t>
            </a:r>
            <a:r>
              <a:rPr lang="pt-BR" sz="2400" dirty="0"/>
              <a:t> </a:t>
            </a:r>
            <a:r>
              <a:rPr lang="pt-BR" sz="2400" b="0" dirty="0"/>
              <a:t>Garantir a 100% das gestantes o ingresso no primeiro trimestre de gestação</a:t>
            </a:r>
            <a:r>
              <a:rPr lang="pt-BR" sz="2400" b="0" dirty="0" smtClean="0"/>
              <a:t>.</a:t>
            </a:r>
            <a:endParaRPr lang="pt-BR" sz="2400" b="0" dirty="0"/>
          </a:p>
          <a:p>
            <a:pPr algn="just"/>
            <a:endParaRPr lang="pt-B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996952"/>
            <a:ext cx="7056784" cy="29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179512" y="-73205"/>
            <a:ext cx="8964488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100" dirty="0"/>
              <a:t>Objetivos, Metas e Resultados </a:t>
            </a:r>
          </a:p>
          <a:p>
            <a:r>
              <a:rPr lang="pt-BR" sz="3100" dirty="0"/>
              <a:t>Pré-natal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563888" y="-73205"/>
            <a:ext cx="8754489" cy="4108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400" dirty="0" smtClean="0">
                <a:solidFill>
                  <a:schemeClr val="bg1">
                    <a:lumMod val="75000"/>
                  </a:schemeClr>
                </a:solidFill>
              </a:rPr>
              <a:t>tcc ProVaB 2015</a:t>
            </a:r>
            <a:endParaRPr lang="pt-BR" sz="1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4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412776"/>
            <a:ext cx="8640960" cy="5445224"/>
          </a:xfrm>
        </p:spPr>
        <p:txBody>
          <a:bodyPr>
            <a:norm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pt-BR" sz="2400" dirty="0" smtClean="0"/>
              <a:t>Objetivo 3: </a:t>
            </a:r>
            <a:r>
              <a:rPr lang="pt-BR" sz="2400" b="0" dirty="0"/>
              <a:t>Melhorar a qualidade da atenção ao pré-natal realizado na Unidade.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400" dirty="0" smtClean="0"/>
              <a:t>Meta 3: </a:t>
            </a:r>
            <a:r>
              <a:rPr lang="pt-BR" sz="2400" b="0" dirty="0"/>
              <a:t>Realizar pelo menos um exame ginecológico por </a:t>
            </a:r>
            <a:r>
              <a:rPr lang="pt-BR" sz="2400" b="0" dirty="0" smtClean="0"/>
              <a:t>trimestre e das mamas </a:t>
            </a:r>
            <a:r>
              <a:rPr lang="pt-BR" sz="2400" b="0" dirty="0"/>
              <a:t>em 100% das gestantes</a:t>
            </a:r>
            <a:r>
              <a:rPr lang="pt-BR" sz="2400" b="0" dirty="0" smtClean="0"/>
              <a:t>.</a:t>
            </a:r>
          </a:p>
          <a:p>
            <a:pPr marL="137160" indent="0" algn="just">
              <a:buNone/>
            </a:pPr>
            <a:endParaRPr lang="pt-BR" sz="2400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400" b="0" dirty="0" smtClean="0"/>
              <a:t>Antes da intervenção não havia uma rotina de exame ginecológico e da mama.</a:t>
            </a:r>
          </a:p>
          <a:p>
            <a:pPr marL="137160" indent="0" algn="just">
              <a:buNone/>
            </a:pPr>
            <a:endParaRPr lang="pt-BR" sz="2400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400" dirty="0" smtClean="0"/>
              <a:t>Resultado:</a:t>
            </a:r>
            <a:r>
              <a:rPr lang="pt-BR" sz="2400" b="0" dirty="0" smtClean="0"/>
              <a:t> após intervenção 100% das gestantes tiveram pelo menos um exame ginecológico por trimestre e um exame das mamas realizados no pré-natal.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79512" y="-73205"/>
            <a:ext cx="8964488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100" dirty="0"/>
              <a:t>Objetivos, Metas e Resultados </a:t>
            </a:r>
          </a:p>
          <a:p>
            <a:r>
              <a:rPr lang="pt-BR" sz="3100" dirty="0"/>
              <a:t>Pré-natal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563888" y="-73205"/>
            <a:ext cx="8754489" cy="4108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400" dirty="0" smtClean="0">
                <a:solidFill>
                  <a:schemeClr val="bg1">
                    <a:lumMod val="75000"/>
                  </a:schemeClr>
                </a:solidFill>
              </a:rPr>
              <a:t>tcc ProVaB 2015</a:t>
            </a:r>
            <a:endParaRPr lang="pt-BR" sz="1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5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412776"/>
            <a:ext cx="8712968" cy="5328592"/>
          </a:xfrm>
        </p:spPr>
        <p:txBody>
          <a:bodyPr>
            <a:norm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pt-BR" sz="2400" dirty="0" smtClean="0"/>
              <a:t>Objetivo 4: </a:t>
            </a:r>
            <a:r>
              <a:rPr lang="pt-BR" sz="2400" b="0" dirty="0"/>
              <a:t>Melhorar a qualidade da atenção ao pré-natal realizado na Unidade.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400" dirty="0" smtClean="0"/>
              <a:t>Meta 4: </a:t>
            </a:r>
            <a:r>
              <a:rPr lang="pt-BR" sz="2400" b="0" dirty="0"/>
              <a:t>Garantir a</a:t>
            </a:r>
            <a:r>
              <a:rPr lang="pt-BR" sz="2400" b="0" dirty="0" smtClean="0"/>
              <a:t> </a:t>
            </a:r>
            <a:r>
              <a:rPr lang="pt-BR" sz="2400" b="0" dirty="0"/>
              <a:t>100% das </a:t>
            </a:r>
            <a:r>
              <a:rPr lang="pt-BR" sz="2400" b="0" dirty="0" smtClean="0"/>
              <a:t>gestantes </a:t>
            </a:r>
            <a:r>
              <a:rPr lang="pt-BR" sz="2400" b="0" dirty="0"/>
              <a:t>vacina antitetânica e Hepatite B em dia</a:t>
            </a:r>
            <a:r>
              <a:rPr lang="pt-BR" sz="2400" b="0" dirty="0" smtClean="0"/>
              <a:t>.</a:t>
            </a:r>
          </a:p>
          <a:p>
            <a:pPr marL="137160" indent="0" algn="just">
              <a:buNone/>
            </a:pPr>
            <a:endParaRPr lang="pt-BR" sz="2400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400" b="0" dirty="0" smtClean="0"/>
              <a:t>Antes da intervenção era de 55% o percentual de gestantes com vacinação atualizada.</a:t>
            </a:r>
          </a:p>
          <a:p>
            <a:pPr marL="137160" indent="0" algn="just">
              <a:buNone/>
            </a:pPr>
            <a:endParaRPr lang="pt-BR" sz="2400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400" dirty="0" smtClean="0"/>
              <a:t>Resultado: </a:t>
            </a:r>
            <a:r>
              <a:rPr lang="pt-BR" sz="2400" b="0" dirty="0" smtClean="0"/>
              <a:t>após </a:t>
            </a:r>
            <a:r>
              <a:rPr lang="pt-BR" sz="2400" b="0" dirty="0"/>
              <a:t>intervenção foi atingido 91,7% de atualização vacinal anti-tetânica e hepatite </a:t>
            </a:r>
            <a:r>
              <a:rPr lang="pt-BR" sz="2400" b="0" dirty="0" smtClean="0"/>
              <a:t>B.</a:t>
            </a:r>
            <a:endParaRPr lang="pt-BR" sz="2400" b="0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79512" y="-73205"/>
            <a:ext cx="8964488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100" dirty="0"/>
              <a:t>Objetivos, Metas e Resultados </a:t>
            </a:r>
          </a:p>
          <a:p>
            <a:r>
              <a:rPr lang="pt-BR" sz="3100" dirty="0"/>
              <a:t>Pré-natal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563888" y="-73205"/>
            <a:ext cx="8754489" cy="4108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400" dirty="0" smtClean="0">
                <a:solidFill>
                  <a:schemeClr val="bg1">
                    <a:lumMod val="75000"/>
                  </a:schemeClr>
                </a:solidFill>
              </a:rPr>
              <a:t>tcc ProVaB 2015</a:t>
            </a:r>
            <a:endParaRPr lang="pt-BR" sz="1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01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91680" y="6079902"/>
            <a:ext cx="6912768" cy="778098"/>
          </a:xfrm>
        </p:spPr>
        <p:txBody>
          <a:bodyPr>
            <a:normAutofit fontScale="90000"/>
          </a:bodyPr>
          <a:lstStyle/>
          <a:p>
            <a:pPr algn="just"/>
            <a:r>
              <a:rPr lang="pt-BR" sz="1800" b="0" dirty="0">
                <a:solidFill>
                  <a:schemeClr val="tx1"/>
                </a:solidFill>
                <a:effectLst/>
                <a:latin typeface="+mn-lt"/>
              </a:rPr>
              <a:t>Figura 3: Proporção de gestantes com  avaliação de necessidade de atendimento odontológico da UBS do Paraíso I. Santa Cruz/RN, 2014</a:t>
            </a:r>
            <a:endParaRPr lang="pt-BR" sz="2000" b="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4824536"/>
          </a:xfrm>
        </p:spPr>
        <p:txBody>
          <a:bodyPr>
            <a:norm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pt-BR" sz="2400" dirty="0" smtClean="0"/>
              <a:t>Meta 5:</a:t>
            </a:r>
            <a:r>
              <a:rPr lang="pt-BR" sz="2400" dirty="0"/>
              <a:t> </a:t>
            </a:r>
            <a:r>
              <a:rPr lang="pt-BR" sz="2400" b="0" dirty="0"/>
              <a:t>Realizar avaliação da necessidade de atendimento odontológico em 100% das gestantes durante o pré-natal.</a:t>
            </a:r>
            <a:endParaRPr lang="pt-BR" b="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37" y="2492896"/>
            <a:ext cx="6783995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179512" y="-73205"/>
            <a:ext cx="8964488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100" dirty="0"/>
              <a:t>Objetivos, Metas e Resultados </a:t>
            </a:r>
          </a:p>
          <a:p>
            <a:r>
              <a:rPr lang="pt-BR" sz="3100" dirty="0"/>
              <a:t>Pré-natal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563888" y="-73205"/>
            <a:ext cx="8754489" cy="4108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400" dirty="0" smtClean="0">
                <a:solidFill>
                  <a:schemeClr val="bg1">
                    <a:lumMod val="75000"/>
                  </a:schemeClr>
                </a:solidFill>
              </a:rPr>
              <a:t>tcc ProVaB 2015</a:t>
            </a:r>
            <a:endParaRPr lang="pt-BR" sz="1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90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34372" y="6346773"/>
            <a:ext cx="7262064" cy="511227"/>
          </a:xfrm>
        </p:spPr>
        <p:txBody>
          <a:bodyPr>
            <a:noAutofit/>
          </a:bodyPr>
          <a:lstStyle/>
          <a:p>
            <a:pPr algn="just"/>
            <a:r>
              <a:rPr lang="pt-BR" sz="1200" b="0" dirty="0">
                <a:solidFill>
                  <a:schemeClr val="tx1"/>
                </a:solidFill>
                <a:effectLst/>
                <a:latin typeface="+mn-lt"/>
              </a:rPr>
              <a:t>Figura 4: </a:t>
            </a:r>
            <a:r>
              <a:rPr lang="pt-BR" sz="1200" dirty="0">
                <a:solidFill>
                  <a:schemeClr val="tx1"/>
                </a:solidFill>
                <a:effectLst/>
                <a:latin typeface="+mn-lt"/>
              </a:rPr>
              <a:t>Proporção de puérperas que tiveram as mamas , </a:t>
            </a:r>
            <a:r>
              <a:rPr lang="pt-BR" sz="1200" dirty="0" smtClean="0">
                <a:solidFill>
                  <a:schemeClr val="tx1"/>
                </a:solidFill>
                <a:effectLst/>
                <a:latin typeface="+mn-lt"/>
              </a:rPr>
              <a:t>abdome, exame ginecológico e </a:t>
            </a:r>
            <a:r>
              <a:rPr lang="pt-BR" sz="1200" dirty="0">
                <a:solidFill>
                  <a:schemeClr val="tx1"/>
                </a:solidFill>
                <a:effectLst/>
                <a:latin typeface="+mn-lt"/>
              </a:rPr>
              <a:t>estado psíquico avaliados Unidade Básica de Saúde do Paraíso I. Santa Cruz/RN, 2014</a:t>
            </a:r>
            <a:endParaRPr lang="pt-BR" sz="1200" b="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8530" y="1277689"/>
            <a:ext cx="8712968" cy="5517232"/>
          </a:xfrm>
        </p:spPr>
        <p:txBody>
          <a:bodyPr>
            <a:norm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pt-BR" sz="2200" dirty="0" smtClean="0"/>
              <a:t>Objetivo 5: </a:t>
            </a:r>
            <a:r>
              <a:rPr lang="pt-BR" sz="2200" b="0" dirty="0"/>
              <a:t>Melhorar a qualidade da atenção às puérperas na Unidade de Saúde</a:t>
            </a:r>
            <a:r>
              <a:rPr lang="pt-BR" sz="2200" b="0" dirty="0" smtClean="0"/>
              <a:t>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200" dirty="0" smtClean="0"/>
              <a:t>Meta 1:</a:t>
            </a:r>
            <a:r>
              <a:rPr lang="pt-BR" sz="2200" dirty="0"/>
              <a:t> </a:t>
            </a:r>
            <a:r>
              <a:rPr lang="pt-BR" sz="2200" b="0" dirty="0" smtClean="0"/>
              <a:t>Realizar exame das mamas, abdome e ginecológico em </a:t>
            </a:r>
            <a:r>
              <a:rPr lang="pt-BR" sz="2200" b="0" dirty="0"/>
              <a:t>100% das puérperas cadastradas no </a:t>
            </a:r>
            <a:r>
              <a:rPr lang="pt-BR" sz="2200" b="0" dirty="0" smtClean="0"/>
              <a:t>Programa.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200" dirty="0" smtClean="0"/>
              <a:t>Meta 2: </a:t>
            </a:r>
            <a:r>
              <a:rPr lang="pt-BR" sz="2200" b="0" dirty="0" smtClean="0"/>
              <a:t>Avaliar </a:t>
            </a:r>
            <a:r>
              <a:rPr lang="pt-BR" sz="2200" b="0" dirty="0"/>
              <a:t>o estado psíquico em 100% das puérperas cadastradas no </a:t>
            </a:r>
            <a:r>
              <a:rPr lang="pt-BR" sz="2200" b="0" dirty="0" smtClean="0"/>
              <a:t>Programa.</a:t>
            </a:r>
            <a:endParaRPr lang="pt-BR" sz="2200" b="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408" y="3645024"/>
            <a:ext cx="6613992" cy="281843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179512" y="-73205"/>
            <a:ext cx="8964488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100" dirty="0"/>
              <a:t>Objetivos, Metas e Resultados </a:t>
            </a:r>
          </a:p>
          <a:p>
            <a:r>
              <a:rPr lang="pt-BR" sz="3100" dirty="0" smtClean="0"/>
              <a:t>PUERPÉRIO</a:t>
            </a:r>
            <a:endParaRPr lang="pt-BR" sz="3100" dirty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563888" y="-73205"/>
            <a:ext cx="8754489" cy="4108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400" dirty="0" smtClean="0">
                <a:solidFill>
                  <a:schemeClr val="bg1">
                    <a:lumMod val="75000"/>
                  </a:schemeClr>
                </a:solidFill>
              </a:rPr>
              <a:t>tcc ProVaB 2015</a:t>
            </a:r>
            <a:endParaRPr lang="pt-BR" sz="1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13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6093296"/>
            <a:ext cx="7704856" cy="1052736"/>
          </a:xfrm>
        </p:spPr>
        <p:txBody>
          <a:bodyPr>
            <a:noAutofit/>
          </a:bodyPr>
          <a:lstStyle/>
          <a:p>
            <a:pPr algn="just"/>
            <a:r>
              <a:rPr lang="pt-BR" sz="1600" b="0" dirty="0" smtClean="0"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pt-BR" sz="1600" b="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pt-BR" sz="1600" dirty="0">
                <a:solidFill>
                  <a:schemeClr val="tx1"/>
                </a:solidFill>
                <a:latin typeface="+mn-lt"/>
              </a:rPr>
              <a:t/>
            </a:r>
            <a:br>
              <a:rPr lang="pt-BR" sz="1600" dirty="0">
                <a:solidFill>
                  <a:schemeClr val="tx1"/>
                </a:solidFill>
                <a:latin typeface="+mn-lt"/>
              </a:rPr>
            </a:br>
            <a:r>
              <a:rPr lang="pt-BR" sz="16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pt-BR" sz="1600" dirty="0" smtClean="0">
                <a:solidFill>
                  <a:schemeClr val="tx1"/>
                </a:solidFill>
                <a:latin typeface="+mn-lt"/>
              </a:rPr>
            </a:br>
            <a:r>
              <a:rPr lang="pt-BR" sz="1600" dirty="0">
                <a:solidFill>
                  <a:schemeClr val="tx1"/>
                </a:solidFill>
                <a:latin typeface="+mn-lt"/>
              </a:rPr>
              <a:t/>
            </a:r>
            <a:br>
              <a:rPr lang="pt-BR" sz="1600" dirty="0">
                <a:solidFill>
                  <a:schemeClr val="tx1"/>
                </a:solidFill>
                <a:latin typeface="+mn-lt"/>
              </a:rPr>
            </a:br>
            <a:r>
              <a:rPr lang="pt-BR" sz="16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pt-BR" sz="1600" dirty="0" smtClean="0">
                <a:solidFill>
                  <a:schemeClr val="tx1"/>
                </a:solidFill>
                <a:latin typeface="+mn-lt"/>
              </a:rPr>
            </a:br>
            <a:r>
              <a:rPr lang="pt-BR" sz="1600" dirty="0">
                <a:solidFill>
                  <a:schemeClr val="tx1"/>
                </a:solidFill>
                <a:latin typeface="+mn-lt"/>
              </a:rPr>
              <a:t/>
            </a:r>
            <a:br>
              <a:rPr lang="pt-BR" sz="1600" dirty="0">
                <a:solidFill>
                  <a:schemeClr val="tx1"/>
                </a:solidFill>
                <a:latin typeface="+mn-lt"/>
              </a:rPr>
            </a:br>
            <a:r>
              <a:rPr lang="pt-BR" sz="1600" b="0" dirty="0" smtClean="0">
                <a:solidFill>
                  <a:schemeClr val="tx1"/>
                </a:solidFill>
                <a:effectLst/>
                <a:latin typeface="+mn-lt"/>
              </a:rPr>
              <a:t>Figura 5: Proporção de gestantes com primeira consulta odontológica programática da UBS do Paraíso I. Santa Cruz/RN, 2014</a:t>
            </a:r>
            <a:br>
              <a:rPr lang="pt-BR" sz="1600" b="0" dirty="0" smtClean="0">
                <a:solidFill>
                  <a:schemeClr val="tx1"/>
                </a:solidFill>
                <a:effectLst/>
                <a:latin typeface="+mn-lt"/>
              </a:rPr>
            </a:br>
            <a:endParaRPr lang="pt-BR" sz="1600" b="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5517232"/>
          </a:xfrm>
        </p:spPr>
        <p:txBody>
          <a:bodyPr>
            <a:norm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pt-BR" sz="2200" dirty="0" smtClean="0"/>
              <a:t>Objetivo 6: </a:t>
            </a:r>
            <a:r>
              <a:rPr lang="pt-BR" sz="2400" b="0" dirty="0"/>
              <a:t>Ampliar a cobertura de primeira consulta odontológica no pré-natal</a:t>
            </a:r>
            <a:r>
              <a:rPr lang="pt-BR" sz="2400" b="0" dirty="0" smtClean="0"/>
              <a:t>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200" dirty="0" smtClean="0"/>
              <a:t>Meta 1:</a:t>
            </a:r>
            <a:r>
              <a:rPr lang="pt-BR" sz="2200" dirty="0"/>
              <a:t> </a:t>
            </a:r>
            <a:r>
              <a:rPr lang="pt-BR" sz="2400" b="0" dirty="0"/>
              <a:t>Ampliar a cobertura de primeira consulta odontológica programática para 100% das </a:t>
            </a:r>
            <a:r>
              <a:rPr lang="pt-BR" sz="2400" b="0" dirty="0" smtClean="0"/>
              <a:t>gestantes cadastradas.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356992"/>
            <a:ext cx="6840760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179512" y="-73205"/>
            <a:ext cx="8964488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100" dirty="0"/>
              <a:t>Objetivos, Metas e Resultados </a:t>
            </a:r>
          </a:p>
          <a:p>
            <a:r>
              <a:rPr lang="pt-BR" sz="3100" dirty="0" smtClean="0"/>
              <a:t>SAÚDE BUCAL</a:t>
            </a:r>
            <a:endParaRPr lang="pt-BR" sz="3100" dirty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563888" y="-73205"/>
            <a:ext cx="8754489" cy="4108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400" dirty="0" smtClean="0">
                <a:solidFill>
                  <a:schemeClr val="bg1">
                    <a:lumMod val="75000"/>
                  </a:schemeClr>
                </a:solidFill>
              </a:rPr>
              <a:t>tcc ProVaB 2015</a:t>
            </a:r>
            <a:endParaRPr lang="pt-BR" sz="1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41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6922" y="5804145"/>
            <a:ext cx="7558227" cy="778098"/>
          </a:xfrm>
        </p:spPr>
        <p:txBody>
          <a:bodyPr>
            <a:normAutofit fontScale="90000"/>
          </a:bodyPr>
          <a:lstStyle/>
          <a:p>
            <a:pPr algn="just"/>
            <a:r>
              <a:rPr lang="pt-BR" sz="1800" b="0" dirty="0">
                <a:solidFill>
                  <a:schemeClr val="tx1"/>
                </a:solidFill>
                <a:effectLst/>
                <a:latin typeface="+mn-lt"/>
              </a:rPr>
              <a:t>Figura 6: Proporção de gestantes com primeira consulta odontológica programática com tratamento odontológico concluído da UBS do Paraíso I. Santa Cruz/RN, 2014</a:t>
            </a:r>
            <a:endParaRPr lang="pt-BR" sz="2000" b="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4824536"/>
          </a:xfrm>
        </p:spPr>
        <p:txBody>
          <a:bodyPr>
            <a:norm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pt-BR" sz="2400" dirty="0" smtClean="0"/>
              <a:t>Meta 2:</a:t>
            </a:r>
            <a:r>
              <a:rPr lang="pt-BR" sz="2400" dirty="0"/>
              <a:t> </a:t>
            </a:r>
            <a:r>
              <a:rPr lang="pt-BR" sz="2400" b="0" dirty="0"/>
              <a:t>Concluir o tratamento odontológico em 100% das gestantes com primeira consulta odontológica programática.</a:t>
            </a:r>
            <a:endParaRPr lang="pt-BR" b="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564904"/>
            <a:ext cx="6552728" cy="3224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179512" y="-73205"/>
            <a:ext cx="8964488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100" dirty="0"/>
              <a:t>Objetivos, Metas e Resultados </a:t>
            </a:r>
          </a:p>
          <a:p>
            <a:r>
              <a:rPr lang="pt-BR" sz="3100" dirty="0" smtClean="0"/>
              <a:t>SAÚDE BUCAL</a:t>
            </a:r>
            <a:endParaRPr lang="pt-BR" sz="3100" dirty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563888" y="-73205"/>
            <a:ext cx="8754489" cy="4108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400" dirty="0" smtClean="0">
                <a:solidFill>
                  <a:schemeClr val="bg1">
                    <a:lumMod val="75000"/>
                  </a:schemeClr>
                </a:solidFill>
              </a:rPr>
              <a:t>tcc ProVaB 2015</a:t>
            </a:r>
            <a:endParaRPr lang="pt-BR" sz="1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85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700808"/>
            <a:ext cx="8712968" cy="5157192"/>
          </a:xfrm>
        </p:spPr>
        <p:txBody>
          <a:bodyPr>
            <a:norm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pt-BR" sz="2400" dirty="0" smtClean="0"/>
              <a:t>Objetivo 7: </a:t>
            </a:r>
            <a:r>
              <a:rPr lang="pt-BR" sz="2400" b="0" dirty="0"/>
              <a:t>Promover a saúde no pré-natal</a:t>
            </a:r>
            <a:r>
              <a:rPr lang="pt-BR" sz="2400" b="0" dirty="0" smtClean="0"/>
              <a:t>.</a:t>
            </a:r>
          </a:p>
          <a:p>
            <a:pPr marL="137160" indent="0" algn="just">
              <a:buNone/>
            </a:pPr>
            <a:endParaRPr lang="pt-BR" sz="2400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400" dirty="0" smtClean="0"/>
              <a:t>Meta 1:</a:t>
            </a:r>
            <a:r>
              <a:rPr lang="pt-BR" sz="2400" dirty="0"/>
              <a:t> </a:t>
            </a:r>
            <a:r>
              <a:rPr lang="pt-BR" sz="2400" b="0" dirty="0" smtClean="0"/>
              <a:t>Realizar atividades de promoção à saúde a 100% das gestantes e puérperas nas temáticas: orientação </a:t>
            </a:r>
            <a:r>
              <a:rPr lang="pt-BR" sz="2400" b="0" dirty="0"/>
              <a:t>nutricional, aleitamento materno</a:t>
            </a:r>
            <a:r>
              <a:rPr lang="pt-BR" sz="2400" b="0" dirty="0" smtClean="0"/>
              <a:t>,</a:t>
            </a:r>
            <a:r>
              <a:rPr lang="pt-BR" sz="2400" b="0" dirty="0"/>
              <a:t>  cuidados com o recém-nascido (teste do pezinho, decúbito dorsal para dormir</a:t>
            </a:r>
            <a:r>
              <a:rPr lang="pt-BR" sz="2400" b="0" dirty="0" smtClean="0"/>
              <a:t>), </a:t>
            </a:r>
            <a:r>
              <a:rPr lang="pt-BR" sz="2400" b="0" dirty="0"/>
              <a:t>anticoncepção após o </a:t>
            </a:r>
            <a:r>
              <a:rPr lang="pt-BR" sz="2400" b="0" dirty="0" smtClean="0"/>
              <a:t>parto; os </a:t>
            </a:r>
            <a:r>
              <a:rPr lang="pt-BR" sz="2400" b="0" dirty="0"/>
              <a:t>riscos do </a:t>
            </a:r>
            <a:r>
              <a:rPr lang="pt-BR" sz="2400" b="0" dirty="0" smtClean="0"/>
              <a:t>tabagismo, do </a:t>
            </a:r>
            <a:r>
              <a:rPr lang="pt-BR" sz="2400" b="0" dirty="0"/>
              <a:t>uso de álcool e drogas na </a:t>
            </a:r>
            <a:r>
              <a:rPr lang="pt-BR" sz="2400" b="0" dirty="0" smtClean="0"/>
              <a:t>gestação, </a:t>
            </a:r>
            <a:r>
              <a:rPr lang="pt-BR" sz="2400" b="0" dirty="0"/>
              <a:t>higiene </a:t>
            </a:r>
            <a:r>
              <a:rPr lang="pt-BR" sz="2400" b="0" dirty="0" smtClean="0"/>
              <a:t>bucal e planejamento </a:t>
            </a:r>
            <a:r>
              <a:rPr lang="pt-BR" sz="2400" b="0" dirty="0"/>
              <a:t>familiar</a:t>
            </a:r>
            <a:r>
              <a:rPr lang="pt-BR" sz="2400" b="0" dirty="0" smtClean="0"/>
              <a:t>.</a:t>
            </a:r>
          </a:p>
          <a:p>
            <a:pPr marL="137160" indent="0" algn="just">
              <a:buNone/>
            </a:pPr>
            <a:endParaRPr lang="pt-BR" sz="2400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400" dirty="0" smtClean="0"/>
              <a:t>Resultado: </a:t>
            </a:r>
            <a:r>
              <a:rPr lang="pt-BR" sz="2400" b="0" dirty="0" smtClean="0"/>
              <a:t>Foi </a:t>
            </a:r>
            <a:r>
              <a:rPr lang="pt-BR" sz="2400" b="0" dirty="0"/>
              <a:t>alcançado 100% de orientação às gestantes e puérperas </a:t>
            </a:r>
            <a:r>
              <a:rPr lang="pt-BR" sz="2400" b="0" dirty="0" smtClean="0"/>
              <a:t>quanto as temáticas sugeridas.</a:t>
            </a:r>
            <a:endParaRPr lang="pt-BR" sz="2400" b="0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79512" y="9927"/>
            <a:ext cx="8964488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100" dirty="0"/>
              <a:t>Objetivos, Metas e Resultados </a:t>
            </a:r>
          </a:p>
          <a:p>
            <a:r>
              <a:rPr lang="pt-BR" sz="3100" dirty="0" smtClean="0"/>
              <a:t>PRÉ-NATAL, PUERPÉRIO E SAÚDE BUCAL</a:t>
            </a:r>
            <a:endParaRPr lang="pt-BR" sz="3100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563888" y="-73205"/>
            <a:ext cx="8754489" cy="4108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400" dirty="0" smtClean="0">
                <a:solidFill>
                  <a:schemeClr val="bg1">
                    <a:lumMod val="75000"/>
                  </a:schemeClr>
                </a:solidFill>
              </a:rPr>
              <a:t>tcc ProVaB 2015</a:t>
            </a:r>
            <a:endParaRPr lang="pt-BR" sz="1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48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147" y="132239"/>
            <a:ext cx="9217024" cy="1143000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Discussão </a:t>
            </a:r>
            <a:r>
              <a:rPr lang="pt-BR" sz="2900" dirty="0" smtClean="0"/>
              <a:t>(</a:t>
            </a:r>
            <a:r>
              <a:rPr lang="pt-BR" sz="2900" cap="none" dirty="0" smtClean="0"/>
              <a:t>Importância da intervenção)</a:t>
            </a:r>
            <a:endParaRPr lang="pt-BR" sz="2900" cap="none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246439"/>
            <a:ext cx="8640960" cy="5645224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pt-BR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pt-BR" sz="2400" dirty="0" smtClean="0"/>
              <a:t>Para equipe: </a:t>
            </a:r>
          </a:p>
          <a:p>
            <a:endParaRPr lang="pt-BR" sz="2400" dirty="0" smtClean="0"/>
          </a:p>
          <a:p>
            <a:pPr marL="137160" indent="0" algn="just">
              <a:buNone/>
            </a:pPr>
            <a:r>
              <a:rPr lang="pt-BR" sz="2400" dirty="0"/>
              <a:t>	</a:t>
            </a:r>
            <a:r>
              <a:rPr lang="pt-BR" sz="2400" dirty="0" smtClean="0"/>
              <a:t>	- </a:t>
            </a:r>
            <a:r>
              <a:rPr lang="pt-BR" sz="2400" b="0" dirty="0" smtClean="0"/>
              <a:t>Maior envolvimento interpessoal nas atividades 		em grupo;</a:t>
            </a:r>
          </a:p>
          <a:p>
            <a:pPr marL="137160" indent="0" algn="just">
              <a:buNone/>
            </a:pPr>
            <a:r>
              <a:rPr lang="pt-BR" sz="2400" b="0" dirty="0"/>
              <a:t>	</a:t>
            </a:r>
            <a:r>
              <a:rPr lang="pt-BR" sz="2400" b="0" dirty="0" smtClean="0"/>
              <a:t>	- Trabalho multiprofissional;</a:t>
            </a:r>
          </a:p>
          <a:p>
            <a:pPr marL="137160" indent="0" algn="just">
              <a:buNone/>
            </a:pPr>
            <a:r>
              <a:rPr lang="pt-BR" sz="2400" b="0" dirty="0"/>
              <a:t>	</a:t>
            </a:r>
            <a:r>
              <a:rPr lang="pt-BR" sz="2400" b="0" dirty="0" smtClean="0"/>
              <a:t>	- Aquisição de conhecimentos através das 			  capacitações.</a:t>
            </a:r>
          </a:p>
          <a:p>
            <a:pPr marL="137160" indent="0" algn="just">
              <a:buNone/>
            </a:pPr>
            <a:endParaRPr lang="pt-BR" sz="2400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3563888" y="-73205"/>
            <a:ext cx="8754489" cy="4108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400" dirty="0" smtClean="0">
                <a:solidFill>
                  <a:schemeClr val="bg1">
                    <a:lumMod val="75000"/>
                  </a:schemeClr>
                </a:solidFill>
              </a:rPr>
              <a:t>tcc ProVaB 2015</a:t>
            </a:r>
            <a:endParaRPr lang="pt-BR" sz="1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61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246439"/>
            <a:ext cx="8640960" cy="5645224"/>
          </a:xfrm>
        </p:spPr>
        <p:txBody>
          <a:bodyPr>
            <a:noAutofit/>
          </a:bodyPr>
          <a:lstStyle/>
          <a:p>
            <a:pPr marL="137160" indent="0" algn="just">
              <a:buNone/>
            </a:pPr>
            <a:endParaRPr lang="pt-BR" sz="240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400" dirty="0"/>
              <a:t>P</a:t>
            </a:r>
            <a:r>
              <a:rPr lang="pt-BR" sz="2400" dirty="0" smtClean="0"/>
              <a:t>ara o serviço:</a:t>
            </a:r>
          </a:p>
          <a:p>
            <a:pPr marL="137160" indent="0" algn="just">
              <a:buNone/>
            </a:pPr>
            <a:r>
              <a:rPr lang="pt-BR" sz="2400" dirty="0"/>
              <a:t>	</a:t>
            </a:r>
            <a:r>
              <a:rPr lang="pt-BR" sz="2400" dirty="0" smtClean="0"/>
              <a:t>	- </a:t>
            </a:r>
            <a:r>
              <a:rPr lang="pt-BR" sz="2400" b="0" dirty="0" smtClean="0"/>
              <a:t>Melhoria da atenção prestada à gestante e 			puérpera representado pela melhora dos 			indicadores apresentados.</a:t>
            </a:r>
          </a:p>
          <a:p>
            <a:pPr marL="137160" indent="0" algn="just">
              <a:buNone/>
            </a:pPr>
            <a:endParaRPr lang="pt-PT" sz="2400" dirty="0" smtClean="0"/>
          </a:p>
          <a:p>
            <a:pPr marL="137160" indent="0" algn="just">
              <a:buNone/>
            </a:pPr>
            <a:endParaRPr lang="pt-BR" sz="240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400" dirty="0"/>
              <a:t>P</a:t>
            </a:r>
            <a:r>
              <a:rPr lang="pt-BR" sz="2400" dirty="0" smtClean="0"/>
              <a:t>ara a comunidade: </a:t>
            </a:r>
          </a:p>
          <a:p>
            <a:pPr marL="137160" indent="0" algn="just">
              <a:buNone/>
            </a:pPr>
            <a:r>
              <a:rPr lang="pt-BR" sz="2400" dirty="0"/>
              <a:t>	</a:t>
            </a:r>
            <a:r>
              <a:rPr lang="pt-BR" sz="2400" dirty="0" smtClean="0"/>
              <a:t>	- </a:t>
            </a:r>
            <a:r>
              <a:rPr lang="pt-BR" sz="2400" b="0" dirty="0" smtClean="0"/>
              <a:t>Maior envolvimento nas atividades da 				   Unidade;</a:t>
            </a:r>
          </a:p>
          <a:p>
            <a:pPr marL="137160" indent="0" algn="just">
              <a:buNone/>
            </a:pPr>
            <a:r>
              <a:rPr lang="pt-BR" sz="2400" b="0" dirty="0"/>
              <a:t> </a:t>
            </a:r>
            <a:r>
              <a:rPr lang="pt-BR" sz="2400" b="0" dirty="0" smtClean="0"/>
              <a:t>                   - Melhoria na atenção à saúde.</a:t>
            </a:r>
          </a:p>
          <a:p>
            <a:pPr marL="137160" indent="0" algn="just">
              <a:buNone/>
            </a:pPr>
            <a:r>
              <a:rPr lang="pt-BR" sz="2400" dirty="0"/>
              <a:t>	</a:t>
            </a:r>
            <a:r>
              <a:rPr lang="pt-BR" sz="2400" dirty="0" smtClean="0"/>
              <a:t>	</a:t>
            </a:r>
            <a:endParaRPr lang="pt-BR" sz="2400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3563888" y="-73205"/>
            <a:ext cx="8754489" cy="4108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400" dirty="0" smtClean="0">
                <a:solidFill>
                  <a:schemeClr val="bg1">
                    <a:lumMod val="75000"/>
                  </a:schemeClr>
                </a:solidFill>
              </a:rPr>
              <a:t>tcc ProVaB 2015</a:t>
            </a:r>
            <a:endParaRPr lang="pt-BR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8147" y="132239"/>
            <a:ext cx="9217024" cy="1143000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Discussão </a:t>
            </a:r>
            <a:r>
              <a:rPr lang="pt-BR" sz="2900" dirty="0" smtClean="0"/>
              <a:t>(</a:t>
            </a:r>
            <a:r>
              <a:rPr lang="pt-BR" sz="2900" cap="none" dirty="0" smtClean="0"/>
              <a:t>Importância da intervenção)</a:t>
            </a:r>
            <a:endParaRPr lang="pt-BR" sz="2900" cap="none" dirty="0"/>
          </a:p>
        </p:txBody>
      </p:sp>
    </p:spTree>
    <p:extLst>
      <p:ext uri="{BB962C8B-B14F-4D97-AF65-F5344CB8AC3E}">
        <p14:creationId xmlns:p14="http://schemas.microsoft.com/office/powerpoint/2010/main" val="250241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upload.wikimedia.org/wikipedia/commons/thumb/8/8f/RioGrandedoNorte_Municip_SantaCruz.svg/280px-RioGrandedoNorte_Municip_SantaCruz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974849"/>
            <a:ext cx="633670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410889"/>
            <a:ext cx="5791200" cy="1067101"/>
          </a:xfrm>
        </p:spPr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02841"/>
          </a:xfrm>
        </p:spPr>
        <p:txBody>
          <a:bodyPr>
            <a:normAutofit/>
          </a:bodyPr>
          <a:lstStyle/>
          <a:p>
            <a:endParaRPr lang="pt-BR" dirty="0"/>
          </a:p>
          <a:p>
            <a:pPr marL="342900" indent="-342900">
              <a:buFont typeface="Arial" pitchFamily="34" charset="0"/>
              <a:buChar char="•"/>
            </a:pPr>
            <a:r>
              <a:rPr lang="pt-BR" sz="2400" dirty="0" smtClean="0"/>
              <a:t>Município de Santa Cruz/RN</a:t>
            </a:r>
          </a:p>
          <a:p>
            <a:r>
              <a:rPr lang="pt-PT" sz="2400" dirty="0"/>
              <a:t> </a:t>
            </a:r>
            <a:endParaRPr lang="pt-PT" sz="2400" dirty="0" smtClean="0"/>
          </a:p>
          <a:p>
            <a:r>
              <a:rPr lang="pt-PT" sz="2400" dirty="0"/>
              <a:t>	</a:t>
            </a:r>
            <a:r>
              <a:rPr lang="pt-PT" sz="2400" dirty="0" smtClean="0"/>
              <a:t>- </a:t>
            </a:r>
            <a:r>
              <a:rPr lang="pt-PT" sz="2400" b="0" dirty="0" smtClean="0"/>
              <a:t>Localizado há 120km da capital,</a:t>
            </a:r>
          </a:p>
          <a:p>
            <a:r>
              <a:rPr lang="pt-PT" sz="2400" b="0" dirty="0" smtClean="0"/>
              <a:t>	- População de 35797 habitantes (IBGE 2010),</a:t>
            </a:r>
          </a:p>
          <a:p>
            <a:r>
              <a:rPr lang="pt-PT" sz="2400" b="0" dirty="0"/>
              <a:t>	</a:t>
            </a:r>
            <a:r>
              <a:rPr lang="pt-PT" sz="2400" b="0" dirty="0" smtClean="0"/>
              <a:t>- Coberta por 12 Equipes de Saúde da Família.</a:t>
            </a:r>
            <a:endParaRPr lang="pt-BR" sz="2400" b="0" dirty="0" smtClean="0"/>
          </a:p>
          <a:p>
            <a:endParaRPr lang="pt-BR" dirty="0" smtClean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 smtClean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 smtClean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 smtClean="0">
              <a:solidFill>
                <a:schemeClr val="bg1"/>
              </a:solidFill>
            </a:endParaRPr>
          </a:p>
          <a:p>
            <a:endParaRPr lang="pt-BR" dirty="0" smtClean="0"/>
          </a:p>
          <a:p>
            <a:endParaRPr lang="pt-BR" sz="2400" dirty="0" smtClean="0"/>
          </a:p>
          <a:p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074" y="2780928"/>
            <a:ext cx="4285406" cy="364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3563888" y="0"/>
            <a:ext cx="8754489" cy="4108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400" dirty="0" smtClean="0">
                <a:solidFill>
                  <a:schemeClr val="bg1">
                    <a:lumMod val="75000"/>
                  </a:schemeClr>
                </a:solidFill>
              </a:rPr>
              <a:t>tcc ProVaB 2015</a:t>
            </a:r>
            <a:endParaRPr lang="pt-BR" sz="1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981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24817"/>
            <a:ext cx="8229600" cy="1143000"/>
          </a:xfrm>
        </p:spPr>
        <p:txBody>
          <a:bodyPr/>
          <a:lstStyle/>
          <a:p>
            <a:r>
              <a:rPr lang="pt-BR" dirty="0" smtClean="0"/>
              <a:t>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246439"/>
            <a:ext cx="8640960" cy="5645224"/>
          </a:xfrm>
        </p:spPr>
        <p:txBody>
          <a:bodyPr>
            <a:normAutofit/>
          </a:bodyPr>
          <a:lstStyle/>
          <a:p>
            <a:pPr algn="just"/>
            <a:endParaRPr lang="pt-BR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400" b="0" dirty="0" smtClean="0"/>
              <a:t>Incorporação da intervenção à rotina do serviço;</a:t>
            </a:r>
          </a:p>
          <a:p>
            <a:pPr algn="just"/>
            <a:endParaRPr lang="pt-BR" sz="2400" b="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400" b="0" dirty="0" smtClean="0"/>
              <a:t>Reunião com à equipe  e à gestão municipal para apresentação dos resultados do projeto como incentivo à continuidade do mesmo;</a:t>
            </a:r>
          </a:p>
          <a:p>
            <a:pPr algn="just"/>
            <a:endParaRPr lang="pt-BR" sz="2400" b="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400" b="0" dirty="0" smtClean="0"/>
              <a:t>Solicitação junto à gestão de que o atendimento odontológico seja feito na UBS.</a:t>
            </a:r>
          </a:p>
          <a:p>
            <a:pPr marL="137160" indent="0" algn="just">
              <a:buNone/>
            </a:pPr>
            <a:r>
              <a:rPr lang="pt-BR" dirty="0"/>
              <a:t>	</a:t>
            </a:r>
            <a:r>
              <a:rPr lang="pt-BR" dirty="0" smtClean="0"/>
              <a:t>	</a:t>
            </a:r>
            <a:endParaRPr lang="pt-BR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3563888" y="-73205"/>
            <a:ext cx="8754489" cy="4108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400" dirty="0" smtClean="0">
                <a:solidFill>
                  <a:schemeClr val="bg1">
                    <a:lumMod val="75000"/>
                  </a:schemeClr>
                </a:solidFill>
              </a:rPr>
              <a:t>tcc ProVaB 2015</a:t>
            </a:r>
            <a:endParaRPr lang="pt-BR" sz="1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7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8964488" cy="1143000"/>
          </a:xfrm>
        </p:spPr>
        <p:txBody>
          <a:bodyPr>
            <a:normAutofit/>
          </a:bodyPr>
          <a:lstStyle/>
          <a:p>
            <a:pPr algn="just"/>
            <a:r>
              <a:rPr lang="pt-BR" sz="3000" dirty="0">
                <a:effectLst/>
              </a:rPr>
              <a:t>Reflexão crítica sobre seu processo pessoal de aprendizagem</a:t>
            </a:r>
            <a:endParaRPr lang="pt-BR" sz="3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600200"/>
            <a:ext cx="8784976" cy="5257800"/>
          </a:xfrm>
        </p:spPr>
        <p:txBody>
          <a:bodyPr>
            <a:normAutofit fontScale="40000" lnSpcReduction="20000"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pt-BR" sz="5100" dirty="0" smtClean="0"/>
              <a:t>Expectativas iniciais:</a:t>
            </a:r>
          </a:p>
          <a:p>
            <a:pPr marL="137160" indent="0" algn="just">
              <a:buNone/>
            </a:pPr>
            <a:r>
              <a:rPr lang="pt-BR" sz="5100" dirty="0"/>
              <a:t>	</a:t>
            </a:r>
            <a:r>
              <a:rPr lang="pt-BR" sz="5100" dirty="0" smtClean="0"/>
              <a:t>- </a:t>
            </a:r>
            <a:r>
              <a:rPr lang="pt-BR" sz="5100" b="0" dirty="0" smtClean="0"/>
              <a:t>Foram superadas em todos os aspectos.</a:t>
            </a:r>
            <a:endParaRPr lang="pt-BR" sz="5100" b="0" dirty="0"/>
          </a:p>
          <a:p>
            <a:pPr marL="137160" indent="0" algn="just">
              <a:buNone/>
            </a:pPr>
            <a:endParaRPr lang="pt-BR" sz="510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5100" dirty="0" smtClean="0"/>
              <a:t>Significado do curso para minha prática profissional:</a:t>
            </a:r>
          </a:p>
          <a:p>
            <a:pPr marL="137160" indent="0" algn="just">
              <a:buNone/>
            </a:pPr>
            <a:r>
              <a:rPr lang="pt-BR" sz="5100" dirty="0" smtClean="0"/>
              <a:t>	- </a:t>
            </a:r>
            <a:r>
              <a:rPr lang="pt-BR" sz="5100" b="0" dirty="0" smtClean="0"/>
              <a:t>Enriquecimento do conhecimento adquirido na graduação na temática abordada;</a:t>
            </a:r>
          </a:p>
          <a:p>
            <a:pPr marL="137160" indent="0" algn="just">
              <a:buNone/>
            </a:pPr>
            <a:r>
              <a:rPr lang="pt-BR" sz="5100" b="0" dirty="0"/>
              <a:t>	</a:t>
            </a:r>
            <a:r>
              <a:rPr lang="pt-BR" sz="5100" b="0" dirty="0" smtClean="0"/>
              <a:t>- Importância das atividades de promoção à saúde;</a:t>
            </a:r>
          </a:p>
          <a:p>
            <a:pPr marL="137160" indent="0" algn="just">
              <a:buNone/>
            </a:pPr>
            <a:r>
              <a:rPr lang="pt-BR" sz="5100" b="0" dirty="0"/>
              <a:t>	</a:t>
            </a:r>
            <a:r>
              <a:rPr lang="pt-BR" sz="5100" b="0" dirty="0" smtClean="0"/>
              <a:t>- Planejamento e organização de atividades.</a:t>
            </a:r>
          </a:p>
          <a:p>
            <a:pPr algn="just"/>
            <a:endParaRPr lang="pt-BR" sz="510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5100" dirty="0" smtClean="0"/>
              <a:t>Aprendizados mais relevantes: </a:t>
            </a:r>
          </a:p>
          <a:p>
            <a:pPr marL="137160" indent="0" algn="just">
              <a:buNone/>
            </a:pPr>
            <a:r>
              <a:rPr lang="pt-BR" sz="5100" dirty="0"/>
              <a:t>	</a:t>
            </a:r>
            <a:r>
              <a:rPr lang="pt-BR" sz="5100" dirty="0" smtClean="0"/>
              <a:t>- </a:t>
            </a:r>
            <a:r>
              <a:rPr lang="pt-BR" sz="5100" b="0" dirty="0" smtClean="0"/>
              <a:t>Trabalho em equipe;</a:t>
            </a:r>
          </a:p>
          <a:p>
            <a:pPr marL="137160" indent="0" algn="just">
              <a:buNone/>
            </a:pPr>
            <a:r>
              <a:rPr lang="pt-BR" sz="5100" b="0" dirty="0"/>
              <a:t>	</a:t>
            </a:r>
            <a:r>
              <a:rPr lang="pt-BR" sz="5100" b="0" dirty="0" smtClean="0"/>
              <a:t>- Superar as dificuldades;</a:t>
            </a:r>
          </a:p>
          <a:p>
            <a:pPr marL="137160" indent="0" algn="just">
              <a:buNone/>
            </a:pPr>
            <a:r>
              <a:rPr lang="pt-BR" sz="5100" b="0" dirty="0"/>
              <a:t>	</a:t>
            </a:r>
            <a:r>
              <a:rPr lang="pt-BR" sz="5100" b="0" dirty="0" smtClean="0"/>
              <a:t>- Resultados podem ser melhorados a partir de planejamento de 	   ações.</a:t>
            </a:r>
          </a:p>
          <a:p>
            <a:pPr marL="137160" indent="0" algn="just">
              <a:buNone/>
            </a:pPr>
            <a:r>
              <a:rPr lang="pt-BR" dirty="0"/>
              <a:t>	</a:t>
            </a:r>
            <a:endParaRPr lang="pt-BR" dirty="0" smtClean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3563888" y="-73205"/>
            <a:ext cx="8754489" cy="4108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400" dirty="0" smtClean="0">
                <a:solidFill>
                  <a:schemeClr val="bg1">
                    <a:lumMod val="75000"/>
                  </a:schemeClr>
                </a:solidFill>
              </a:rPr>
              <a:t>tcc ProVaB 2015</a:t>
            </a:r>
            <a:endParaRPr lang="pt-BR" sz="1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72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5791200" cy="1371600"/>
          </a:xfrm>
        </p:spPr>
        <p:txBody>
          <a:bodyPr/>
          <a:lstStyle/>
          <a:p>
            <a:r>
              <a:rPr lang="pt-PT" dirty="0" smtClean="0"/>
              <a:t>Momentos...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3563888" y="-73205"/>
            <a:ext cx="8754489" cy="4108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400" dirty="0" smtClean="0">
                <a:solidFill>
                  <a:schemeClr val="bg1">
                    <a:lumMod val="75000"/>
                  </a:schemeClr>
                </a:solidFill>
              </a:rPr>
              <a:t>tcc ProVaB 2015</a:t>
            </a:r>
            <a:endParaRPr lang="pt-BR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Amanda\AppData\Local\Temp\IMG_01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4283968" cy="49270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 descr="C:\Users\Amanda\AppData\Local\Temp\IMG_03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556792"/>
            <a:ext cx="4464496" cy="49270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82364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manda\AppData\Local\Temp\IMG_01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7"/>
            <a:ext cx="4392488" cy="49685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9" name="Picture 3" descr="C:\Users\Amanda\AppData\Local\Temp\IMG_03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00807"/>
            <a:ext cx="4176464" cy="49685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Momentos...</a:t>
            </a:r>
            <a:endParaRPr lang="pt-BR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3563888" y="-73205"/>
            <a:ext cx="8754489" cy="4108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400" dirty="0" smtClean="0">
                <a:solidFill>
                  <a:schemeClr val="bg1">
                    <a:lumMod val="75000"/>
                  </a:schemeClr>
                </a:solidFill>
              </a:rPr>
              <a:t>tcc ProVaB 2015</a:t>
            </a:r>
            <a:endParaRPr lang="pt-BR" sz="1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407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3074" name="Picture 2" descr="C:\Users\Amanda\AppData\Local\Temp\IMG_03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58" y="1412776"/>
            <a:ext cx="3371185" cy="5013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 descr="C:\Users\Amanda\AppData\Local\Temp\IMG_01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127" y="1052736"/>
            <a:ext cx="4032448" cy="44950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 descr="C:\Users\Amanda\AppData\Local\Temp\IMG_007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646" y="3376800"/>
            <a:ext cx="3779039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7" name="Picture 5" descr="C:\Users\Amanda\AppData\Local\Temp\IMG_017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048212"/>
            <a:ext cx="2754052" cy="37129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8438" y="-326286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mtClean="0"/>
              <a:t>Momentos...</a:t>
            </a:r>
            <a:endParaRPr lang="pt-BR" dirty="0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3563888" y="-73205"/>
            <a:ext cx="8754489" cy="4108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400" dirty="0" smtClean="0">
                <a:solidFill>
                  <a:schemeClr val="bg1">
                    <a:lumMod val="75000"/>
                  </a:schemeClr>
                </a:solidFill>
              </a:rPr>
              <a:t>tcc ProVaB 2015</a:t>
            </a:r>
            <a:endParaRPr lang="pt-BR" sz="1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18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47" y="-171400"/>
            <a:ext cx="8686800" cy="1371600"/>
          </a:xfrm>
        </p:spPr>
        <p:txBody>
          <a:bodyPr/>
          <a:lstStyle/>
          <a:p>
            <a:pPr algn="just"/>
            <a:r>
              <a:rPr lang="pt-PT" dirty="0" smtClean="0"/>
              <a:t>Referências bibliográficas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784976" cy="504056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pt-BR" b="0" dirty="0"/>
              <a:t>BBC. Mortalidade materna cai 43% no Brasil entre 1990 e 2013. São Paulo: 2014. Disponível em &lt;http://www.bbc.co.uk/portuguese/noticias/2014/05/140506</a:t>
            </a:r>
          </a:p>
          <a:p>
            <a:r>
              <a:rPr lang="pt-BR" b="0" dirty="0"/>
              <a:t>_queda_mortalidade_materna_lgb&gt;. Acesso em: 8 ago. 2014</a:t>
            </a:r>
          </a:p>
          <a:p>
            <a:r>
              <a:rPr lang="pt-BR" b="0" dirty="0"/>
              <a:t> </a:t>
            </a:r>
          </a:p>
          <a:p>
            <a:pPr lvl="0"/>
            <a:r>
              <a:rPr lang="pt-BR" b="0" dirty="0"/>
              <a:t>BRASIL. Ministério da Saúde. Secretaria de Atenção à Saúde. Departamento de Ações Programáticas Estratégicas. Área Técnica de Saúde da Mulher. Pré-natal e Puerpério: atenção qualificada e humanizada - manual técnico/Ministério da Saúde, Secretaria de Atenção à Saúde, Departamento de Ações Programáticas Estratégicas – Brasília: Ministério da Saúde, 2005.</a:t>
            </a:r>
          </a:p>
          <a:p>
            <a:r>
              <a:rPr lang="pt-BR" b="0" dirty="0"/>
              <a:t> </a:t>
            </a:r>
          </a:p>
          <a:p>
            <a:pPr lvl="0"/>
            <a:r>
              <a:rPr lang="pt-BR" b="0" dirty="0"/>
              <a:t>BRASIL. Ministério da Saúde. Secretaria de Atenção à Saúde. Departamento de Atenção Básica. Atenção ao pré-natal de baixo risco [recurso eletrônico] / Ministério da Saúde. Secretaria de Atenção à Saúde. Departamento de Atenção Básica. – 1. ed. rev. – Brasília : Editora do Ministério da Saúde, 2013.</a:t>
            </a:r>
          </a:p>
          <a:p>
            <a:r>
              <a:rPr lang="pt-BR" b="0" dirty="0"/>
              <a:t> </a:t>
            </a:r>
          </a:p>
          <a:p>
            <a:pPr lvl="0"/>
            <a:r>
              <a:rPr lang="pt-BR" b="0" dirty="0"/>
              <a:t>BRASIL. Ministério da Saúde. Secretaria de Atenção à Saúde. Departamento de Ações Programáticas Estratégicas. Gestação de alto risco: manual técnico / Ministério da Saúde, Secretaria de Atenção à Saúde, Departamento de Ações Programáticas Estratégicas – 5. ed. – Brasília : Editora do Ministério da Saúde, 2010.</a:t>
            </a:r>
          </a:p>
          <a:p>
            <a:r>
              <a:rPr lang="pt-BR" b="0" dirty="0"/>
              <a:t> </a:t>
            </a:r>
          </a:p>
          <a:p>
            <a:pPr lvl="0"/>
            <a:r>
              <a:rPr lang="pt-BR" b="0" dirty="0"/>
              <a:t>CALDEYRO-BARCIA, R. et al. Frecuencia cardíaca y equilibrio acido base del feto. Centro Latino Americano de Perinatologia y Desarrollo Humano, Montevideo, v. 519, n.1, 1973. </a:t>
            </a:r>
          </a:p>
          <a:p>
            <a:r>
              <a:rPr lang="pt-BR" dirty="0"/>
              <a:t> 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3563888" y="-73205"/>
            <a:ext cx="8754489" cy="4108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400" dirty="0" smtClean="0">
                <a:solidFill>
                  <a:schemeClr val="bg1">
                    <a:lumMod val="75000"/>
                  </a:schemeClr>
                </a:solidFill>
              </a:rPr>
              <a:t>tcc ProVaB 2015</a:t>
            </a:r>
            <a:endParaRPr lang="pt-BR" sz="1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83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47" y="-171400"/>
            <a:ext cx="8686800" cy="1371600"/>
          </a:xfrm>
        </p:spPr>
        <p:txBody>
          <a:bodyPr/>
          <a:lstStyle/>
          <a:p>
            <a:pPr algn="just"/>
            <a:r>
              <a:rPr lang="pt-PT" dirty="0" smtClean="0"/>
              <a:t>Referências bibliográficas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784976" cy="5616624"/>
          </a:xfrm>
        </p:spPr>
        <p:txBody>
          <a:bodyPr>
            <a:normAutofit fontScale="62500" lnSpcReduction="20000"/>
          </a:bodyPr>
          <a:lstStyle/>
          <a:p>
            <a:r>
              <a:rPr lang="pt-BR" dirty="0"/>
              <a:t> </a:t>
            </a:r>
          </a:p>
          <a:p>
            <a:pPr lvl="0"/>
            <a:r>
              <a:rPr lang="pt-BR" b="0" dirty="0"/>
              <a:t>GALÃO, A. O. et al. Comparação entre Puérperas Fumantes e Ex-Fumantes com Relação ao Tempo de Amamentação e suas Consequências sobre a Saúde dos Recém-Nascidos. Revista Brasileira de Cancerologia, Rio de Janeiro, v. 57, n. 3, p. 379-385, 2011.</a:t>
            </a:r>
          </a:p>
          <a:p>
            <a:r>
              <a:rPr lang="pt-BR" b="0" dirty="0"/>
              <a:t> </a:t>
            </a:r>
          </a:p>
          <a:p>
            <a:pPr lvl="0"/>
            <a:r>
              <a:rPr lang="pt-BR" b="0" dirty="0"/>
              <a:t>LEOPERCIO, W.; GIGLIOTTI, A. Tabagismo e suas peculiaridades durante a gestação: uma revisão crítica. Jornal Brasileiro de Pneumologia, São Paulo, v. 30, n. 2, 2004.   </a:t>
            </a:r>
          </a:p>
          <a:p>
            <a:r>
              <a:rPr lang="pt-BR" b="0" dirty="0"/>
              <a:t> </a:t>
            </a:r>
          </a:p>
          <a:p>
            <a:pPr lvl="0"/>
            <a:r>
              <a:rPr lang="pt-BR" b="0" dirty="0"/>
              <a:t>SANTOS, A. P. P; SOVIERO, V. M.. Avaliação da qualidade da higiene bucal em lactentes e pré-escolares: importância e métodos: Revisão da literatura. Revista Clínica Pesquisa Odontológica, Rio de Janeiro, v. 4, n. 2, 2008.</a:t>
            </a:r>
          </a:p>
          <a:p>
            <a:r>
              <a:rPr lang="pt-BR" b="0" dirty="0"/>
              <a:t> </a:t>
            </a:r>
          </a:p>
          <a:p>
            <a:pPr lvl="0"/>
            <a:r>
              <a:rPr lang="pt-BR" b="0" dirty="0"/>
              <a:t>SÃO PAULO. Secretaria da Saúde. Coordenadoria de Planejamento em Saúde. Assessoria Técnica em Saúde da Mulher. Atenção à gestante e à puérpera no SUS–SP: manual técnico do pré-natal e puerpério. São Paulo: SES/SP, 2010. </a:t>
            </a:r>
          </a:p>
          <a:p>
            <a:r>
              <a:rPr lang="pt-BR" b="0" dirty="0"/>
              <a:t> </a:t>
            </a:r>
          </a:p>
          <a:p>
            <a:pPr lvl="0"/>
            <a:r>
              <a:rPr lang="pt-BR" b="0" dirty="0"/>
              <a:t>REZENDE, W. W. et al. Câncer de mama associado à gravidez: revisão de literatura. Femina, Rio de Janeiro, v. 33, n. 6, p. 435-442, 2005.</a:t>
            </a:r>
          </a:p>
          <a:p>
            <a:r>
              <a:rPr lang="pt-BR" b="0" dirty="0"/>
              <a:t> </a:t>
            </a:r>
          </a:p>
          <a:p>
            <a:pPr lvl="0"/>
            <a:r>
              <a:rPr lang="pt-BR" b="0" dirty="0"/>
              <a:t>VIEIRA, C. S.; BRITO, M. B.; YAZLLE, M. E. Contracepção no puerpério. Revista Brasileira Ginecologia Obstetrícia, Rio de Janeiro, v. 30, n. 9, p. 470-479, 2008.</a:t>
            </a:r>
          </a:p>
          <a:p>
            <a:r>
              <a:rPr lang="pt-BR" b="0" dirty="0"/>
              <a:t> </a:t>
            </a:r>
          </a:p>
          <a:p>
            <a:pPr lvl="0"/>
            <a:r>
              <a:rPr lang="en-US" b="0" dirty="0"/>
              <a:t>WHO. Medical eligibility criteria for contraceptive. 3rd ed. Geneva: World Health Organization; 2004.</a:t>
            </a:r>
            <a:endParaRPr lang="pt-BR" b="0" dirty="0"/>
          </a:p>
          <a:p>
            <a:pPr algn="just"/>
            <a:endParaRPr lang="pt-BR" b="0" dirty="0" smtClean="0"/>
          </a:p>
          <a:p>
            <a:pPr algn="just"/>
            <a:endParaRPr lang="pt-BR" b="0" dirty="0" smtClean="0"/>
          </a:p>
          <a:p>
            <a:pPr marL="342900" indent="-342900" algn="just">
              <a:buFont typeface="Arial" pitchFamily="34" charset="0"/>
              <a:buChar char="•"/>
            </a:pPr>
            <a:endParaRPr lang="pt-BR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3563888" y="-73205"/>
            <a:ext cx="8754489" cy="4108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400" dirty="0" smtClean="0">
                <a:solidFill>
                  <a:schemeClr val="bg1">
                    <a:lumMod val="75000"/>
                  </a:schemeClr>
                </a:solidFill>
              </a:rPr>
              <a:t>tcc ProVaB 2015</a:t>
            </a:r>
            <a:endParaRPr lang="pt-BR" sz="1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36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t0.gstatic.com/images?q=tbn:ANd9GcS_AYhW6iUnVYFbMh41vT1YpM3cWz7txyH0SgnscmozqMQOJiPzh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964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2492896"/>
            <a:ext cx="8229600" cy="1143000"/>
          </a:xfrm>
        </p:spPr>
        <p:txBody>
          <a:bodyPr>
            <a:normAutofit/>
          </a:bodyPr>
          <a:lstStyle/>
          <a:p>
            <a:r>
              <a:rPr lang="pt-PT" sz="5400" dirty="0" smtClean="0">
                <a:solidFill>
                  <a:schemeClr val="bg1"/>
                </a:solidFill>
              </a:rPr>
              <a:t>Obrigado!</a:t>
            </a:r>
            <a:endParaRPr lang="pt-PT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25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410889"/>
            <a:ext cx="5791200" cy="1067101"/>
          </a:xfrm>
        </p:spPr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endParaRPr lang="pt-BR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pt-BR" sz="2400" dirty="0" smtClean="0"/>
              <a:t>UBS Paraíso I</a:t>
            </a:r>
          </a:p>
          <a:p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Picture 2" descr="C:\Users\Amanda\AppData\Local\Temp\IMG_04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692" y="2852936"/>
            <a:ext cx="5544615" cy="364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3563888" y="0"/>
            <a:ext cx="8754489" cy="4108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400" dirty="0" smtClean="0">
                <a:solidFill>
                  <a:schemeClr val="bg1">
                    <a:lumMod val="75000"/>
                  </a:schemeClr>
                </a:solidFill>
              </a:rPr>
              <a:t>tcc ProVaB 2015</a:t>
            </a:r>
            <a:endParaRPr lang="pt-BR" sz="1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73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205444"/>
            <a:ext cx="5791200" cy="900018"/>
          </a:xfrm>
        </p:spPr>
        <p:txBody>
          <a:bodyPr>
            <a:normAutofit/>
          </a:bodyPr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268760"/>
            <a:ext cx="8712968" cy="5589240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pt-BR" sz="2400" b="0" dirty="0"/>
              <a:t>7</a:t>
            </a:r>
            <a:r>
              <a:rPr lang="pt-BR" sz="2400" b="0" dirty="0" smtClean="0"/>
              <a:t>5% das gestantes acompanhadas;</a:t>
            </a:r>
          </a:p>
          <a:p>
            <a:pPr marL="137160" indent="0">
              <a:buNone/>
            </a:pPr>
            <a:endParaRPr lang="pt-BR" sz="2400" b="0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400" b="0" dirty="0" smtClean="0"/>
              <a:t>50% de consultas iniciadas no </a:t>
            </a:r>
            <a:r>
              <a:rPr lang="pt-BR" sz="2400" b="0" dirty="0"/>
              <a:t>1° </a:t>
            </a:r>
            <a:r>
              <a:rPr lang="pt-BR" sz="2400" b="0" dirty="0" smtClean="0"/>
              <a:t>trimestre;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pt-BR" sz="2400" b="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400" b="0" dirty="0" smtClean="0"/>
              <a:t>Ausência de rotina nas consultas para realização de exame das mamas e ginecológico;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pt-BR" sz="2400" b="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400" b="0" dirty="0" smtClean="0"/>
              <a:t>Ausência de avaliação da saúde bucal nas consultas;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pt-BR" sz="2400" b="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400" b="0" dirty="0" smtClean="0"/>
              <a:t>Ausência de roteiro para avaliação clínica da puérpera.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3563888" y="0"/>
            <a:ext cx="8754489" cy="4108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400" dirty="0" smtClean="0">
                <a:solidFill>
                  <a:schemeClr val="bg1">
                    <a:lumMod val="75000"/>
                  </a:schemeClr>
                </a:solidFill>
              </a:rPr>
              <a:t>tcc ProVaB 2015</a:t>
            </a:r>
            <a:endParaRPr lang="pt-BR" sz="1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55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712968" cy="4464496"/>
          </a:xfrm>
        </p:spPr>
        <p:txBody>
          <a:bodyPr>
            <a:noAutofit/>
          </a:bodyPr>
          <a:lstStyle/>
          <a:p>
            <a:pPr marL="571500" indent="-571500" algn="just">
              <a:buFont typeface="Arial" pitchFamily="34" charset="0"/>
              <a:buChar char="•"/>
            </a:pPr>
            <a:r>
              <a:rPr lang="pt-PT" sz="2400" b="0" dirty="0" smtClean="0"/>
              <a:t>Importância do pré-natal e puerpério de qualidade:</a:t>
            </a:r>
          </a:p>
          <a:p>
            <a:pPr algn="just"/>
            <a:endParaRPr lang="pt-BR" sz="2400" b="0" dirty="0" smtClean="0"/>
          </a:p>
          <a:p>
            <a:pPr algn="just"/>
            <a:r>
              <a:rPr lang="pt-BR" sz="2400" b="0" dirty="0" smtClean="0"/>
              <a:t>		- </a:t>
            </a:r>
            <a:r>
              <a:rPr lang="pt-BR" sz="2400" b="0" dirty="0" smtClean="0"/>
              <a:t>Diagnóstico/tratamento </a:t>
            </a:r>
            <a:r>
              <a:rPr lang="pt-BR" sz="2400" b="0" dirty="0"/>
              <a:t>precoce de </a:t>
            </a:r>
            <a:r>
              <a:rPr lang="pt-BR" sz="2400" b="0" dirty="0" smtClean="0"/>
              <a:t>				   possíveis alterações fetais;</a:t>
            </a:r>
          </a:p>
          <a:p>
            <a:pPr algn="just"/>
            <a:r>
              <a:rPr lang="pt-BR" sz="2400" b="0" dirty="0" smtClean="0"/>
              <a:t>		-  Parto </a:t>
            </a:r>
            <a:r>
              <a:rPr lang="pt-BR" sz="2400" b="0" dirty="0"/>
              <a:t>de um recém-nascido </a:t>
            </a:r>
            <a:r>
              <a:rPr lang="pt-BR" sz="2400" b="0" dirty="0" smtClean="0"/>
              <a:t>saudável;</a:t>
            </a:r>
          </a:p>
          <a:p>
            <a:pPr algn="just"/>
            <a:r>
              <a:rPr lang="pt-BR" sz="2400" b="0" dirty="0"/>
              <a:t>	</a:t>
            </a:r>
            <a:r>
              <a:rPr lang="pt-BR" sz="2400" b="0" dirty="0" smtClean="0"/>
              <a:t>	-  </a:t>
            </a:r>
            <a:r>
              <a:rPr lang="pt-BR" sz="2400" b="0" dirty="0" smtClean="0"/>
              <a:t>Prevenir morbidade e mortalidade </a:t>
            </a:r>
            <a:r>
              <a:rPr lang="pt-BR" sz="2400" b="0" dirty="0"/>
              <a:t>materna e </a:t>
            </a:r>
            <a:r>
              <a:rPr lang="pt-BR" sz="2400" b="0" dirty="0" smtClean="0"/>
              <a:t>		    fetal</a:t>
            </a:r>
            <a:r>
              <a:rPr lang="pt-BR" sz="2400" b="0" dirty="0" smtClean="0"/>
              <a:t>;</a:t>
            </a:r>
          </a:p>
          <a:p>
            <a:pPr algn="just"/>
            <a:r>
              <a:rPr lang="pt-BR" sz="2400" b="0" dirty="0"/>
              <a:t>	</a:t>
            </a:r>
            <a:r>
              <a:rPr lang="pt-BR" sz="2400" b="0" dirty="0" smtClean="0"/>
              <a:t>	-  Cuidados no puerpério.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pt-BR" sz="2400" b="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400" b="0" dirty="0" smtClean="0"/>
              <a:t>Diante </a:t>
            </a:r>
            <a:r>
              <a:rPr lang="pt-BR" sz="2400" b="0" dirty="0"/>
              <a:t>desse </a:t>
            </a:r>
            <a:r>
              <a:rPr lang="pt-BR" sz="2400" b="0" dirty="0" smtClean="0"/>
              <a:t>cenário</a:t>
            </a:r>
            <a:r>
              <a:rPr lang="pt-BR" sz="2400" b="0" dirty="0"/>
              <a:t> </a:t>
            </a:r>
            <a:r>
              <a:rPr lang="pt-BR" sz="2400" b="0" dirty="0" smtClean="0"/>
              <a:t>apresentado e das importâncias acima </a:t>
            </a:r>
            <a:r>
              <a:rPr lang="pt-BR" sz="2400" b="0" dirty="0" smtClean="0"/>
              <a:t>citadas, </a:t>
            </a:r>
            <a:r>
              <a:rPr lang="pt-BR" sz="2400" b="0" dirty="0" smtClean="0"/>
              <a:t>foi </a:t>
            </a:r>
            <a:r>
              <a:rPr lang="pt-BR" sz="2400" b="0" dirty="0"/>
              <a:t>dado prioridade ao Pré-natal e Puerpério associado a saúde </a:t>
            </a:r>
            <a:r>
              <a:rPr lang="pt-BR" sz="2400" b="0" dirty="0" smtClean="0"/>
              <a:t>bucal para a intervenção.</a:t>
            </a:r>
            <a:endParaRPr lang="pt-BR" sz="2400" b="0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23528" y="70230"/>
            <a:ext cx="5791200" cy="900018"/>
          </a:xfrm>
        </p:spPr>
        <p:txBody>
          <a:bodyPr>
            <a:normAutofit/>
          </a:bodyPr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563888" y="0"/>
            <a:ext cx="8754489" cy="4108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400" dirty="0" smtClean="0">
                <a:solidFill>
                  <a:schemeClr val="bg1">
                    <a:lumMod val="75000"/>
                  </a:schemeClr>
                </a:solidFill>
              </a:rPr>
              <a:t>tcc ProVaB 2015</a:t>
            </a:r>
            <a:endParaRPr lang="pt-BR" sz="1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28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-274911"/>
            <a:ext cx="5791200" cy="1371600"/>
          </a:xfrm>
        </p:spPr>
        <p:txBody>
          <a:bodyPr>
            <a:normAutofit/>
          </a:bodyPr>
          <a:lstStyle/>
          <a:p>
            <a:r>
              <a:rPr lang="pt-BR" dirty="0" smtClean="0"/>
              <a:t>Objetivo Geral 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268760"/>
            <a:ext cx="8640960" cy="5400600"/>
          </a:xfrm>
        </p:spPr>
        <p:txBody>
          <a:bodyPr>
            <a:normAutofit fontScale="92500"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pt-BR" sz="2400" b="0" dirty="0" smtClean="0"/>
              <a:t>Melhorar a atenção ao </a:t>
            </a:r>
            <a:r>
              <a:rPr lang="pt-BR" sz="2400" b="0" dirty="0"/>
              <a:t>pré-natal das </a:t>
            </a:r>
            <a:r>
              <a:rPr lang="pt-BR" sz="2400" b="0" dirty="0" smtClean="0"/>
              <a:t>gestantes e puérperas </a:t>
            </a:r>
            <a:r>
              <a:rPr lang="pt-BR" sz="2400" b="0" dirty="0"/>
              <a:t>acompanhadas na Unidade Básica de Saúde do Paraíso I – Santa </a:t>
            </a:r>
            <a:r>
              <a:rPr lang="pt-BR" sz="2400" b="0" dirty="0" smtClean="0"/>
              <a:t>Cruz/RN.</a:t>
            </a:r>
          </a:p>
          <a:p>
            <a:pPr algn="just"/>
            <a:endParaRPr lang="pt-BR" dirty="0"/>
          </a:p>
          <a:p>
            <a:pPr marL="137160" indent="0" algn="ctr">
              <a:buNone/>
            </a:pPr>
            <a:endParaRPr lang="pt-BR" dirty="0" smtClean="0">
              <a:solidFill>
                <a:schemeClr val="accent1"/>
              </a:solidFill>
              <a:latin typeface="+mj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pt-BR" sz="2400" b="0" dirty="0" smtClean="0"/>
              <a:t>Pré-natal</a:t>
            </a:r>
            <a:r>
              <a:rPr lang="pt-BR" sz="2400" b="0" dirty="0"/>
              <a:t>, Puerpério e Saúde bucal:</a:t>
            </a:r>
          </a:p>
          <a:p>
            <a:pPr marL="0" lvl="0" indent="0" algn="just">
              <a:buNone/>
            </a:pPr>
            <a:r>
              <a:rPr lang="pt-BR" sz="2400" b="0" dirty="0"/>
              <a:t>	- Ampliar a cobertura;</a:t>
            </a:r>
          </a:p>
          <a:p>
            <a:pPr marL="0" lvl="0" indent="0" algn="just">
              <a:buNone/>
            </a:pPr>
            <a:r>
              <a:rPr lang="pt-BR" sz="2400" b="0" dirty="0"/>
              <a:t>	- Melhorar a qualidade da atenção prestada;</a:t>
            </a:r>
          </a:p>
          <a:p>
            <a:pPr marL="0" lvl="0" indent="0" algn="just">
              <a:buNone/>
            </a:pPr>
            <a:r>
              <a:rPr lang="pt-BR" sz="2400" b="0" dirty="0"/>
              <a:t>	</a:t>
            </a:r>
            <a:r>
              <a:rPr lang="pt-BR" sz="2400" b="0" dirty="0" smtClean="0"/>
              <a:t>- Aumentar </a:t>
            </a:r>
            <a:r>
              <a:rPr lang="pt-BR" sz="2400" b="0" dirty="0"/>
              <a:t>a adesão;</a:t>
            </a:r>
          </a:p>
          <a:p>
            <a:pPr marL="0" lvl="0" indent="0" algn="just">
              <a:buNone/>
            </a:pPr>
            <a:r>
              <a:rPr lang="pt-BR" sz="2400" b="0" dirty="0"/>
              <a:t>	</a:t>
            </a:r>
            <a:r>
              <a:rPr lang="pt-BR" sz="2400" b="0" dirty="0" smtClean="0"/>
              <a:t>- Uniformizar </a:t>
            </a:r>
            <a:r>
              <a:rPr lang="pt-BR" sz="2400" b="0" dirty="0"/>
              <a:t>o registro;</a:t>
            </a:r>
          </a:p>
          <a:p>
            <a:pPr marL="0" lvl="0" indent="0" algn="just">
              <a:buNone/>
            </a:pPr>
            <a:r>
              <a:rPr lang="pt-BR" sz="2400" b="0" dirty="0"/>
              <a:t>	</a:t>
            </a:r>
            <a:r>
              <a:rPr lang="pt-BR" sz="2400" b="0" dirty="0" smtClean="0"/>
              <a:t>- Realizar </a:t>
            </a:r>
            <a:r>
              <a:rPr lang="pt-BR" sz="2400" b="0" dirty="0"/>
              <a:t>avaliação de risco das gestantes do pré-natal;</a:t>
            </a:r>
          </a:p>
          <a:p>
            <a:pPr marL="0" lvl="0" indent="0" algn="just">
              <a:buNone/>
            </a:pPr>
            <a:r>
              <a:rPr lang="pt-BR" sz="2400" b="0" dirty="0"/>
              <a:t>	</a:t>
            </a:r>
            <a:r>
              <a:rPr lang="pt-BR" sz="2400" b="0" dirty="0" smtClean="0"/>
              <a:t>- Articular </a:t>
            </a:r>
            <a:r>
              <a:rPr lang="pt-BR" sz="2400" b="0" dirty="0"/>
              <a:t>ações de promoção a saúde.</a:t>
            </a:r>
          </a:p>
          <a:p>
            <a:pPr algn="just"/>
            <a:endParaRPr lang="pt-BR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-900608" y="2132856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sz="3800" dirty="0" smtClean="0">
                <a:effectLst/>
              </a:rPr>
              <a:t>Objetivos Específicos</a:t>
            </a:r>
            <a:r>
              <a:rPr lang="pt-BR" dirty="0" smtClean="0">
                <a:effectLst/>
              </a:rPr>
              <a:t> </a:t>
            </a:r>
            <a:endParaRPr lang="pt-BR" dirty="0">
              <a:effectLst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563888" y="0"/>
            <a:ext cx="8754489" cy="4108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400" dirty="0" smtClean="0">
                <a:solidFill>
                  <a:schemeClr val="bg1">
                    <a:lumMod val="75000"/>
                  </a:schemeClr>
                </a:solidFill>
              </a:rPr>
              <a:t>tcc ProVaB 2015</a:t>
            </a:r>
            <a:endParaRPr lang="pt-BR" sz="1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03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-91135"/>
            <a:ext cx="5791200" cy="1371600"/>
          </a:xfrm>
        </p:spPr>
        <p:txBody>
          <a:bodyPr>
            <a:normAutofit/>
          </a:bodyPr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484784"/>
            <a:ext cx="8856984" cy="5256584"/>
          </a:xfrm>
        </p:spPr>
        <p:txBody>
          <a:bodyPr>
            <a:normAutofit fontScale="92500" lnSpcReduction="10000"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pt-BR" sz="2400" b="0" dirty="0" smtClean="0"/>
              <a:t>Período: agosto à </a:t>
            </a:r>
            <a:r>
              <a:rPr lang="pt-BR" sz="2400" b="0" dirty="0"/>
              <a:t>novembro </a:t>
            </a:r>
            <a:r>
              <a:rPr lang="pt-BR" sz="2400" b="0" dirty="0" smtClean="0"/>
              <a:t>de 2014.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pt-BR" sz="2400" b="0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400" b="0" dirty="0" smtClean="0"/>
              <a:t>Cadastramento das gestantes e puérperas.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pt-BR" sz="2400" b="0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400" b="0" dirty="0" smtClean="0"/>
              <a:t>Capacitação da Equipe:</a:t>
            </a:r>
          </a:p>
          <a:p>
            <a:pPr marL="137160" indent="0" algn="just">
              <a:buNone/>
            </a:pPr>
            <a:r>
              <a:rPr lang="pt-BR" sz="2400" b="0" dirty="0"/>
              <a:t> </a:t>
            </a:r>
            <a:r>
              <a:rPr lang="pt-BR" sz="2400" b="0" dirty="0" smtClean="0"/>
              <a:t>		-  Protocolo </a:t>
            </a:r>
            <a:r>
              <a:rPr lang="pt-BR" sz="2400" b="0" dirty="0"/>
              <a:t>de pré-natal e </a:t>
            </a:r>
            <a:r>
              <a:rPr lang="pt-BR" sz="2400" b="0" dirty="0" smtClean="0"/>
              <a:t>puerpério;</a:t>
            </a:r>
          </a:p>
          <a:p>
            <a:pPr marL="137160" indent="0" algn="just">
              <a:buNone/>
            </a:pPr>
            <a:r>
              <a:rPr lang="pt-BR" sz="2400" b="0" dirty="0" smtClean="0"/>
              <a:t>		-  Estabelecimento da função de </a:t>
            </a:r>
            <a:r>
              <a:rPr lang="pt-BR" sz="2400" b="0" dirty="0"/>
              <a:t>cada profissional </a:t>
            </a:r>
            <a:r>
              <a:rPr lang="pt-BR" sz="2400" b="0" dirty="0" smtClean="0"/>
              <a:t>			   nas ações;</a:t>
            </a:r>
          </a:p>
          <a:p>
            <a:pPr marL="137160" indent="0" algn="just">
              <a:buNone/>
            </a:pPr>
            <a:r>
              <a:rPr lang="pt-BR" sz="2400" b="0" dirty="0" smtClean="0"/>
              <a:t>		-  Capacitação </a:t>
            </a:r>
            <a:r>
              <a:rPr lang="pt-BR" sz="2400" b="0" dirty="0"/>
              <a:t>dos </a:t>
            </a:r>
            <a:r>
              <a:rPr lang="pt-BR" sz="2400" b="0" dirty="0" smtClean="0"/>
              <a:t>ACS, da enfermeira,  </a:t>
            </a:r>
            <a:r>
              <a:rPr lang="pt-BR" sz="2400" b="0" dirty="0"/>
              <a:t>equipe de </a:t>
            </a:r>
            <a:r>
              <a:rPr lang="pt-BR" sz="2400" b="0" dirty="0" smtClean="0"/>
              <a:t>			   vacinação e saúde bucal;</a:t>
            </a:r>
          </a:p>
          <a:p>
            <a:pPr algn="just"/>
            <a:r>
              <a:rPr lang="pt-BR" sz="2400" b="0" dirty="0"/>
              <a:t>	</a:t>
            </a:r>
            <a:r>
              <a:rPr lang="pt-BR" sz="2400" b="0" dirty="0" smtClean="0"/>
              <a:t>	-  Engajamento público: </a:t>
            </a:r>
            <a:r>
              <a:rPr lang="pt-BR" sz="2400" b="0" dirty="0"/>
              <a:t>“Conversando com a </a:t>
            </a:r>
            <a:r>
              <a:rPr lang="pt-BR" sz="2400" b="0" dirty="0" smtClean="0"/>
              <a:t>			    comunidade”.</a:t>
            </a:r>
            <a:endParaRPr lang="pt-BR" sz="2400" b="0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3563888" y="0"/>
            <a:ext cx="8754489" cy="4108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400" dirty="0" smtClean="0">
                <a:solidFill>
                  <a:schemeClr val="bg1">
                    <a:lumMod val="75000"/>
                  </a:schemeClr>
                </a:solidFill>
              </a:rPr>
              <a:t>tcc ProVaB 2015</a:t>
            </a:r>
            <a:endParaRPr lang="pt-BR" sz="1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9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-73205"/>
            <a:ext cx="5791200" cy="1371600"/>
          </a:xfrm>
        </p:spPr>
        <p:txBody>
          <a:bodyPr>
            <a:normAutofit/>
          </a:bodyPr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484784"/>
            <a:ext cx="8928992" cy="5373216"/>
          </a:xfrm>
        </p:spPr>
        <p:txBody>
          <a:bodyPr>
            <a:norm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pt-BR" sz="2400" b="0" dirty="0" smtClean="0"/>
              <a:t>Atendimento:</a:t>
            </a:r>
          </a:p>
          <a:p>
            <a:pPr marL="137160" indent="0" algn="just">
              <a:buNone/>
            </a:pPr>
            <a:r>
              <a:rPr lang="pt-BR" sz="2400" b="0" dirty="0" smtClean="0"/>
              <a:t>		- Clínico e odontológico às gestantes e 			  	 puérperas.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400" b="0" dirty="0" smtClean="0"/>
              <a:t>Monitoramento da intervenção:</a:t>
            </a:r>
          </a:p>
          <a:p>
            <a:pPr marL="137160" indent="0" algn="just">
              <a:buNone/>
            </a:pPr>
            <a:r>
              <a:rPr lang="pt-BR" sz="2400" b="0" dirty="0"/>
              <a:t>	</a:t>
            </a:r>
            <a:r>
              <a:rPr lang="pt-BR" sz="2400" b="0" dirty="0" smtClean="0"/>
              <a:t>	- Semanal na planilha de coleta de dados;</a:t>
            </a:r>
          </a:p>
          <a:p>
            <a:pPr marL="137160" indent="0" algn="just">
              <a:buNone/>
            </a:pPr>
            <a:r>
              <a:rPr lang="pt-BR" sz="2400" b="0" dirty="0"/>
              <a:t>	</a:t>
            </a:r>
            <a:r>
              <a:rPr lang="pt-BR" sz="2400" b="0" dirty="0" smtClean="0"/>
              <a:t>	- Reunião administrativa mensal;</a:t>
            </a:r>
          </a:p>
          <a:p>
            <a:pPr marL="137160" indent="0" algn="just">
              <a:buNone/>
            </a:pPr>
            <a:r>
              <a:rPr lang="pt-BR" sz="2400" b="0" dirty="0"/>
              <a:t>	</a:t>
            </a:r>
            <a:r>
              <a:rPr lang="pt-BR" sz="2400" b="0" dirty="0" smtClean="0"/>
              <a:t>	- Ficha espelho.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400" b="0" dirty="0" smtClean="0"/>
              <a:t>Promoção à saúde:	</a:t>
            </a:r>
          </a:p>
          <a:p>
            <a:pPr marL="0" indent="0" algn="just">
              <a:buNone/>
            </a:pPr>
            <a:r>
              <a:rPr lang="pt-BR" sz="2400" b="0" dirty="0" smtClean="0"/>
              <a:t>	     	- Exposições dialogadas.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400" b="0" dirty="0" smtClean="0"/>
              <a:t>Aquisição de insumos	</a:t>
            </a:r>
            <a:r>
              <a:rPr lang="pt-BR" sz="2400" dirty="0" smtClean="0"/>
              <a:t>           </a:t>
            </a:r>
            <a:r>
              <a:rPr lang="pt-BR" dirty="0"/>
              <a:t>		</a:t>
            </a:r>
            <a:r>
              <a:rPr lang="pt-BR" dirty="0" smtClean="0"/>
              <a:t>           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3563888" y="0"/>
            <a:ext cx="8754489" cy="4108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400" dirty="0" smtClean="0">
                <a:solidFill>
                  <a:schemeClr val="bg1">
                    <a:lumMod val="75000"/>
                  </a:schemeClr>
                </a:solidFill>
              </a:rPr>
              <a:t>tcc ProVaB 2015</a:t>
            </a:r>
            <a:endParaRPr lang="pt-BR" sz="1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47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9672" y="6031160"/>
            <a:ext cx="7416824" cy="778098"/>
          </a:xfrm>
        </p:spPr>
        <p:txBody>
          <a:bodyPr>
            <a:normAutofit fontScale="90000"/>
          </a:bodyPr>
          <a:lstStyle/>
          <a:p>
            <a:r>
              <a:rPr lang="pt-BR" sz="1800" dirty="0" smtClean="0">
                <a:solidFill>
                  <a:schemeClr val="tx1"/>
                </a:solidFill>
                <a:effectLst/>
                <a:latin typeface="+mn-lt"/>
              </a:rPr>
              <a:t>Figura </a:t>
            </a:r>
            <a:r>
              <a:rPr lang="pt-BR" sz="1800" dirty="0">
                <a:solidFill>
                  <a:schemeClr val="tx1"/>
                </a:solidFill>
                <a:effectLst/>
                <a:latin typeface="+mn-lt"/>
              </a:rPr>
              <a:t>1: Proporção de gestantes cadastradas no programa de Pré-Natal e Puerpério na UBS do Paraíso I. Santa Cruz/RN, 2014</a:t>
            </a:r>
            <a:r>
              <a:rPr lang="pt-BR" sz="1800" dirty="0">
                <a:solidFill>
                  <a:schemeClr val="tx1"/>
                </a:solidFill>
                <a:latin typeface="+mn-lt"/>
              </a:rPr>
              <a:t>.</a:t>
            </a:r>
            <a:br>
              <a:rPr lang="pt-BR" sz="1800" dirty="0">
                <a:solidFill>
                  <a:schemeClr val="tx1"/>
                </a:solidFill>
                <a:latin typeface="+mn-lt"/>
              </a:rPr>
            </a:br>
            <a:endParaRPr lang="pt-BR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5517232"/>
          </a:xfrm>
        </p:spPr>
        <p:txBody>
          <a:bodyPr>
            <a:norm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pt-BR" sz="2400" dirty="0" smtClean="0"/>
              <a:t>Objetivo 1: </a:t>
            </a:r>
            <a:r>
              <a:rPr lang="pt-BR" sz="2400" b="0" dirty="0"/>
              <a:t>Ampliar a cobertura de pré-natal.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400" dirty="0" smtClean="0"/>
              <a:t>Meta 1:</a:t>
            </a:r>
            <a:r>
              <a:rPr lang="pt-BR" sz="2400" dirty="0"/>
              <a:t> </a:t>
            </a:r>
            <a:r>
              <a:rPr lang="pt-BR" sz="2400" b="0" dirty="0"/>
              <a:t>Alcançar 100% de cobertura das gestantes cadastradas no Programa de Pré-natal da unidade de saúde.</a:t>
            </a:r>
          </a:p>
          <a:p>
            <a:pPr algn="just"/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924944"/>
            <a:ext cx="6984776" cy="3106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3559823" y="-51518"/>
            <a:ext cx="8754489" cy="4108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400" dirty="0" smtClean="0">
                <a:solidFill>
                  <a:schemeClr val="bg1">
                    <a:lumMod val="75000"/>
                  </a:schemeClr>
                </a:solidFill>
              </a:rPr>
              <a:t>tcc ProVaB 2015</a:t>
            </a:r>
            <a:endParaRPr lang="pt-BR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79512" y="-73205"/>
            <a:ext cx="8964488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100" dirty="0"/>
              <a:t>Objetivos, Metas e Resultados </a:t>
            </a:r>
          </a:p>
          <a:p>
            <a:r>
              <a:rPr lang="pt-BR" sz="3100" dirty="0"/>
              <a:t>Pré-natal</a:t>
            </a:r>
          </a:p>
        </p:txBody>
      </p:sp>
    </p:spTree>
    <p:extLst>
      <p:ext uri="{BB962C8B-B14F-4D97-AF65-F5344CB8AC3E}">
        <p14:creationId xmlns:p14="http://schemas.microsoft.com/office/powerpoint/2010/main" val="122520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Custom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770</TotalTime>
  <Words>1393</Words>
  <Application>Microsoft Office PowerPoint</Application>
  <PresentationFormat>Apresentação na tela (4:3)</PresentationFormat>
  <Paragraphs>258</Paragraphs>
  <Slides>27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28" baseType="lpstr">
      <vt:lpstr>Essential</vt:lpstr>
      <vt:lpstr>Universidade Aberta do SUS – UNASUS Universidade Federal de Pelotas – UFPel Especialização em Saúde da Família Modalidade a Distância Turma 06</vt:lpstr>
      <vt:lpstr>INTRODUÇÃO</vt:lpstr>
      <vt:lpstr>INTRODUÇÃO</vt:lpstr>
      <vt:lpstr>INTRODUÇÃO</vt:lpstr>
      <vt:lpstr>INTRODUÇÃO</vt:lpstr>
      <vt:lpstr>Objetivo Geral  </vt:lpstr>
      <vt:lpstr>Metodologia</vt:lpstr>
      <vt:lpstr>Metodologia</vt:lpstr>
      <vt:lpstr>Figura 1: Proporção de gestantes cadastradas no programa de Pré-Natal e Puerpério na UBS do Paraíso I. Santa Cruz/RN, 2014. </vt:lpstr>
      <vt:lpstr>Figura 2: Proporção de gestantes cadastradas no primeiro trimestre de gestação na UBS do Paraíso I. Santa Cruz/RN, 2014. </vt:lpstr>
      <vt:lpstr>Apresentação do PowerPoint</vt:lpstr>
      <vt:lpstr>Apresentação do PowerPoint</vt:lpstr>
      <vt:lpstr>Figura 3: Proporção de gestantes com  avaliação de necessidade de atendimento odontológico da UBS do Paraíso I. Santa Cruz/RN, 2014</vt:lpstr>
      <vt:lpstr>Figura 4: Proporção de puérperas que tiveram as mamas , abdome, exame ginecológico e estado psíquico avaliados Unidade Básica de Saúde do Paraíso I. Santa Cruz/RN, 2014</vt:lpstr>
      <vt:lpstr>      Figura 5: Proporção de gestantes com primeira consulta odontológica programática da UBS do Paraíso I. Santa Cruz/RN, 2014 </vt:lpstr>
      <vt:lpstr>Figura 6: Proporção de gestantes com primeira consulta odontológica programática com tratamento odontológico concluído da UBS do Paraíso I. Santa Cruz/RN, 2014</vt:lpstr>
      <vt:lpstr>Apresentação do PowerPoint</vt:lpstr>
      <vt:lpstr>Discussão (Importância da intervenção)</vt:lpstr>
      <vt:lpstr>Discussão (Importância da intervenção)</vt:lpstr>
      <vt:lpstr>Discussão</vt:lpstr>
      <vt:lpstr>Reflexão crítica sobre seu processo pessoal de aprendizagem</vt:lpstr>
      <vt:lpstr>Momentos...</vt:lpstr>
      <vt:lpstr>Momentos...</vt:lpstr>
      <vt:lpstr>Apresentação do PowerPoint</vt:lpstr>
      <vt:lpstr>Referências bibliográficas</vt:lpstr>
      <vt:lpstr>Referências bibliográficas</vt:lpstr>
      <vt:lpstr>Obrigado!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Programa de Valorização do Profissional da Atenção Básica</dc:title>
  <dc:creator>Lyane</dc:creator>
  <cp:lastModifiedBy>NET CASA</cp:lastModifiedBy>
  <cp:revision>81</cp:revision>
  <dcterms:created xsi:type="dcterms:W3CDTF">2014-12-13T14:33:25Z</dcterms:created>
  <dcterms:modified xsi:type="dcterms:W3CDTF">2015-01-23T02:15:56Z</dcterms:modified>
</cp:coreProperties>
</file>