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7" r:id="rId2"/>
    <p:sldId id="335" r:id="rId3"/>
    <p:sldId id="257" r:id="rId4"/>
    <p:sldId id="259" r:id="rId5"/>
    <p:sldId id="260" r:id="rId6"/>
    <p:sldId id="261" r:id="rId7"/>
    <p:sldId id="258" r:id="rId8"/>
    <p:sldId id="262" r:id="rId9"/>
    <p:sldId id="298" r:id="rId10"/>
    <p:sldId id="299" r:id="rId11"/>
    <p:sldId id="334" r:id="rId12"/>
    <p:sldId id="306" r:id="rId13"/>
    <p:sldId id="307" r:id="rId14"/>
    <p:sldId id="302" r:id="rId15"/>
    <p:sldId id="303" r:id="rId16"/>
    <p:sldId id="333" r:id="rId17"/>
    <p:sldId id="308" r:id="rId18"/>
    <p:sldId id="309" r:id="rId19"/>
    <p:sldId id="310" r:id="rId20"/>
    <p:sldId id="311" r:id="rId21"/>
    <p:sldId id="312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5" r:id="rId31"/>
    <p:sldId id="326" r:id="rId32"/>
    <p:sldId id="327" r:id="rId33"/>
    <p:sldId id="329" r:id="rId34"/>
    <p:sldId id="330" r:id="rId35"/>
    <p:sldId id="339" r:id="rId36"/>
    <p:sldId id="336" r:id="rId37"/>
    <p:sldId id="337" r:id="rId38"/>
    <p:sldId id="338" r:id="rId39"/>
    <p:sldId id="328" r:id="rId40"/>
    <p:sldId id="331" r:id="rId41"/>
    <p:sldId id="295" r:id="rId42"/>
    <p:sldId id="340" r:id="rId43"/>
    <p:sldId id="341" r:id="rId44"/>
    <p:sldId id="342" r:id="rId45"/>
    <p:sldId id="343" r:id="rId46"/>
    <p:sldId id="344" r:id="rId47"/>
    <p:sldId id="345" r:id="rId48"/>
    <p:sldId id="347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Planilha%20_%20Joelma%20_01-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8.6447918350382166E-2"/>
          <c:w val="0.86019852176496758"/>
          <c:h val="0.77923699786793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3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0.15312500000000001</c:v>
                </c:pt>
                <c:pt idx="1">
                  <c:v>0.18437500000000001</c:v>
                </c:pt>
                <c:pt idx="2">
                  <c:v>0.21625000000000041</c:v>
                </c:pt>
                <c:pt idx="3">
                  <c:v>0.27125000000000005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3136"/>
        <c:axId val="33649024"/>
      </c:barChart>
      <c:catAx>
        <c:axId val="3364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3649024"/>
        <c:crosses val="autoZero"/>
        <c:auto val="1"/>
        <c:lblAlgn val="ctr"/>
        <c:lblOffset val="100"/>
        <c:noMultiLvlLbl val="0"/>
      </c:catAx>
      <c:valAx>
        <c:axId val="33649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3643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0954724409447"/>
          <c:y val="0.12450832489916101"/>
          <c:w val="0.84054461942257486"/>
          <c:h val="0.7004398500308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0.94693877551020411</c:v>
                </c:pt>
                <c:pt idx="1">
                  <c:v>0.87457627118644066</c:v>
                </c:pt>
                <c:pt idx="2">
                  <c:v>0.780346820809247</c:v>
                </c:pt>
                <c:pt idx="3">
                  <c:v>0.77188940092165903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84416"/>
        <c:axId val="41085952"/>
      </c:barChart>
      <c:catAx>
        <c:axId val="410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085952"/>
        <c:crosses val="autoZero"/>
        <c:auto val="1"/>
        <c:lblAlgn val="ctr"/>
        <c:lblOffset val="100"/>
        <c:noMultiLvlLbl val="0"/>
      </c:catAx>
      <c:valAx>
        <c:axId val="410859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084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Indicadores!$D$69:$G$69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Indicadores!$D$70:$G$70</c:f>
              <c:numCache>
                <c:formatCode>0.0%</c:formatCode>
                <c:ptCount val="4"/>
                <c:pt idx="0">
                  <c:v>0.10612244897959221</c:v>
                </c:pt>
                <c:pt idx="1">
                  <c:v>0.14915254237288136</c:v>
                </c:pt>
                <c:pt idx="2">
                  <c:v>0.12716763005780346</c:v>
                </c:pt>
                <c:pt idx="3">
                  <c:v>0.26728110599078342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86752"/>
        <c:axId val="41388288"/>
      </c:barChart>
      <c:catAx>
        <c:axId val="413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388288"/>
        <c:crosses val="autoZero"/>
        <c:auto val="1"/>
        <c:lblAlgn val="ctr"/>
        <c:lblOffset val="100"/>
        <c:noMultiLvlLbl val="0"/>
      </c:catAx>
      <c:valAx>
        <c:axId val="41388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386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idosos com avaliação da necessidade de prótese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0.7567567567567568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20544"/>
        <c:axId val="41822080"/>
      </c:barChart>
      <c:catAx>
        <c:axId val="4182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822080"/>
        <c:crosses val="autoZero"/>
        <c:auto val="1"/>
        <c:lblAlgn val="ctr"/>
        <c:lblOffset val="100"/>
        <c:noMultiLvlLbl val="0"/>
      </c:catAx>
      <c:valAx>
        <c:axId val="418220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820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Indicadores!$D$79:$G$79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Indicadores!$D$80:$G$80</c:f>
              <c:numCache>
                <c:formatCode>0.0%</c:formatCode>
                <c:ptCount val="4"/>
                <c:pt idx="0">
                  <c:v>0.56734693877551023</c:v>
                </c:pt>
                <c:pt idx="1">
                  <c:v>0.64067796610169692</c:v>
                </c:pt>
                <c:pt idx="2">
                  <c:v>0.68497109826589875</c:v>
                </c:pt>
                <c:pt idx="3">
                  <c:v>0.71428571428571463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3600"/>
        <c:axId val="41759488"/>
      </c:barChart>
      <c:catAx>
        <c:axId val="417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759488"/>
        <c:crosses val="autoZero"/>
        <c:auto val="1"/>
        <c:lblAlgn val="ctr"/>
        <c:lblOffset val="100"/>
        <c:noMultiLvlLbl val="0"/>
      </c:catAx>
      <c:valAx>
        <c:axId val="41759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753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98672009935"/>
          <c:y val="0.15157361372124556"/>
          <c:w val="0.83769174976388594"/>
          <c:h val="0.68487721134556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Indicadores!$D$92:$G$92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Indicadores!$D$93:$G$93</c:f>
              <c:numCache>
                <c:formatCode>0.0%</c:formatCode>
                <c:ptCount val="4"/>
                <c:pt idx="0">
                  <c:v>0.97551020408163258</c:v>
                </c:pt>
                <c:pt idx="1">
                  <c:v>0.97966101694915531</c:v>
                </c:pt>
                <c:pt idx="2">
                  <c:v>0.92485549132948253</c:v>
                </c:pt>
                <c:pt idx="3">
                  <c:v>0.90552995391705049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73312"/>
        <c:axId val="41799680"/>
      </c:barChart>
      <c:catAx>
        <c:axId val="417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799680"/>
        <c:crosses val="autoZero"/>
        <c:auto val="1"/>
        <c:lblAlgn val="ctr"/>
        <c:lblOffset val="100"/>
        <c:noMultiLvlLbl val="0"/>
      </c:catAx>
      <c:valAx>
        <c:axId val="417996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773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2254099425644"/>
          <c:y val="0.15962288778567821"/>
          <c:w val="0.83833455471531348"/>
          <c:h val="0.67368033961113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0.99591836734693673</c:v>
                </c:pt>
                <c:pt idx="1">
                  <c:v>0.99661016949152548</c:v>
                </c:pt>
                <c:pt idx="2">
                  <c:v>0.98843930635838162</c:v>
                </c:pt>
                <c:pt idx="3">
                  <c:v>0.95622119815668205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65056"/>
        <c:axId val="41966592"/>
      </c:barChart>
      <c:catAx>
        <c:axId val="419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966592"/>
        <c:crosses val="autoZero"/>
        <c:auto val="1"/>
        <c:lblAlgn val="ctr"/>
        <c:lblOffset val="100"/>
        <c:noMultiLvlLbl val="0"/>
      </c:catAx>
      <c:valAx>
        <c:axId val="419665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9650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8588926384196"/>
          <c:y val="0.1283473315835521"/>
          <c:w val="0.83801358163562867"/>
          <c:h val="0.69120341207349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0.9913294797687866</c:v>
                </c:pt>
                <c:pt idx="3">
                  <c:v>0.95852534562211977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82368"/>
        <c:axId val="41883904"/>
      </c:barChart>
      <c:catAx>
        <c:axId val="4188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883904"/>
        <c:crosses val="autoZero"/>
        <c:auto val="1"/>
        <c:lblAlgn val="ctr"/>
        <c:lblOffset val="100"/>
        <c:noMultiLvlLbl val="0"/>
      </c:catAx>
      <c:valAx>
        <c:axId val="41883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882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6064859481497"/>
          <c:y val="0.15633075084022163"/>
          <c:w val="0.8386538441588105"/>
          <c:h val="0.68549605148881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Indicadores!$D$117:$G$117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Indicadores!$D$118:$G$118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0.9913294797687866</c:v>
                </c:pt>
                <c:pt idx="3">
                  <c:v>0.95852534562211977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38944"/>
        <c:axId val="41940480"/>
      </c:barChart>
      <c:catAx>
        <c:axId val="419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940480"/>
        <c:crosses val="autoZero"/>
        <c:auto val="1"/>
        <c:lblAlgn val="ctr"/>
        <c:lblOffset val="100"/>
        <c:noMultiLvlLbl val="0"/>
      </c:catAx>
      <c:valAx>
        <c:axId val="419404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938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0954724409447"/>
          <c:y val="0.12644049304893612"/>
          <c:w val="0.84054461942257486"/>
          <c:h val="0.72202759119770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Indicadores!$C$123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Indicadores!$D$122:$G$122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Indicadores!$D$123:$G$123</c:f>
              <c:numCache>
                <c:formatCode>0.0%</c:formatCode>
                <c:ptCount val="4"/>
                <c:pt idx="0">
                  <c:v>0.97142857142857408</c:v>
                </c:pt>
                <c:pt idx="1">
                  <c:v>0.97627118644067978</c:v>
                </c:pt>
                <c:pt idx="2">
                  <c:v>0.97109826589595349</c:v>
                </c:pt>
                <c:pt idx="3">
                  <c:v>0.9423963133640556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11072"/>
        <c:axId val="43025152"/>
      </c:barChart>
      <c:catAx>
        <c:axId val="430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025152"/>
        <c:crosses val="autoZero"/>
        <c:auto val="1"/>
        <c:lblAlgn val="ctr"/>
        <c:lblOffset val="100"/>
        <c:noMultiLvlLbl val="0"/>
      </c:catAx>
      <c:valAx>
        <c:axId val="430251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0110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6064859481497"/>
          <c:y val="0.10329182420479378"/>
          <c:w val="0.83865384415881084"/>
          <c:h val="0.7377220468586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idosos com participação em ações coletivas de educação em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0.96326530612244898</c:v>
                </c:pt>
                <c:pt idx="1">
                  <c:v>0.96949152542372885</c:v>
                </c:pt>
                <c:pt idx="2">
                  <c:v>0.8554913294797688</c:v>
                </c:pt>
                <c:pt idx="3">
                  <c:v>0.8387096774193582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49568"/>
        <c:axId val="43151360"/>
      </c:barChart>
      <c:catAx>
        <c:axId val="43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151360"/>
        <c:crosses val="autoZero"/>
        <c:auto val="1"/>
        <c:lblAlgn val="ctr"/>
        <c:lblOffset val="100"/>
        <c:noMultiLvlLbl val="0"/>
      </c:catAx>
      <c:valAx>
        <c:axId val="43151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149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0.25</c:v>
                </c:pt>
                <c:pt idx="1">
                  <c:v>0.33928571428571525</c:v>
                </c:pt>
                <c:pt idx="2">
                  <c:v>0.39285714285714385</c:v>
                </c:pt>
                <c:pt idx="3">
                  <c:v>0.44642857142857234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08896"/>
        <c:axId val="35410688"/>
      </c:barChart>
      <c:catAx>
        <c:axId val="354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410688"/>
        <c:crosses val="autoZero"/>
        <c:auto val="1"/>
        <c:lblAlgn val="ctr"/>
        <c:lblOffset val="100"/>
        <c:noMultiLvlLbl val="0"/>
      </c:catAx>
      <c:valAx>
        <c:axId val="354106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408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0.17050691244239713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60224"/>
        <c:axId val="43078400"/>
      </c:barChart>
      <c:catAx>
        <c:axId val="4306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078400"/>
        <c:crosses val="autoZero"/>
        <c:auto val="1"/>
        <c:lblAlgn val="ctr"/>
        <c:lblOffset val="100"/>
        <c:noMultiLvlLbl val="0"/>
      </c:catAx>
      <c:valAx>
        <c:axId val="43078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060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0.32432432432432629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0032"/>
        <c:axId val="43101568"/>
      </c:barChart>
      <c:catAx>
        <c:axId val="431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101568"/>
        <c:crosses val="autoZero"/>
        <c:auto val="1"/>
        <c:lblAlgn val="ctr"/>
        <c:lblOffset val="100"/>
        <c:noMultiLvlLbl val="0"/>
      </c:catAx>
      <c:valAx>
        <c:axId val="43101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1000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Indicadores!$D$130:$G$130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Indicadores!$D$131:$G$131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1.1891891891891893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09088"/>
        <c:axId val="43210624"/>
      </c:barChart>
      <c:catAx>
        <c:axId val="432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210624"/>
        <c:crosses val="autoZero"/>
        <c:auto val="1"/>
        <c:lblAlgn val="ctr"/>
        <c:lblOffset val="100"/>
        <c:noMultiLvlLbl val="0"/>
      </c:catAx>
      <c:valAx>
        <c:axId val="4321062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209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Indicadores!$D$130:$G$130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Indicadores!$D$131:$G$131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1.1891891891891893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0928"/>
        <c:axId val="43275008"/>
      </c:barChart>
      <c:catAx>
        <c:axId val="432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275008"/>
        <c:crosses val="autoZero"/>
        <c:auto val="1"/>
        <c:lblAlgn val="ctr"/>
        <c:lblOffset val="100"/>
        <c:noMultiLvlLbl val="0"/>
      </c:catAx>
      <c:valAx>
        <c:axId val="4327500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3260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6532916262226"/>
          <c:y val="0.15684578761996704"/>
          <c:w val="0.84023277912178751"/>
          <c:h val="0.67935761055586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49472"/>
        <c:axId val="32964992"/>
      </c:barChart>
      <c:catAx>
        <c:axId val="354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2964992"/>
        <c:crosses val="autoZero"/>
        <c:auto val="1"/>
        <c:lblAlgn val="ctr"/>
        <c:lblOffset val="100"/>
        <c:noMultiLvlLbl val="0"/>
      </c:catAx>
      <c:valAx>
        <c:axId val="329649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449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0954724409447"/>
          <c:y val="0.14163764120679886"/>
          <c:w val="0.84054461942257552"/>
          <c:h val="0.7070422276879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0.9913294797687866</c:v>
                </c:pt>
                <c:pt idx="3">
                  <c:v>0.96082949308755961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2912"/>
        <c:axId val="32984448"/>
      </c:barChart>
      <c:catAx>
        <c:axId val="329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2984448"/>
        <c:crosses val="autoZero"/>
        <c:auto val="1"/>
        <c:lblAlgn val="ctr"/>
        <c:lblOffset val="100"/>
        <c:noMultiLvlLbl val="0"/>
      </c:catAx>
      <c:valAx>
        <c:axId val="32984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29829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5435322046741"/>
          <c:y val="0.11536738098668473"/>
          <c:w val="0.84085565327725864"/>
          <c:h val="0.71236602584581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1.1157894736842104</c:v>
                </c:pt>
                <c:pt idx="1">
                  <c:v>1.0995475113122204</c:v>
                </c:pt>
                <c:pt idx="2">
                  <c:v>1.094420600858369</c:v>
                </c:pt>
                <c:pt idx="3">
                  <c:v>1.0716612377850125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58912"/>
        <c:axId val="35560448"/>
      </c:barChart>
      <c:catAx>
        <c:axId val="355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560448"/>
        <c:crosses val="autoZero"/>
        <c:auto val="1"/>
        <c:lblAlgn val="ctr"/>
        <c:lblOffset val="100"/>
        <c:noMultiLvlLbl val="0"/>
      </c:catAx>
      <c:valAx>
        <c:axId val="35560448"/>
        <c:scaling>
          <c:orientation val="minMax"/>
          <c:max val="1.150000000000000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558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0954724409447"/>
          <c:y val="0.1252404244481132"/>
          <c:w val="0.8405446194225753"/>
          <c:h val="0.70598396556626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0.69444444444444464</c:v>
                </c:pt>
                <c:pt idx="3">
                  <c:v>0.76923076923076927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73760"/>
        <c:axId val="41175296"/>
      </c:barChart>
      <c:catAx>
        <c:axId val="4117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175296"/>
        <c:crosses val="autoZero"/>
        <c:auto val="1"/>
        <c:lblAlgn val="ctr"/>
        <c:lblOffset val="100"/>
        <c:noMultiLvlLbl val="0"/>
      </c:catAx>
      <c:valAx>
        <c:axId val="41175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1737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0361722026118"/>
          <c:y val="0.11713860496830072"/>
          <c:w val="0.84359932019991768"/>
          <c:h val="0.7025623878613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0.9913294797687866</c:v>
                </c:pt>
                <c:pt idx="3">
                  <c:v>0.96082949308755961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34432"/>
        <c:axId val="41235968"/>
      </c:barChart>
      <c:catAx>
        <c:axId val="412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235968"/>
        <c:crosses val="autoZero"/>
        <c:auto val="1"/>
        <c:lblAlgn val="ctr"/>
        <c:lblOffset val="100"/>
        <c:noMultiLvlLbl val="0"/>
      </c:catAx>
      <c:valAx>
        <c:axId val="41235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234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025371828518"/>
          <c:y val="0.12262483909256565"/>
          <c:w val="0.84449323834520684"/>
          <c:h val="0.70497141280906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0.9913294797687866</c:v>
                </c:pt>
                <c:pt idx="3">
                  <c:v>0.96082949308755961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0608"/>
        <c:axId val="41267968"/>
      </c:barChart>
      <c:catAx>
        <c:axId val="338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267968"/>
        <c:crosses val="autoZero"/>
        <c:auto val="1"/>
        <c:lblAlgn val="ctr"/>
        <c:lblOffset val="100"/>
        <c:noMultiLvlLbl val="0"/>
      </c:catAx>
      <c:valAx>
        <c:axId val="41267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3860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0361722026118"/>
          <c:y val="0.10644701977780974"/>
          <c:w val="0.84359932019991768"/>
          <c:h val="0.72156004327894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1.0597826086956519</c:v>
                </c:pt>
                <c:pt idx="1">
                  <c:v>1.0523809523809524</c:v>
                </c:pt>
                <c:pt idx="2">
                  <c:v>1.0495495495495495</c:v>
                </c:pt>
                <c:pt idx="3">
                  <c:v>1.0371621621621618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7840"/>
        <c:axId val="41037824"/>
      </c:barChart>
      <c:catAx>
        <c:axId val="410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037824"/>
        <c:crosses val="autoZero"/>
        <c:auto val="1"/>
        <c:lblAlgn val="ctr"/>
        <c:lblOffset val="100"/>
        <c:noMultiLvlLbl val="0"/>
      </c:catAx>
      <c:valAx>
        <c:axId val="41037824"/>
        <c:scaling>
          <c:orientation val="minMax"/>
          <c:max val="1.100000000000000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1027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40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9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64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75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6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19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8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7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31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6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6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1D33-A395-4C98-88C0-ADCA2CA4384D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B08A-4F14-443E-A8CC-77948F2285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03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916113"/>
            <a:ext cx="8424862" cy="237648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Melhoria da atenção na saúde das pessoas idosas: intervenção realizada na equipe 2 da UBS Ernesto Che Guevara no município de umbaúba</a:t>
            </a: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”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088" y="4149725"/>
            <a:ext cx="7337425" cy="23479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cs typeface="Arial" pitchFamily="34" charset="0"/>
              </a:rPr>
              <a:t>Joelma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>
                <a:solidFill>
                  <a:schemeClr val="tx1"/>
                </a:solidFill>
                <a:cs typeface="Arial" pitchFamily="34" charset="0"/>
              </a:rPr>
              <a:t>Orientadora: Mabel </a:t>
            </a:r>
            <a:r>
              <a:rPr lang="pt-BR" sz="2600" dirty="0" err="1">
                <a:solidFill>
                  <a:schemeClr val="tx1"/>
                </a:solidFill>
                <a:cs typeface="Arial" pitchFamily="34" charset="0"/>
              </a:rPr>
              <a:t>Miluska</a:t>
            </a:r>
            <a:r>
              <a:rPr lang="pt-BR" sz="2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cs typeface="Arial" pitchFamily="34" charset="0"/>
              </a:rPr>
              <a:t>Suca</a:t>
            </a:r>
            <a:r>
              <a:rPr lang="pt-BR" sz="2600" dirty="0">
                <a:solidFill>
                  <a:schemeClr val="tx1"/>
                </a:solidFill>
                <a:cs typeface="Arial" pitchFamily="34" charset="0"/>
              </a:rPr>
              <a:t> Salas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cs typeface="Arial" pitchFamily="34" charset="0"/>
            </a:endParaRP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1219200" y="3619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400" dirty="0" err="1">
                <a:solidFill>
                  <a:srgbClr val="000000"/>
                </a:solidFill>
                <a:ea typeface="Calibri" pitchFamily="34" charset="0"/>
                <a:cs typeface="Arial" charset="0"/>
              </a:rPr>
              <a:t>Universidade</a:t>
            </a:r>
            <a:r>
              <a:rPr lang="es-PE" sz="2400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 Federal de Pelotas</a:t>
            </a:r>
          </a:p>
          <a:p>
            <a:pPr algn="ctr"/>
            <a:r>
              <a:rPr lang="pt-BR" sz="2400" dirty="0">
                <a:ea typeface="Calibri" pitchFamily="34" charset="0"/>
                <a:cs typeface="Arial" charset="0"/>
              </a:rPr>
              <a:t>Departamento de Medicina social</a:t>
            </a:r>
          </a:p>
          <a:p>
            <a:pPr algn="r"/>
            <a:r>
              <a:rPr lang="es-PE" sz="2400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endParaRPr lang="es-PE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13316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600" dirty="0">
                <a:latin typeface="+mn-lt"/>
                <a:cs typeface="Arial" pitchFamily="34" charset="0"/>
              </a:rPr>
              <a:t>Objetivos Específicos</a:t>
            </a:r>
            <a:r>
              <a:rPr lang="pt-BR" sz="3600" dirty="0">
                <a:latin typeface="+mn-lt"/>
              </a:rPr>
              <a:t/>
            </a:r>
            <a:br>
              <a:rPr lang="pt-BR" sz="3600" dirty="0"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500175"/>
            <a:ext cx="8229600" cy="5000660"/>
          </a:xfrm>
        </p:spPr>
        <p:txBody>
          <a:bodyPr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Ampliar a cobertura de acompanhamento de idosos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Melhorar a adesão dos idosos ao Programa de Atenção à Saúde do Idoso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Melhorar a qualidade da atenção ao idoso na unidade de saúde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Melhorar registros das informações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Mapear os idosos de risco da área de abrangência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2800" dirty="0" smtClean="0">
                <a:cs typeface="Arial" pitchFamily="34" charset="0"/>
              </a:rPr>
              <a:t>Promover a saúde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2714620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latin typeface="Century Gothic" pitchFamily="34" charset="0"/>
                <a:cs typeface="Arial" charset="0"/>
              </a:rPr>
              <a:t>Metodologia</a:t>
            </a:r>
            <a:endParaRPr lang="en-A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pt-BR" sz="3600" b="1" dirty="0" smtClean="0">
                <a:latin typeface="Century Gothic" pitchFamily="34" charset="0"/>
                <a:cs typeface="Arial" charset="0"/>
              </a:rPr>
              <a:t>Metodologia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351837" cy="4464050"/>
          </a:xfrm>
        </p:spPr>
        <p:txBody>
          <a:bodyPr rtlCol="0">
            <a:noAutofit/>
          </a:bodyPr>
          <a:lstStyle/>
          <a:p>
            <a:pPr marL="463550" indent="-463550"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tx1"/>
                </a:solidFill>
              </a:rPr>
              <a:t>Tempo de intervenção: 04 meses</a:t>
            </a:r>
          </a:p>
          <a:p>
            <a:pPr marL="463550" indent="-463550" algn="just" fontAlgn="auto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tx1"/>
                </a:solidFill>
              </a:rPr>
              <a:t>Ações. Todas contempladas nos 4 eixos temáticos.</a:t>
            </a:r>
          </a:p>
          <a:p>
            <a:pPr marL="801688" indent="-4064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Cadastramento : ACS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Buscas idosos faltosos/com problemas de locomoção</a:t>
            </a:r>
          </a:p>
          <a:p>
            <a:pPr marL="801688" indent="-4064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Visitas domiciliares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pt-BR" sz="3600" b="1" dirty="0" smtClean="0">
                <a:latin typeface="Century Gothic" pitchFamily="34" charset="0"/>
                <a:cs typeface="Arial" charset="0"/>
              </a:rPr>
              <a:t>Metodologia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8351837" cy="4657744"/>
          </a:xfrm>
        </p:spPr>
        <p:txBody>
          <a:bodyPr rtlCol="0">
            <a:noAutofit/>
          </a:bodyPr>
          <a:lstStyle/>
          <a:p>
            <a:pPr marL="463550" indent="-463550" algn="just" fontAlgn="auto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tx1"/>
                </a:solidFill>
              </a:rPr>
              <a:t>Ações </a:t>
            </a:r>
          </a:p>
          <a:p>
            <a:pPr marL="801688" indent="-4064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Exames clínicos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Exames complementares:laboratoriais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Ações relacionadas à saúde bucal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Avaliações de risco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Prescrições de medicamentos</a:t>
            </a:r>
          </a:p>
          <a:p>
            <a:pPr marL="801688" indent="-406400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As ações coletivas: orientações individuais e palestras</a:t>
            </a:r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1.bp.blogspot.com/-2OApJxPDGkI/UZr6L9G6pvI/AAAAAAAAAPI/QUhidnWQR00/s1600/en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192801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857232"/>
            <a:ext cx="8208912" cy="321471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pt-BR" sz="3900" dirty="0" smtClean="0"/>
              <a:t>Logística.</a:t>
            </a:r>
          </a:p>
          <a:p>
            <a:pPr>
              <a:buNone/>
            </a:pPr>
            <a:endParaRPr lang="pt-BR" sz="1600" dirty="0" smtClean="0"/>
          </a:p>
          <a:p>
            <a:pPr marL="801688" indent="-463550"/>
            <a:r>
              <a:rPr lang="pt-BR" sz="3500" dirty="0" smtClean="0"/>
              <a:t>Protocolos. Cadernos n° 19</a:t>
            </a:r>
          </a:p>
          <a:p>
            <a:pPr marL="801688" indent="-463550"/>
            <a:r>
              <a:rPr lang="pt-BR" sz="3500" dirty="0" smtClean="0"/>
              <a:t>cartão de acompanhamento da pessoa idosa</a:t>
            </a:r>
          </a:p>
          <a:p>
            <a:pPr marL="801688" indent="-463550"/>
            <a:r>
              <a:rPr lang="pt-BR" sz="3500" dirty="0" smtClean="0"/>
              <a:t>Planilha de coleta de dados</a:t>
            </a:r>
          </a:p>
          <a:p>
            <a:pPr marL="801688" indent="-463550"/>
            <a:r>
              <a:rPr lang="pt-BR" sz="3500" dirty="0" smtClean="0"/>
              <a:t>Ficha espelho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192213" y="-20161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Metodologia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agem 8"/>
          <p:cNvPicPr/>
          <p:nvPr/>
        </p:nvPicPr>
        <p:blipFill>
          <a:blip r:embed="rId3" cstate="print"/>
          <a:srcRect l="13379" t="9469" r="11130" b="5165"/>
          <a:stretch>
            <a:fillRect/>
          </a:stretch>
        </p:blipFill>
        <p:spPr bwMode="auto">
          <a:xfrm>
            <a:off x="3714744" y="4000504"/>
            <a:ext cx="18722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00504"/>
            <a:ext cx="20882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2213" y="-201613"/>
            <a:ext cx="7772400" cy="147002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cs typeface="Arial" pitchFamily="34" charset="0"/>
              </a:rPr>
              <a:t>Metodologia</a:t>
            </a:r>
            <a:endParaRPr lang="pt-BR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351837" cy="5429288"/>
          </a:xfrm>
        </p:spPr>
        <p:txBody>
          <a:bodyPr rtlCol="0">
            <a:noAutofit/>
          </a:bodyPr>
          <a:lstStyle/>
          <a:p>
            <a:pPr marL="463550" indent="-4635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tx1"/>
                </a:solidFill>
              </a:rPr>
              <a:t>Logística.</a:t>
            </a:r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marL="1027113" indent="-631825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Apresentação do projeto: gestão, equipes e comunidade</a:t>
            </a:r>
          </a:p>
          <a:p>
            <a:pPr marL="1027113" indent="-631825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Capacitações e atribuições dos profissionais da equipe</a:t>
            </a:r>
          </a:p>
          <a:p>
            <a:pPr marL="1027113" indent="-631825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Locais para Reuniões </a:t>
            </a:r>
          </a:p>
          <a:p>
            <a:pPr marL="1027113" indent="-631825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Instrumentos</a:t>
            </a:r>
          </a:p>
          <a:p>
            <a:pPr marL="1027113" indent="-631825"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Parcerias com organizações da comunidade,  igreja</a:t>
            </a:r>
          </a:p>
          <a:p>
            <a:pPr marL="1027113" indent="-631825" algn="just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4" y="2786058"/>
            <a:ext cx="4749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b="1" dirty="0" smtClean="0"/>
              <a:t>Metas e Resultados</a:t>
            </a:r>
            <a:endParaRPr lang="pt-BR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500034" y="500042"/>
            <a:ext cx="8229600" cy="121444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 smtClean="0">
                <a:ea typeface="+mj-ea"/>
                <a:cs typeface="+mj-cs"/>
              </a:rPr>
              <a:t>Meta .  </a:t>
            </a:r>
            <a:r>
              <a:rPr lang="pt-BR" sz="3100" dirty="0">
                <a:ea typeface="+mj-ea"/>
                <a:cs typeface="Arial" pitchFamily="34" charset="0"/>
              </a:rPr>
              <a:t>Ampliar a cobertura dos idosos da área com acompanhamento na ESF III para </a:t>
            </a:r>
            <a:r>
              <a:rPr lang="pt-BR" sz="3100" dirty="0" smtClean="0">
                <a:ea typeface="+mj-ea"/>
                <a:cs typeface="Arial" pitchFamily="34" charset="0"/>
              </a:rPr>
              <a:t>30 %.</a:t>
            </a:r>
            <a:endParaRPr lang="pt-BR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785786" y="2643182"/>
          <a:ext cx="750099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2285984" y="5643578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245</a:t>
            </a:r>
            <a:endParaRPr lang="en-AU" sz="2800" dirty="0"/>
          </a:p>
        </p:txBody>
      </p:sp>
      <p:sp>
        <p:nvSpPr>
          <p:cNvPr id="14" name="Rectangle 13"/>
          <p:cNvSpPr/>
          <p:nvPr/>
        </p:nvSpPr>
        <p:spPr>
          <a:xfrm>
            <a:off x="3929058" y="5500702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295</a:t>
            </a:r>
            <a:endParaRPr lang="en-AU" sz="2800" dirty="0"/>
          </a:p>
        </p:txBody>
      </p:sp>
      <p:sp>
        <p:nvSpPr>
          <p:cNvPr id="15" name="Rectangle 14"/>
          <p:cNvSpPr/>
          <p:nvPr/>
        </p:nvSpPr>
        <p:spPr>
          <a:xfrm>
            <a:off x="5572132" y="5500702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346</a:t>
            </a:r>
            <a:endParaRPr lang="en-AU" sz="2800" dirty="0"/>
          </a:p>
        </p:txBody>
      </p:sp>
      <p:sp>
        <p:nvSpPr>
          <p:cNvPr id="16" name="Rectangle 15"/>
          <p:cNvSpPr/>
          <p:nvPr/>
        </p:nvSpPr>
        <p:spPr>
          <a:xfrm>
            <a:off x="571472" y="185736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u="sng" dirty="0" smtClean="0"/>
              <a:t>Antes da intervenção: idosos cadastrados no HIPERDIA</a:t>
            </a:r>
            <a:endParaRPr lang="en-AU" sz="2800" u="sng" dirty="0"/>
          </a:p>
        </p:txBody>
      </p:sp>
      <p:sp>
        <p:nvSpPr>
          <p:cNvPr id="17" name="Rectangle 16"/>
          <p:cNvSpPr/>
          <p:nvPr/>
        </p:nvSpPr>
        <p:spPr>
          <a:xfrm>
            <a:off x="7072330" y="5357826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434</a:t>
            </a:r>
            <a:endParaRPr lang="en-AU" sz="2800" dirty="0"/>
          </a:p>
        </p:txBody>
      </p:sp>
      <p:sp>
        <p:nvSpPr>
          <p:cNvPr id="18" name="Rectangle 17"/>
          <p:cNvSpPr/>
          <p:nvPr/>
        </p:nvSpPr>
        <p:spPr>
          <a:xfrm>
            <a:off x="2285984" y="3071810"/>
            <a:ext cx="4892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u="sng" dirty="0" smtClean="0"/>
              <a:t>Idosos da área: 1600 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28596" y="714356"/>
            <a:ext cx="8229600" cy="1412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100" b="1" dirty="0">
                <a:ea typeface="+mj-ea"/>
                <a:cs typeface="+mj-cs"/>
              </a:rPr>
              <a:t>Meta: </a:t>
            </a:r>
            <a:r>
              <a:rPr lang="pt-BR" sz="3100" dirty="0">
                <a:ea typeface="+mj-ea"/>
                <a:cs typeface="Arial" pitchFamily="34" charset="0"/>
              </a:rPr>
              <a:t>Cadastrar idosos acamados ou com problemas de locomoção para 100%</a:t>
            </a: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214414" y="2857496"/>
          <a:ext cx="671517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86050" y="3429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u="sng" dirty="0" smtClean="0"/>
              <a:t>Idosos acamados n= 112 </a:t>
            </a:r>
            <a:endParaRPr lang="en-AU" sz="2800" b="1" u="sng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90151" y="5357826"/>
            <a:ext cx="5125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38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44             50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200024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intervenção, não haviam registros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684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latin typeface="Century Gothic" pitchFamily="34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pitchFamily="34" charset="0"/>
              </a:rPr>
              <a:t>Realizar visita domiciliar a 100% dos idosos acamados ou com problemas de locomoção.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214414" y="3143248"/>
          <a:ext cx="6429420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857224" y="228599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intervenção, não haviam registros</a:t>
            </a:r>
            <a:endParaRPr lang="en-AU" sz="2400" u="sng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16400" y="4000504"/>
            <a:ext cx="4870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38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44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50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2714620"/>
            <a:ext cx="3417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/>
              <a:t>INTRODUÇÃO</a:t>
            </a:r>
            <a:endParaRPr lang="en-A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ítu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51837" cy="1143000"/>
          </a:xfrm>
        </p:spPr>
        <p:txBody>
          <a:bodyPr>
            <a:normAutofit fontScale="90000"/>
          </a:bodyPr>
          <a:lstStyle/>
          <a:p>
            <a:pPr marL="1084263" indent="-1084263" algn="l"/>
            <a:r>
              <a:rPr lang="pt-BR" sz="28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>Rastrear 100% dos idosos para Hipertensão Arterial Sistêmica (HAS).</a:t>
            </a: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214414" y="3071810"/>
          <a:ext cx="707236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928662" y="178592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intervenção, não haviam registros</a:t>
            </a:r>
            <a:endParaRPr lang="en-AU" sz="2400" u="sng" dirty="0"/>
          </a:p>
        </p:txBody>
      </p:sp>
      <p:sp>
        <p:nvSpPr>
          <p:cNvPr id="12" name="Rectangle 11"/>
          <p:cNvSpPr/>
          <p:nvPr/>
        </p:nvSpPr>
        <p:spPr>
          <a:xfrm>
            <a:off x="2571736" y="2357430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smtClean="0"/>
              <a:t>Idosos cadastrados da área :434  </a:t>
            </a:r>
            <a:endParaRPr lang="en-AU" sz="2800" b="1" u="sng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00298" y="4071942"/>
            <a:ext cx="5386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295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343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100" b="1" dirty="0" smtClean="0">
                <a:latin typeface="+mn-lt"/>
                <a:cs typeface="Arial" pitchFamily="34" charset="0"/>
              </a:rPr>
              <a:t>Meta: </a:t>
            </a:r>
            <a:r>
              <a:rPr lang="pt-BR" sz="3100" dirty="0" smtClean="0">
                <a:latin typeface="+mn-lt"/>
                <a:cs typeface="Arial" pitchFamily="34" charset="0"/>
              </a:rPr>
              <a:t>Rastrear 100% dos idosos com pressão arterial sustentada maior que 135/80 </a:t>
            </a:r>
            <a:r>
              <a:rPr lang="pt-BR" sz="3100" dirty="0" err="1" smtClean="0">
                <a:latin typeface="+mn-lt"/>
                <a:cs typeface="Arial" pitchFamily="34" charset="0"/>
              </a:rPr>
              <a:t>mmHg</a:t>
            </a:r>
            <a:r>
              <a:rPr lang="pt-BR" sz="3100" dirty="0" smtClean="0">
                <a:latin typeface="+mn-lt"/>
                <a:cs typeface="Arial" pitchFamily="34" charset="0"/>
              </a:rPr>
              <a:t> para Diabetes </a:t>
            </a:r>
            <a:r>
              <a:rPr lang="pt-BR" sz="3100" dirty="0" err="1" smtClean="0">
                <a:latin typeface="+mn-lt"/>
                <a:cs typeface="Arial" pitchFamily="34" charset="0"/>
              </a:rPr>
              <a:t>Mellitus</a:t>
            </a:r>
            <a:r>
              <a:rPr lang="pt-BR" sz="3100" dirty="0" smtClean="0">
                <a:latin typeface="+mn-lt"/>
                <a:cs typeface="Arial" pitchFamily="34" charset="0"/>
              </a:rPr>
              <a:t> (DM).</a:t>
            </a:r>
            <a:endParaRPr lang="pt-BR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071538" y="3071810"/>
          <a:ext cx="678661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214311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85984" y="4071942"/>
            <a:ext cx="5386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190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243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258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332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latin typeface="+mn-lt"/>
                <a:cs typeface="Arial" charset="0"/>
              </a:rPr>
              <a:t/>
            </a:r>
            <a:br>
              <a:rPr lang="pt-BR" sz="2400" dirty="0" smtClean="0">
                <a:latin typeface="+mn-lt"/>
                <a:cs typeface="Arial" charset="0"/>
              </a:rPr>
            </a:br>
            <a:r>
              <a:rPr lang="pt-BR" sz="3100" b="1" dirty="0" smtClean="0">
                <a:latin typeface="+mn-lt"/>
                <a:cs typeface="Arial" charset="0"/>
              </a:rPr>
              <a:t>Meta: </a:t>
            </a:r>
            <a:r>
              <a:rPr lang="pt-BR" sz="3100" dirty="0" smtClean="0">
                <a:latin typeface="+mn-lt"/>
                <a:cs typeface="Arial" charset="0"/>
              </a:rPr>
              <a:t>Buscar 100% dos Idosos faltosos as consultas programadas</a:t>
            </a:r>
            <a:r>
              <a:rPr lang="pt-BR" sz="2800" dirty="0" smtClean="0">
                <a:latin typeface="+mn-lt"/>
                <a:cs typeface="Arial" charset="0"/>
              </a:rPr>
              <a:t>.</a:t>
            </a:r>
            <a:endParaRPr lang="pt-BR" sz="28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785786" y="2786058"/>
          <a:ext cx="771530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178592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5984" y="4071942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52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9325" cy="1295400"/>
          </a:xfrm>
        </p:spPr>
        <p:txBody>
          <a:bodyPr>
            <a:normAutofit fontScale="90000"/>
          </a:bodyPr>
          <a:lstStyle/>
          <a:p>
            <a:pPr marL="1084263" indent="-1084263" algn="l"/>
            <a:r>
              <a:rPr lang="pt-BR" sz="3100" b="1" dirty="0" smtClean="0">
                <a:cs typeface="Arial" charset="0"/>
              </a:rPr>
              <a:t>Meta: </a:t>
            </a:r>
            <a:r>
              <a:rPr lang="pt-BR" sz="3100" dirty="0" smtClean="0">
                <a:cs typeface="Arial" charset="0"/>
              </a:rPr>
              <a:t>Realizar Avaliação Multidimensional rápida de 100% dos Idosos da área de abrangência.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714348" y="2928934"/>
          <a:ext cx="74295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85786" y="218151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3108" y="4467533"/>
            <a:ext cx="572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295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346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11560" y="692696"/>
            <a:ext cx="7489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Realizar Exame Clínico apropriado em dia em 100% das consultas.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928662" y="2928934"/>
          <a:ext cx="71438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218151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5984" y="4467533"/>
            <a:ext cx="572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295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346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993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Realizar Exames complementares periódicos em dia em 100% dos Idosos Hipertensos e/ou Diabéticos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71538" y="3000372"/>
          <a:ext cx="685804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218151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5984" y="4467533"/>
            <a:ext cx="5216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210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222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296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0212" y="836712"/>
            <a:ext cx="871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Avaliar acesso a medicamentos prescritos em 100%.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142976" y="2714620"/>
          <a:ext cx="700092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171448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98779" y="4467533"/>
            <a:ext cx="5303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243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258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270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335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7544" y="620688"/>
            <a:ext cx="8137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Avaliação de Alterações de mucosa bucal em dia em </a:t>
            </a:r>
            <a:r>
              <a:rPr lang="pt-BR" sz="2800" dirty="0" smtClean="0"/>
              <a:t>30</a:t>
            </a:r>
            <a:r>
              <a:rPr lang="pt-BR" sz="2800" dirty="0"/>
              <a:t>% dos Cadastrados.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42910" y="2786058"/>
          <a:ext cx="728667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42910" y="178592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/>
              <a:t>Antes da intervenção: </a:t>
            </a:r>
            <a:endParaRPr lang="en-AU" sz="2400" u="sng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00232" y="5500702"/>
            <a:ext cx="5613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26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44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44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116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42910" y="2857496"/>
          <a:ext cx="685804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500826" y="421481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56</a:t>
            </a:r>
            <a:endParaRPr lang="en-AU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57158" y="85723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cs typeface="Arial" charset="0"/>
              </a:rPr>
              <a:t>Meta: </a:t>
            </a:r>
            <a:r>
              <a:rPr lang="pt-BR" sz="2800" dirty="0" smtClean="0">
                <a:cs typeface="Arial" charset="0"/>
              </a:rPr>
              <a:t>Avaliação da necessidade de prótese dentária em dia dos Idosos.</a:t>
            </a:r>
            <a:br>
              <a:rPr lang="pt-BR" sz="2800" dirty="0" smtClean="0">
                <a:cs typeface="Arial" charset="0"/>
              </a:rPr>
            </a:br>
            <a:r>
              <a:rPr lang="pt-BR" sz="2800" u="sng" dirty="0" smtClean="0">
                <a:cs typeface="Arial" charset="0"/>
              </a:rPr>
              <a:t>não foi proposta meta por falta de equipe de saúde bucal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5576" y="764704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Manter Registro específico de 100% dos Idosos (Registro na Ficha Espelho).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00100" y="2500306"/>
          <a:ext cx="685804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85786" y="1785926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 smtClean="0"/>
              <a:t>Antes da intervenção não havia ficha espelho para idosos</a:t>
            </a:r>
            <a:endParaRPr kumimoji="0" lang="pt-B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5984" y="4643446"/>
            <a:ext cx="5216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139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1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89          240            313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Devido à transição epidemiológica, ou seja, o número de idosos vem aumentando e por tanto é importante garantir uma velhice com qualidade de vida.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221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pt-BR" sz="31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Rastrear 100% das Pessoas Idosas para risco de </a:t>
            </a:r>
            <a:r>
              <a:rPr lang="pt-BR" sz="3100" dirty="0" err="1" smtClean="0">
                <a:latin typeface="Century Gothic" pitchFamily="34" charset="0"/>
                <a:cs typeface="Arial" charset="0"/>
              </a:rPr>
              <a:t>morbimortalidade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. 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/>
            </a:r>
            <a:br>
              <a:rPr lang="pt-BR" sz="2800" dirty="0" smtClean="0">
                <a:latin typeface="Century Gothic" pitchFamily="34" charset="0"/>
                <a:cs typeface="Arial" charset="0"/>
              </a:rPr>
            </a:br>
            <a:endParaRPr lang="pt-BR" sz="2800" dirty="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928662" y="3071810"/>
          <a:ext cx="692948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71670" y="4643446"/>
            <a:ext cx="5301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239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89           323           396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0024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 não havia uma avaliação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3528" y="692696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 dirty="0"/>
              <a:t>Meta</a:t>
            </a:r>
            <a:r>
              <a:rPr lang="pt-BR" sz="2800" dirty="0"/>
              <a:t>: Investigar a presença de indicadores de fragilização na velhice em 100%.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71538" y="2714620"/>
          <a:ext cx="700092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42383" y="4643446"/>
            <a:ext cx="5472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244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94           345           418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0024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 não havia uma avaliação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just"/>
            <a:r>
              <a:rPr lang="pt-BR" sz="28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>avaliar  rede social em100% dos Idosos.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928662" y="2428868"/>
          <a:ext cx="71438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4546" y="4643446"/>
            <a:ext cx="5386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245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95           346            419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164305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 não havia uma avaliação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9552" y="692696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Garantir Orientação nutricional para hábitos saudáveis a 100% das pessoas Idosas.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71538" y="2786058"/>
          <a:ext cx="692948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4546" y="4643446"/>
            <a:ext cx="5557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245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95           346            434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0024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 não havia uma avaliação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7544" y="836712"/>
            <a:ext cx="81359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Garantir Orientação sobre prática de atividade física regular a 100% dos Idosos.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00100" y="2786058"/>
          <a:ext cx="72866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28861" y="4643446"/>
            <a:ext cx="5386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238 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288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339            412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00240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 não havia uma avaliação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95536" y="908720"/>
            <a:ext cx="8135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Garantir ações coletivas de educação em saúde bucal a 100% dos Idosos.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285852" y="2786058"/>
          <a:ext cx="678661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28861" y="4643446"/>
            <a:ext cx="5386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236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286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299            367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185736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smtClean="0"/>
              <a:t>Antes da intervenção, as ações coletivas de saúde bucal eram direcionadas aos escolares e não aos idosos</a:t>
            </a:r>
            <a:endParaRPr lang="en-A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7984" y="0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42889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entury Gothic" pitchFamily="34" charset="0"/>
                <a:cs typeface="Arial" charset="0"/>
              </a:rPr>
              <a:t>A maioria das metas referentes à saúde bucal não puderam ser propostas</a:t>
            </a:r>
            <a:br>
              <a:rPr lang="pt-BR" sz="2800" b="1" dirty="0" smtClean="0">
                <a:latin typeface="Century Gothic" pitchFamily="34" charset="0"/>
                <a:cs typeface="Arial" charset="0"/>
              </a:rPr>
            </a:br>
            <a:r>
              <a:rPr lang="pt-BR" sz="2800" b="1" dirty="0" smtClean="0">
                <a:latin typeface="Century Gothic" pitchFamily="34" charset="0"/>
                <a:cs typeface="Arial" charset="0"/>
              </a:rPr>
              <a:t/>
            </a:r>
            <a:br>
              <a:rPr lang="pt-BR" sz="2800" b="1" dirty="0" smtClean="0">
                <a:latin typeface="Century Gothic" pitchFamily="34" charset="0"/>
                <a:cs typeface="Arial" charset="0"/>
              </a:rPr>
            </a:br>
            <a:r>
              <a:rPr lang="pt-BR" sz="2800" b="1" dirty="0" smtClean="0">
                <a:latin typeface="Century Gothic" pitchFamily="34" charset="0"/>
                <a:cs typeface="Arial" charset="0"/>
              </a:rPr>
              <a:t> o município não contava com a participação de equipes de saúde bucal </a:t>
            </a:r>
            <a:endParaRPr lang="pt-BR" sz="2800" dirty="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928826"/>
          </a:xfrm>
        </p:spPr>
        <p:txBody>
          <a:bodyPr>
            <a:noAutofit/>
          </a:bodyPr>
          <a:lstStyle/>
          <a:p>
            <a:pPr marL="987425" indent="-987425" algn="l">
              <a:tabLst>
                <a:tab pos="987425" algn="l"/>
              </a:tabLst>
            </a:pPr>
            <a:r>
              <a:rPr lang="pt-BR" sz="2800" u="sng" dirty="0" smtClean="0">
                <a:latin typeface="+mn-lt"/>
                <a:cs typeface="Arial" charset="0"/>
              </a:rPr>
              <a:t>Meta: </a:t>
            </a:r>
            <a:r>
              <a:rPr lang="pt-BR" sz="2800" dirty="0" smtClean="0">
                <a:latin typeface="+mn-lt"/>
              </a:rPr>
              <a:t>proporção de idosos com  primeira consulta odontológica programática</a:t>
            </a:r>
            <a:endParaRPr lang="pt-BR" sz="2800" dirty="0" smtClean="0">
              <a:latin typeface="+mn-lt"/>
              <a:cs typeface="Arial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928662" y="2357430"/>
          <a:ext cx="7143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29454" y="5500702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74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8135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Concluir o tratamento odontológico em </a:t>
            </a:r>
            <a:r>
              <a:rPr lang="pt-BR" sz="2800" dirty="0" smtClean="0"/>
              <a:t>Idosos </a:t>
            </a:r>
            <a:r>
              <a:rPr lang="pt-BR" sz="2800" dirty="0"/>
              <a:t>com Primeira Consulta Odontológica Programática. 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1000100" y="2786058"/>
          <a:ext cx="707236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089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52538" indent="-1252538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Avaliação de Risco em Saúde Bucal </a:t>
            </a:r>
            <a:r>
              <a:rPr lang="pt-BR" sz="2800" dirty="0" smtClean="0"/>
              <a:t>dos </a:t>
            </a:r>
            <a:r>
              <a:rPr lang="pt-BR" sz="2800" dirty="0"/>
              <a:t>Idosos</a:t>
            </a:r>
            <a:r>
              <a:rPr lang="pt-BR" sz="2800" dirty="0" smtClean="0"/>
              <a:t>.</a:t>
            </a:r>
          </a:p>
          <a:p>
            <a:pPr marL="1252538" indent="-1252538" algn="just">
              <a:spcBef>
                <a:spcPct val="50000"/>
              </a:spcBef>
            </a:pPr>
            <a:endParaRPr lang="pt-BR" sz="28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000100" y="2571744"/>
          <a:ext cx="721523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7000892" y="4500570"/>
            <a:ext cx="71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 88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O Município de Umbaúba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857364"/>
            <a:ext cx="7858180" cy="4525963"/>
          </a:xfrm>
        </p:spPr>
        <p:txBody>
          <a:bodyPr>
            <a:normAutofit/>
          </a:bodyPr>
          <a:lstStyle/>
          <a:p>
            <a:pPr marL="0" indent="0" algn="just">
              <a:buFont typeface="Courier New" pitchFamily="49" charset="0"/>
              <a:buChar char="o"/>
            </a:pPr>
            <a:r>
              <a:rPr lang="pt-BR" dirty="0" smtClean="0"/>
              <a:t>Localizada a 90 km ao sul da capital </a:t>
            </a:r>
            <a:r>
              <a:rPr lang="pt-BR" dirty="0"/>
              <a:t>A</a:t>
            </a:r>
            <a:r>
              <a:rPr lang="pt-BR" dirty="0" smtClean="0"/>
              <a:t>racaju </a:t>
            </a:r>
            <a:endParaRPr lang="pt-BR" dirty="0" smtClean="0"/>
          </a:p>
          <a:p>
            <a:pPr marL="0" indent="0" algn="just">
              <a:buFont typeface="Courier New" pitchFamily="49" charset="0"/>
              <a:buChar char="o"/>
            </a:pPr>
            <a:r>
              <a:rPr lang="pt-BR" dirty="0" smtClean="0"/>
              <a:t>População de 24950 habitantes.</a:t>
            </a:r>
          </a:p>
          <a:p>
            <a:pPr marL="0" indent="0"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96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5536" y="764704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2538" indent="-1252538" algn="just">
              <a:spcBef>
                <a:spcPct val="50000"/>
              </a:spcBef>
            </a:pPr>
            <a:r>
              <a:rPr lang="pt-BR" sz="2800" b="1" dirty="0"/>
              <a:t>Meta: </a:t>
            </a:r>
            <a:r>
              <a:rPr lang="pt-BR" sz="2800" dirty="0"/>
              <a:t>Garantir orientação individual de cuidados de saúde </a:t>
            </a:r>
            <a:r>
              <a:rPr lang="pt-BR" sz="2800" dirty="0" smtClean="0"/>
              <a:t>bucal</a:t>
            </a:r>
            <a:endParaRPr lang="pt-BR" sz="28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214414" y="2643182"/>
          <a:ext cx="692948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929454" y="4429132"/>
            <a:ext cx="71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 88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da intervenção para a equipe 2 da UBS Ernesto Che Guevara.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da intervenção na rotina do serviço.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Viabilidade para continuidade da intervenção.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18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latin typeface="+mn-lt"/>
              </a:rPr>
              <a:t>Discussão</a:t>
            </a:r>
          </a:p>
        </p:txBody>
      </p:sp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49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/>
              <a:t>Alguns indicadores, de cobertura e de qualidade de atendimento do idoso melhoraram (coberturas, visitas domiciliares, exames clínicos e complementares, orientações)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256584"/>
          </a:xfrm>
        </p:spPr>
        <p:txBody>
          <a:bodyPr/>
          <a:lstStyle/>
          <a:p>
            <a:pPr algn="just">
              <a:buNone/>
            </a:pPr>
            <a:endParaRPr lang="pt-BR" sz="1600" dirty="0" smtClean="0"/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Benefícios trazidos à população</a:t>
            </a:r>
            <a:r>
              <a:rPr lang="pt-BR" dirty="0" smtClean="0"/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Acolhimento à pessoa idosa em sua plenitude;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Educação em saúde;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Incentivo à melhoria da qualidade de vida;</a:t>
            </a:r>
          </a:p>
          <a:p>
            <a:pPr algn="just">
              <a:buFont typeface="Courier New" pitchFamily="49" charset="0"/>
              <a:buChar char="o"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marL="282575" indent="0" algn="just">
              <a:buNone/>
            </a:pPr>
            <a:endParaRPr lang="pt-BR" sz="2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Courier New" pitchFamily="49" charset="0"/>
              <a:buChar char="o"/>
            </a:pPr>
            <a:r>
              <a:rPr lang="pt-BR" dirty="0" smtClean="0">
                <a:latin typeface="Century Gothic" pitchFamily="34" charset="0"/>
              </a:rPr>
              <a:t>Benefícios para a </a:t>
            </a:r>
            <a:r>
              <a:rPr lang="pt-BR" dirty="0" smtClean="0">
                <a:latin typeface="Century Gothic" pitchFamily="34" charset="0"/>
              </a:rPr>
              <a:t>equipe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dirty="0" smtClean="0">
                <a:latin typeface="Century Gothic" pitchFamily="34" charset="0"/>
              </a:rPr>
              <a:t>Melhor conhecimento das atribuições de cada profissional com relação aos às pessoas idosas;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dirty="0" smtClean="0">
                <a:latin typeface="Century Gothic" pitchFamily="34" charset="0"/>
              </a:rPr>
              <a:t>Melhor organização dos registros;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dirty="0" smtClean="0">
                <a:latin typeface="Century Gothic" pitchFamily="34" charset="0"/>
              </a:rPr>
              <a:t>Atualização dos dados populacionais;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dirty="0" smtClean="0">
                <a:latin typeface="Century Gothic" pitchFamily="34" charset="0"/>
              </a:rPr>
              <a:t>Atualização sobre a assistência plena </a:t>
            </a:r>
            <a:r>
              <a:rPr lang="pt-BR" sz="2400" dirty="0" smtClean="0">
                <a:latin typeface="Century Gothic" pitchFamily="34" charset="0"/>
              </a:rPr>
              <a:t>à </a:t>
            </a:r>
            <a:r>
              <a:rPr lang="pt-BR" dirty="0" smtClean="0">
                <a:latin typeface="Century Gothic" pitchFamily="34" charset="0"/>
              </a:rPr>
              <a:t>pessoa idosa;</a:t>
            </a:r>
            <a:endParaRPr lang="pt-BR" dirty="0" smtClean="0">
              <a:latin typeface="Century Gothic" pitchFamily="34" charset="0"/>
            </a:endParaRPr>
          </a:p>
          <a:p>
            <a:pPr>
              <a:spcBef>
                <a:spcPts val="1800"/>
              </a:spcBef>
              <a:buNone/>
            </a:pPr>
            <a:endParaRPr lang="pt-BR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dirty="0" smtClean="0">
                <a:latin typeface="Century Gothic" pitchFamily="34" charset="0"/>
              </a:rPr>
              <a:t>Benefícios para o serviço </a:t>
            </a:r>
            <a:endParaRPr lang="pt-BR" sz="2800" dirty="0" smtClean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dirty="0" smtClean="0">
                <a:latin typeface="Century Gothic" pitchFamily="34" charset="0"/>
              </a:rPr>
              <a:t>Melhor organização do trabalho;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dirty="0" smtClean="0">
                <a:latin typeface="Century Gothic" pitchFamily="34" charset="0"/>
              </a:rPr>
              <a:t>Inclusão da equipe de apoio no acolhimento à pessoa idosa;</a:t>
            </a:r>
            <a:endParaRPr lang="pt-BR" sz="2800" dirty="0" smtClean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>
                <a:latin typeface="Century Gothic" pitchFamily="34" charset="0"/>
              </a:rPr>
              <a:t>Promoção de um ambiente de tra</a:t>
            </a:r>
            <a:r>
              <a:rPr lang="pt-BR" dirty="0" smtClean="0">
                <a:latin typeface="Century Gothic" pitchFamily="34" charset="0"/>
              </a:rPr>
              <a:t>balho motivador;</a:t>
            </a:r>
            <a:endParaRPr lang="pt-BR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l"/>
            <a:r>
              <a:rPr lang="pt-BR" sz="3600" dirty="0" smtClean="0">
                <a:latin typeface="Century Gothic" pitchFamily="34" charset="0"/>
              </a:rPr>
              <a:t>Mudanças  na intervenção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4248472"/>
          </a:xfrm>
        </p:spPr>
        <p:txBody>
          <a:bodyPr>
            <a:normAutofit/>
          </a:bodyPr>
          <a:lstStyle/>
          <a:p>
            <a:pPr marL="739775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latin typeface="Century Gothic" pitchFamily="34" charset="0"/>
              </a:rPr>
              <a:t>Melhor preparação das equipes e sensibilização dos profissionais;</a:t>
            </a:r>
          </a:p>
          <a:p>
            <a:pPr marL="739775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latin typeface="Century Gothic" pitchFamily="34" charset="0"/>
              </a:rPr>
              <a:t>Maior disponibilidade de tempo;</a:t>
            </a:r>
          </a:p>
          <a:p>
            <a:pPr marL="739775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latin typeface="Century Gothic" pitchFamily="34" charset="0"/>
              </a:rPr>
              <a:t>Divulgaria a intervenção para todos os segmentos da sociedade;</a:t>
            </a:r>
          </a:p>
          <a:p>
            <a:pPr marL="688975" indent="-406400" algn="just">
              <a:spcBef>
                <a:spcPts val="600"/>
              </a:spcBef>
              <a:spcAft>
                <a:spcPts val="600"/>
              </a:spcAft>
            </a:pPr>
            <a:endParaRPr lang="pt-BR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 smtClean="0">
                <a:latin typeface="Century Gothic" pitchFamily="34" charset="0"/>
              </a:rPr>
              <a:t>Reflexão</a:t>
            </a:r>
            <a:r>
              <a:rPr lang="pt-BR" dirty="0" smtClean="0"/>
              <a:t> </a:t>
            </a:r>
          </a:p>
        </p:txBody>
      </p:sp>
      <p:sp>
        <p:nvSpPr>
          <p:cNvPr id="72706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946537"/>
          </a:xfrm>
        </p:spPr>
        <p:txBody>
          <a:bodyPr>
            <a:normAutofit/>
          </a:bodyPr>
          <a:lstStyle/>
          <a:p>
            <a:pPr marL="357188" indent="-357188" algn="just">
              <a:buFont typeface="Courier New" pitchFamily="49" charset="0"/>
              <a:buChar char="o"/>
            </a:pPr>
            <a:r>
              <a:rPr lang="pt-BR" dirty="0" smtClean="0">
                <a:cs typeface="Arial" panose="020B0604020202020204" pitchFamily="34" charset="0"/>
              </a:rPr>
              <a:t>Superou as expectativas iniciais. </a:t>
            </a:r>
          </a:p>
          <a:p>
            <a:pPr marL="357188" indent="-357188" algn="just"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dirty="0" smtClean="0"/>
              <a:t>Nova visão frente aos problemas da comunidade e da saúde do idoso. </a:t>
            </a:r>
          </a:p>
          <a:p>
            <a:pPr marL="357188" indent="-357188" algn="just">
              <a:buFont typeface="Courier New" pitchFamily="49" charset="0"/>
              <a:buChar char="o"/>
            </a:pPr>
            <a:r>
              <a:rPr lang="pt-BR" dirty="0" smtClean="0">
                <a:cs typeface="Arial" panose="020B0604020202020204" pitchFamily="34" charset="0"/>
              </a:rPr>
              <a:t>Aperfeiçoamento da prática profissional:  melhora da atenção , procura da </a:t>
            </a:r>
            <a:r>
              <a:rPr lang="pt-BR" dirty="0" err="1" smtClean="0">
                <a:cs typeface="Arial" panose="020B0604020202020204" pitchFamily="34" charset="0"/>
              </a:rPr>
              <a:t>resolutividade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ítulo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7772400" cy="10795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latin typeface="Century Gothic" pitchFamily="34" charset="0"/>
              </a:rPr>
              <a:t>Conclusão </a:t>
            </a:r>
            <a:r>
              <a:rPr lang="pt-BR" sz="3600" dirty="0" smtClean="0">
                <a:latin typeface="Century Gothic" pitchFamily="34" charset="0"/>
              </a:rPr>
              <a:t/>
            </a:r>
            <a:br>
              <a:rPr lang="pt-BR" sz="3600" dirty="0" smtClean="0">
                <a:latin typeface="Century Gothic" pitchFamily="34" charset="0"/>
              </a:rPr>
            </a:br>
            <a:endParaRPr lang="pt-BR" sz="3600" dirty="0" smtClean="0">
              <a:latin typeface="Century Gothic" pitchFamily="34" charset="0"/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280400" cy="2227266"/>
          </a:xfrm>
        </p:spPr>
        <p:txBody>
          <a:bodyPr>
            <a:normAutofit/>
          </a:bodyPr>
          <a:lstStyle/>
          <a:p>
            <a:pPr marL="576263" indent="-576263" algn="just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Houve melhora na qualidade de atenção à saúde do usuário idoso.</a:t>
            </a:r>
          </a:p>
          <a:p>
            <a:pPr marL="576263" indent="-576263" algn="just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/>
                </a:solidFill>
              </a:rPr>
              <a:t>A intervenção foi incorporada na rotina da </a:t>
            </a:r>
            <a:r>
              <a:rPr lang="pt-BR" dirty="0" smtClean="0">
                <a:solidFill>
                  <a:schemeClr val="tx1"/>
                </a:solidFill>
              </a:rPr>
              <a:t>UBS.</a:t>
            </a:r>
            <a:endParaRPr lang="pt-BR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2915816" y="472514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8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/>
              <a:t>A UBS Ernesto Che Guevara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136904" cy="3614750"/>
          </a:xfrm>
        </p:spPr>
        <p:txBody>
          <a:bodyPr>
            <a:noAutofit/>
          </a:bodyPr>
          <a:lstStyle/>
          <a:p>
            <a:pPr marL="447675" indent="-447675" algn="just">
              <a:buFont typeface="Courier New" pitchFamily="49" charset="0"/>
              <a:buChar char="o"/>
            </a:pPr>
            <a:r>
              <a:rPr lang="pt-BR" dirty="0" smtClean="0"/>
              <a:t>Localizada na zona urbana </a:t>
            </a:r>
          </a:p>
          <a:p>
            <a:pPr marL="447675" indent="-447675" algn="just">
              <a:buFont typeface="Courier New" pitchFamily="49" charset="0"/>
              <a:buChar char="o"/>
            </a:pPr>
            <a:r>
              <a:rPr lang="pt-BR" dirty="0" smtClean="0"/>
              <a:t>04 equipes de saúde da família</a:t>
            </a:r>
          </a:p>
          <a:p>
            <a:pPr marL="447675" indent="-447675" algn="just">
              <a:buFont typeface="Courier New" pitchFamily="49" charset="0"/>
              <a:buChar char="o"/>
            </a:pPr>
            <a:r>
              <a:rPr lang="pt-BR" dirty="0" smtClean="0"/>
              <a:t>A UBS é mista.</a:t>
            </a:r>
          </a:p>
          <a:p>
            <a:pPr marL="447675" indent="-447675" algn="just">
              <a:buFont typeface="Courier New" pitchFamily="49" charset="0"/>
              <a:buChar char="o"/>
            </a:pPr>
            <a:r>
              <a:rPr lang="pt-BR" dirty="0" smtClean="0"/>
              <a:t>Acoplada  tem um hospital de pequeno porte: urgência e transferências para o hospital regional.</a:t>
            </a:r>
          </a:p>
          <a:p>
            <a:pPr marL="0" indent="0" algn="just"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75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A equipe de saúde da família 2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>
              <a:buFont typeface="Courier New" pitchFamily="49" charset="0"/>
              <a:buChar char="o"/>
            </a:pPr>
            <a:r>
              <a:rPr lang="pt-BR" sz="2800" dirty="0" smtClean="0"/>
              <a:t> A equipe é composta por :</a:t>
            </a:r>
          </a:p>
          <a:p>
            <a:pPr marL="712788" indent="-355600"/>
            <a:r>
              <a:rPr lang="pt-BR" sz="2800" dirty="0" smtClean="0"/>
              <a:t>01 médico, do programa mais médicos;</a:t>
            </a:r>
          </a:p>
          <a:p>
            <a:pPr marL="712788" indent="-355600"/>
            <a:r>
              <a:rPr lang="pt-BR" sz="2800" dirty="0" smtClean="0"/>
              <a:t>01 enfermeira;</a:t>
            </a:r>
          </a:p>
          <a:p>
            <a:pPr marL="712788" indent="-355600"/>
            <a:r>
              <a:rPr lang="pt-BR" sz="2800" dirty="0" smtClean="0"/>
              <a:t>01 auxiliar de enfermagem; </a:t>
            </a:r>
          </a:p>
          <a:p>
            <a:pPr marL="712788" indent="-355600"/>
            <a:r>
              <a:rPr lang="pt-BR" sz="2800" dirty="0" smtClean="0"/>
              <a:t>12 agentes comunitários de saúde;</a:t>
            </a:r>
          </a:p>
          <a:p>
            <a:pPr marL="447675" indent="-447675">
              <a:buFont typeface="Courier New" pitchFamily="49" charset="0"/>
              <a:buChar char="o"/>
            </a:pPr>
            <a:r>
              <a:rPr lang="pt-BR" sz="2800" dirty="0" smtClean="0"/>
              <a:t>Assiste a uma população de 5400 habitantes: 1600 são idosos.</a:t>
            </a:r>
          </a:p>
          <a:p>
            <a:pPr marL="447675" indent="-447675">
              <a:buFont typeface="Courier New" pitchFamily="49" charset="0"/>
              <a:buChar char="o"/>
            </a:pPr>
            <a:r>
              <a:rPr lang="pt-BR" sz="2800" dirty="0" smtClean="0"/>
              <a:t>Atende à população urbana e rural.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1605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Situação da ação programática antes da intervenção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7620000" cy="2941498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dirty="0" smtClean="0"/>
              <a:t>não existia essa ação programática </a:t>
            </a:r>
          </a:p>
          <a:p>
            <a:pPr marL="114300" indent="0" algn="just">
              <a:buNone/>
            </a:pPr>
            <a:r>
              <a:rPr lang="pt-BR" dirty="0" smtClean="0"/>
              <a:t>A assistência à pessoa idosa era restrita, pois só eram assistidos os idosos que possuíssem alguma patologia ou por demanda espontânea quanto apresentasse alguma quadro clínico agudo.</a:t>
            </a:r>
          </a:p>
          <a:p>
            <a:pPr marL="11430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1359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latin typeface="+mn-lt"/>
                <a:cs typeface="Arial" charset="0"/>
              </a:rPr>
              <a:t>Objetivo Geral </a:t>
            </a:r>
            <a:r>
              <a:rPr lang="pt-BR" sz="3600" dirty="0" smtClean="0">
                <a:latin typeface="+mn-lt"/>
                <a:cs typeface="Arial" charset="0"/>
              </a:rPr>
              <a:t/>
            </a:r>
            <a:br>
              <a:rPr lang="pt-BR" sz="3600" dirty="0" smtClean="0">
                <a:latin typeface="+mn-lt"/>
                <a:cs typeface="Arial" charset="0"/>
              </a:rPr>
            </a:br>
            <a:endParaRPr lang="pt-BR" sz="3600" dirty="0" smtClean="0">
              <a:latin typeface="+mn-lt"/>
              <a:cs typeface="Arial" charset="0"/>
            </a:endParaRP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2276475"/>
            <a:ext cx="8064500" cy="25923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t-BR" dirty="0" smtClean="0">
                <a:cs typeface="Arial" charset="0"/>
              </a:rPr>
              <a:t>Melhorar a atenção à saúde dos Idosos na Estratégia de Saúde da Família do ESF III do município de </a:t>
            </a:r>
            <a:r>
              <a:rPr lang="pt-BR" dirty="0" err="1" smtClean="0">
                <a:cs typeface="Arial" charset="0"/>
              </a:rPr>
              <a:t>Seberi</a:t>
            </a:r>
            <a:r>
              <a:rPr lang="pt-BR" dirty="0" smtClean="0">
                <a:cs typeface="Arial" charset="0"/>
              </a:rPr>
              <a:t>- RS.</a:t>
            </a:r>
            <a:endParaRPr lang="pt-BR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1207</Words>
  <Application>Microsoft Office PowerPoint</Application>
  <PresentationFormat>Apresentação na tela (4:3)</PresentationFormat>
  <Paragraphs>207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 Melhoria da atenção na saúde das pessoas idosas: intervenção realizada na equipe 2 da UBS Ernesto Che Guevara no município de umbaúba” </vt:lpstr>
      <vt:lpstr>Apresentação do PowerPoint</vt:lpstr>
      <vt:lpstr>INTRODUÇÃO</vt:lpstr>
      <vt:lpstr>O Município de Umbaúba</vt:lpstr>
      <vt:lpstr>Apresentação do PowerPoint</vt:lpstr>
      <vt:lpstr>A UBS Ernesto Che Guevara</vt:lpstr>
      <vt:lpstr>A equipe de saúde da família 2</vt:lpstr>
      <vt:lpstr>Situação da ação programática antes da intervenção</vt:lpstr>
      <vt:lpstr>Objetivo Geral  </vt:lpstr>
      <vt:lpstr>Objetivos Específicos </vt:lpstr>
      <vt:lpstr>Apresentação do PowerPoint</vt:lpstr>
      <vt:lpstr>Metodologia</vt:lpstr>
      <vt:lpstr>Metodologia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 Meta: Realizar visita domiciliar a 100% dos idosos acamados ou com problemas de locomoção. </vt:lpstr>
      <vt:lpstr>Meta: Rastrear 100% dos idosos para Hipertensão Arterial Sistêmica (HAS). </vt:lpstr>
      <vt:lpstr>Meta: Rastrear 100% dos idosos com pressão arterial sustentada maior que 135/80 mmHg para Diabetes Mellitus (DM).</vt:lpstr>
      <vt:lpstr> Meta: Buscar 100% dos Idosos faltosos as consultas programadas.</vt:lpstr>
      <vt:lpstr>Meta: Realizar Avaliação Multidimensional rápida de 100% dos Idosos da área de abrangência.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Meta: Rastrear 100% das Pessoas Idosas para risco de morbimortalidade.  </vt:lpstr>
      <vt:lpstr>Apresentação do PowerPoint</vt:lpstr>
      <vt:lpstr>Meta: avaliar  rede social em100% dos Idosos.</vt:lpstr>
      <vt:lpstr>Apresentação do PowerPoint</vt:lpstr>
      <vt:lpstr>Apresentação do PowerPoint</vt:lpstr>
      <vt:lpstr>Apresentação do PowerPoint</vt:lpstr>
      <vt:lpstr>A maioria das metas referentes à saúde bucal não puderam ser propostas   o município não contava com a participação de equipes de saúde bucal </vt:lpstr>
      <vt:lpstr>Meta: proporção de idosos com  primeira consulta odontológica programática</vt:lpstr>
      <vt:lpstr>Apresentação do PowerPoint</vt:lpstr>
      <vt:lpstr>Apresentação do PowerPoint</vt:lpstr>
      <vt:lpstr>Apresentação do PowerPoint</vt:lpstr>
      <vt:lpstr>DISCUSSÃO </vt:lpstr>
      <vt:lpstr>Discussão</vt:lpstr>
      <vt:lpstr>Discussão</vt:lpstr>
      <vt:lpstr>Discussão</vt:lpstr>
      <vt:lpstr>Discussão</vt:lpstr>
      <vt:lpstr>Mudanças  na intervenção</vt:lpstr>
      <vt:lpstr>Reflexão </vt:lpstr>
      <vt:lpstr>Conclusão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na</dc:title>
  <dc:creator>JOELMA</dc:creator>
  <cp:lastModifiedBy>JOELMA</cp:lastModifiedBy>
  <cp:revision>54</cp:revision>
  <dcterms:created xsi:type="dcterms:W3CDTF">2014-05-03T23:42:46Z</dcterms:created>
  <dcterms:modified xsi:type="dcterms:W3CDTF">2014-05-22T19:45:15Z</dcterms:modified>
</cp:coreProperties>
</file>