
<file path=[Content_Types].xml><?xml version="1.0" encoding="utf-8"?>
<Types xmlns="http://schemas.openxmlformats.org/package/2006/content-types"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theme/themeOverride15.xml" ContentType="application/vnd.openxmlformats-officedocument.themeOverride+xml"/>
  <Override PartName="/ppt/drawings/drawing11.xml" ContentType="application/vnd.openxmlformats-officedocument.drawingml.chartshapes+xml"/>
  <Override PartName="/ppt/theme/themeOverride24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drawings/drawing14.xml" ContentType="application/vnd.openxmlformats-officedocument.drawingml.chartshapes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theme/themeOverride16.xml" ContentType="application/vnd.openxmlformats-officedocument.themeOverrid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theme/themeOverride9.xml" ContentType="application/vnd.openxmlformats-officedocument.themeOverride+xml"/>
  <Override PartName="/ppt/drawings/drawing10.xml" ContentType="application/vnd.openxmlformats-officedocument.drawingml.chartshapes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6" r:id="rId5"/>
    <p:sldId id="258" r:id="rId6"/>
    <p:sldId id="259" r:id="rId7"/>
    <p:sldId id="260" r:id="rId8"/>
    <p:sldId id="261" r:id="rId9"/>
    <p:sldId id="287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82" r:id="rId21"/>
    <p:sldId id="285" r:id="rId22"/>
    <p:sldId id="297" r:id="rId2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G:\tarefas\Envio%20de%20Tarefa%20-%20Anexo%203%20-%20Planilha%20de%20Coleta%20de%20Dados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53157176084377"/>
          <c:y val="0.12463354411868093"/>
          <c:w val="0.76266636158592616"/>
          <c:h val="0.8014413492840417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0.38000000000000328</c:v>
                </c:pt>
                <c:pt idx="1">
                  <c:v>0.66000000000000791</c:v>
                </c:pt>
                <c:pt idx="2">
                  <c:v>0.92</c:v>
                </c:pt>
                <c:pt idx="3">
                  <c:v>0</c:v>
                </c:pt>
              </c:numCache>
            </c:numRef>
          </c:val>
        </c:ser>
        <c:axId val="100739328"/>
        <c:axId val="100782080"/>
      </c:barChart>
      <c:catAx>
        <c:axId val="1007393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782080"/>
        <c:crosses val="autoZero"/>
        <c:auto val="1"/>
        <c:lblAlgn val="ctr"/>
        <c:lblOffset val="100"/>
      </c:catAx>
      <c:valAx>
        <c:axId val="10078208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7393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67779590144234"/>
          <c:y val="0.25365918938299786"/>
          <c:w val="0.80863122705363721"/>
          <c:h val="0.6660073123188349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Indicadores!$T$27:$W$27</c:f>
              <c:numCache>
                <c:formatCode>0.0%</c:formatCode>
                <c:ptCount val="4"/>
                <c:pt idx="0">
                  <c:v>0.78947368421052633</c:v>
                </c:pt>
                <c:pt idx="1">
                  <c:v>0.78787878787878785</c:v>
                </c:pt>
                <c:pt idx="2">
                  <c:v>0.82608695652173914</c:v>
                </c:pt>
                <c:pt idx="3">
                  <c:v>0</c:v>
                </c:pt>
              </c:numCache>
            </c:numRef>
          </c:val>
        </c:ser>
        <c:axId val="93907584"/>
        <c:axId val="93999488"/>
      </c:barChart>
      <c:catAx>
        <c:axId val="939075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999488"/>
        <c:crosses val="autoZero"/>
        <c:auto val="1"/>
        <c:lblAlgn val="ctr"/>
        <c:lblOffset val="100"/>
      </c:catAx>
      <c:valAx>
        <c:axId val="9399948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9075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60526888738891"/>
          <c:y val="0.23098454631764909"/>
          <c:w val="0.7681469949666605"/>
          <c:h val="0.6840473077904026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0.94444444444444464</c:v>
                </c:pt>
                <c:pt idx="1">
                  <c:v>0.92307692307692257</c:v>
                </c:pt>
                <c:pt idx="2">
                  <c:v>0.92553191489361697</c:v>
                </c:pt>
                <c:pt idx="3">
                  <c:v>0</c:v>
                </c:pt>
              </c:numCache>
            </c:numRef>
          </c:val>
        </c:ser>
        <c:axId val="94021504"/>
        <c:axId val="94023040"/>
      </c:barChart>
      <c:catAx>
        <c:axId val="940215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023040"/>
        <c:crosses val="autoZero"/>
        <c:auto val="1"/>
        <c:lblAlgn val="ctr"/>
        <c:lblOffset val="100"/>
      </c:catAx>
      <c:valAx>
        <c:axId val="9402304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0215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96947274057692"/>
          <c:y val="0.25133485471028183"/>
          <c:w val="0.76342428254784145"/>
          <c:h val="0.6636969993977697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Indicadores!$T$31:$W$31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Indicadores!$T$32:$W$32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94218496"/>
        <c:axId val="103903232"/>
      </c:barChart>
      <c:catAx>
        <c:axId val="942184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903232"/>
        <c:crosses val="autoZero"/>
        <c:auto val="1"/>
        <c:lblAlgn val="ctr"/>
        <c:lblOffset val="100"/>
      </c:catAx>
      <c:valAx>
        <c:axId val="10390323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2184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13490850743367"/>
          <c:y val="0.21416249426036746"/>
          <c:w val="0.75221309654118584"/>
          <c:h val="0.6994460898133365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0.98901098901098095</c:v>
                </c:pt>
                <c:pt idx="1">
                  <c:v>0.99350649350649367</c:v>
                </c:pt>
                <c:pt idx="2">
                  <c:v>0.99547511312217263</c:v>
                </c:pt>
                <c:pt idx="3">
                  <c:v>0</c:v>
                </c:pt>
              </c:numCache>
            </c:numRef>
          </c:val>
        </c:ser>
        <c:axId val="94343936"/>
        <c:axId val="94345472"/>
      </c:barChart>
      <c:catAx>
        <c:axId val="943439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345472"/>
        <c:crosses val="autoZero"/>
        <c:auto val="1"/>
        <c:lblAlgn val="ctr"/>
        <c:lblOffset val="100"/>
      </c:catAx>
      <c:valAx>
        <c:axId val="9434547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3439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32349728703391"/>
          <c:y val="0.21527607373684968"/>
          <c:w val="0.78903521743886584"/>
          <c:h val="0.6978833013936545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Indicadores!$T$36:$W$36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Indicadores!$T$37:$W$37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104064128"/>
        <c:axId val="104065664"/>
      </c:barChart>
      <c:catAx>
        <c:axId val="1040641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4065664"/>
        <c:crosses val="autoZero"/>
        <c:auto val="1"/>
        <c:lblAlgn val="ctr"/>
        <c:lblOffset val="100"/>
      </c:catAx>
      <c:valAx>
        <c:axId val="10406566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40641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78797726178572"/>
          <c:y val="0.23551365630225626"/>
          <c:w val="0.73645706032663039"/>
          <c:h val="0.6778521552758184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0.5054945054945057</c:v>
                </c:pt>
                <c:pt idx="1">
                  <c:v>0.58441558441558439</c:v>
                </c:pt>
                <c:pt idx="2">
                  <c:v>0.47963800904977388</c:v>
                </c:pt>
                <c:pt idx="3">
                  <c:v>0</c:v>
                </c:pt>
              </c:numCache>
            </c:numRef>
          </c:val>
        </c:ser>
        <c:axId val="94316032"/>
        <c:axId val="94317568"/>
      </c:barChart>
      <c:catAx>
        <c:axId val="943160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317568"/>
        <c:crosses val="autoZero"/>
        <c:auto val="1"/>
        <c:lblAlgn val="ctr"/>
        <c:lblOffset val="100"/>
      </c:catAx>
      <c:valAx>
        <c:axId val="9431756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3160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13490850743384"/>
          <c:y val="0.25626299045830159"/>
          <c:w val="0.76956089578389275"/>
          <c:h val="0.6571028211197732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Indicadores!$T$43:$W$43</c:f>
              <c:numCache>
                <c:formatCode>0.0%</c:formatCode>
                <c:ptCount val="4"/>
                <c:pt idx="0">
                  <c:v>0.73684210526315785</c:v>
                </c:pt>
                <c:pt idx="1">
                  <c:v>0.60606060606060663</c:v>
                </c:pt>
                <c:pt idx="2">
                  <c:v>0.58695652173912183</c:v>
                </c:pt>
                <c:pt idx="3">
                  <c:v>0</c:v>
                </c:pt>
              </c:numCache>
            </c:numRef>
          </c:val>
        </c:ser>
        <c:axId val="94381952"/>
        <c:axId val="94383488"/>
      </c:barChart>
      <c:catAx>
        <c:axId val="943819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383488"/>
        <c:crosses val="autoZero"/>
        <c:auto val="1"/>
        <c:lblAlgn val="ctr"/>
        <c:lblOffset val="100"/>
      </c:catAx>
      <c:valAx>
        <c:axId val="9438348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3819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33692552679341"/>
          <c:y val="0.24912962278239509"/>
          <c:w val="0.78335740473280746"/>
          <c:h val="0.6719713861087337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1</c:v>
                </c:pt>
                <c:pt idx="1">
                  <c:v>0.99350649350649367</c:v>
                </c:pt>
                <c:pt idx="2">
                  <c:v>0.99547511312217263</c:v>
                </c:pt>
                <c:pt idx="3">
                  <c:v>0</c:v>
                </c:pt>
              </c:numCache>
            </c:numRef>
          </c:val>
        </c:ser>
        <c:axId val="104192640"/>
        <c:axId val="94511488"/>
      </c:barChart>
      <c:catAx>
        <c:axId val="1041926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511488"/>
        <c:crosses val="autoZero"/>
        <c:auto val="1"/>
        <c:lblAlgn val="ctr"/>
        <c:lblOffset val="100"/>
      </c:catAx>
      <c:valAx>
        <c:axId val="9451148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41926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33692552679341"/>
          <c:y val="0.26802627089053632"/>
          <c:w val="0.76572047550272282"/>
          <c:h val="0.6530747575666204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Indicadores!$S$49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Indicadores!$T$48:$W$48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Indicadores!$T$49:$W$49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94538752"/>
        <c:axId val="94651136"/>
      </c:barChart>
      <c:catAx>
        <c:axId val="945387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651136"/>
        <c:crosses val="autoZero"/>
        <c:auto val="1"/>
        <c:lblAlgn val="ctr"/>
        <c:lblOffset val="100"/>
      </c:catAx>
      <c:valAx>
        <c:axId val="9465113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5387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35730639543681"/>
          <c:y val="0.23982811317531819"/>
          <c:w val="0.78979783790501701"/>
          <c:h val="0.6609201533902243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Indicadores!$D$54:$G$54</c:f>
              <c:numCache>
                <c:formatCode>0.0%</c:formatCode>
                <c:ptCount val="4"/>
                <c:pt idx="0">
                  <c:v>1</c:v>
                </c:pt>
                <c:pt idx="1">
                  <c:v>0.99350649350649367</c:v>
                </c:pt>
                <c:pt idx="2">
                  <c:v>0.99547511312217263</c:v>
                </c:pt>
                <c:pt idx="3">
                  <c:v>0</c:v>
                </c:pt>
              </c:numCache>
            </c:numRef>
          </c:val>
        </c:ser>
        <c:axId val="94546944"/>
        <c:axId val="94552832"/>
      </c:barChart>
      <c:catAx>
        <c:axId val="945469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552832"/>
        <c:crosses val="autoZero"/>
        <c:auto val="1"/>
        <c:lblAlgn val="ctr"/>
        <c:lblOffset val="100"/>
      </c:catAx>
      <c:valAx>
        <c:axId val="9455283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5469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86664316991598"/>
          <c:y val="0.13310889984970223"/>
          <c:w val="0.77545761855841833"/>
          <c:h val="0.7869036564071505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0.36254980079681282</c:v>
                </c:pt>
                <c:pt idx="1">
                  <c:v>0.61354581673308106</c:v>
                </c:pt>
                <c:pt idx="2">
                  <c:v>0.88047808764940483</c:v>
                </c:pt>
                <c:pt idx="3">
                  <c:v>0</c:v>
                </c:pt>
              </c:numCache>
            </c:numRef>
          </c:val>
        </c:ser>
        <c:axId val="103455360"/>
        <c:axId val="103469440"/>
      </c:barChart>
      <c:catAx>
        <c:axId val="1034553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3469440"/>
        <c:crosses val="autoZero"/>
        <c:auto val="1"/>
        <c:lblAlgn val="ctr"/>
        <c:lblOffset val="100"/>
      </c:catAx>
      <c:valAx>
        <c:axId val="103469440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3455360"/>
        <c:crosses val="autoZero"/>
        <c:crossBetween val="between"/>
        <c:majorUnit val="0.1"/>
      </c:valAx>
    </c:plotArea>
    <c:plotVisOnly val="1"/>
    <c:dispBlanksAs val="gap"/>
  </c:chart>
  <c:spPr>
    <a:solidFill>
      <a:schemeClr val="bg1"/>
    </a:solidFill>
  </c:spPr>
  <c:externalData r:id="rId2"/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654958879579347"/>
          <c:y val="0.24022386401510942"/>
          <c:w val="0.75484396297541934"/>
          <c:h val="0.6714092878569047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Indicadores!$T$53:$W$53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Indicadores!$T$54:$W$54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94563712"/>
        <c:axId val="94688384"/>
      </c:barChart>
      <c:catAx>
        <c:axId val="945637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688384"/>
        <c:crosses val="autoZero"/>
        <c:auto val="1"/>
        <c:lblAlgn val="ctr"/>
        <c:lblOffset val="100"/>
      </c:catAx>
      <c:valAx>
        <c:axId val="946883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5637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4147241495803"/>
          <c:y val="0.23013844410260736"/>
          <c:w val="0.80517715744018292"/>
          <c:h val="0.6871331181898316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cat>
            <c:strRef>
              <c:f>Indicadores!$D$58:$G$58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Indicadores!$D$59:$G$59</c:f>
              <c:numCache>
                <c:formatCode>0.0%</c:formatCode>
                <c:ptCount val="4"/>
                <c:pt idx="0">
                  <c:v>1</c:v>
                </c:pt>
                <c:pt idx="1">
                  <c:v>0.99350649350649367</c:v>
                </c:pt>
                <c:pt idx="2">
                  <c:v>0.99547511312217263</c:v>
                </c:pt>
                <c:pt idx="3">
                  <c:v>0</c:v>
                </c:pt>
              </c:numCache>
            </c:numRef>
          </c:val>
        </c:ser>
        <c:axId val="94784512"/>
        <c:axId val="94790400"/>
      </c:barChart>
      <c:catAx>
        <c:axId val="947845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4790400"/>
        <c:crosses val="autoZero"/>
        <c:auto val="1"/>
        <c:lblAlgn val="ctr"/>
        <c:lblOffset val="100"/>
      </c:catAx>
      <c:valAx>
        <c:axId val="94790400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4784512"/>
        <c:crosses val="autoZero"/>
        <c:crossBetween val="between"/>
        <c:majorUnit val="0.1"/>
      </c:valAx>
    </c:plotArea>
    <c:plotVisOnly val="1"/>
    <c:dispBlanksAs val="gap"/>
  </c:chart>
  <c:spPr>
    <a:solidFill>
      <a:schemeClr val="bg1"/>
    </a:solidFill>
  </c:sp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07567687688118"/>
          <c:y val="0.24676988524304341"/>
          <c:w val="0.80021052274794213"/>
          <c:h val="0.6679157136600334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Indicadores!$T$58:$W$58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Indicadores!$T$59:$W$59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94801280"/>
        <c:axId val="94942336"/>
      </c:barChart>
      <c:catAx>
        <c:axId val="948012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942336"/>
        <c:crosses val="autoZero"/>
        <c:auto val="1"/>
        <c:lblAlgn val="ctr"/>
        <c:lblOffset val="100"/>
      </c:catAx>
      <c:valAx>
        <c:axId val="9494233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8012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86167928235276"/>
          <c:y val="0.23213002213505887"/>
          <c:w val="0.79929871180069234"/>
          <c:h val="0.6893943617017592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1</c:v>
                </c:pt>
                <c:pt idx="1">
                  <c:v>0.99350649350649367</c:v>
                </c:pt>
                <c:pt idx="2">
                  <c:v>0.99547511312217263</c:v>
                </c:pt>
                <c:pt idx="3">
                  <c:v>0</c:v>
                </c:pt>
              </c:numCache>
            </c:numRef>
          </c:val>
        </c:ser>
        <c:axId val="104332672"/>
        <c:axId val="94925952"/>
      </c:barChart>
      <c:catAx>
        <c:axId val="1043326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925952"/>
        <c:crosses val="autoZero"/>
        <c:auto val="1"/>
        <c:lblAlgn val="ctr"/>
        <c:lblOffset val="100"/>
      </c:catAx>
      <c:valAx>
        <c:axId val="9492595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43326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40729002820374"/>
          <c:y val="0.2491295610011586"/>
          <c:w val="0.75338997421339238"/>
          <c:h val="0.6719714674559983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Indicadores!$S$65</c:f>
              <c:strCache>
                <c:ptCount val="1"/>
                <c:pt idx="0">
                  <c:v>Proporção de diabéticos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Indicadores!$T$64:$W$64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Indicadores!$T$65:$W$65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95051776"/>
        <c:axId val="95053312"/>
      </c:barChart>
      <c:catAx>
        <c:axId val="950517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053312"/>
        <c:crosses val="autoZero"/>
        <c:auto val="1"/>
        <c:lblAlgn val="ctr"/>
        <c:lblOffset val="100"/>
      </c:catAx>
      <c:valAx>
        <c:axId val="9505331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0517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661405794836359"/>
          <c:y val="0.1629621916517448"/>
          <c:w val="0.81256767138867814"/>
          <c:h val="0.7465224137666155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0.71428571428571463</c:v>
                </c:pt>
                <c:pt idx="1">
                  <c:v>0.69480519480519565</c:v>
                </c:pt>
                <c:pt idx="2">
                  <c:v>0.80542986425340013</c:v>
                </c:pt>
                <c:pt idx="3">
                  <c:v>0</c:v>
                </c:pt>
              </c:numCache>
            </c:numRef>
          </c:val>
        </c:ser>
        <c:axId val="68790528"/>
        <c:axId val="90886144"/>
      </c:barChart>
      <c:catAx>
        <c:axId val="687905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886144"/>
        <c:crosses val="autoZero"/>
        <c:auto val="1"/>
        <c:lblAlgn val="ctr"/>
        <c:lblOffset val="100"/>
      </c:catAx>
      <c:valAx>
        <c:axId val="908861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905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56984744672173"/>
          <c:y val="0.24573446135863669"/>
          <c:w val="0.80361217950255326"/>
          <c:h val="0.6638716058165842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Indicadores!$T$10:$W$10</c:f>
              <c:numCache>
                <c:formatCode>0.0%</c:formatCode>
                <c:ptCount val="4"/>
                <c:pt idx="0">
                  <c:v>0.94736842105262531</c:v>
                </c:pt>
                <c:pt idx="1">
                  <c:v>0.93939393939393945</c:v>
                </c:pt>
                <c:pt idx="2">
                  <c:v>0.95652173913043481</c:v>
                </c:pt>
                <c:pt idx="3">
                  <c:v>0</c:v>
                </c:pt>
              </c:numCache>
            </c:numRef>
          </c:val>
        </c:ser>
        <c:axId val="103440768"/>
        <c:axId val="103442304"/>
      </c:barChart>
      <c:catAx>
        <c:axId val="1034407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442304"/>
        <c:crosses val="autoZero"/>
        <c:auto val="1"/>
        <c:lblAlgn val="ctr"/>
        <c:lblOffset val="100"/>
      </c:catAx>
      <c:valAx>
        <c:axId val="10344230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4407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42843638842429"/>
          <c:y val="0.14061787919256141"/>
          <c:w val="0.79633363188838768"/>
          <c:h val="0.7773874424540885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0.4725274725274759</c:v>
                </c:pt>
                <c:pt idx="1">
                  <c:v>0.30519480519481179</c:v>
                </c:pt>
                <c:pt idx="2">
                  <c:v>0.47511312217194568</c:v>
                </c:pt>
                <c:pt idx="3">
                  <c:v>0</c:v>
                </c:pt>
              </c:numCache>
            </c:numRef>
          </c:val>
        </c:ser>
        <c:axId val="90953984"/>
        <c:axId val="92282880"/>
      </c:barChart>
      <c:catAx>
        <c:axId val="909539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282880"/>
        <c:crosses val="autoZero"/>
        <c:auto val="1"/>
        <c:lblAlgn val="ctr"/>
        <c:lblOffset val="100"/>
      </c:catAx>
      <c:valAx>
        <c:axId val="9228288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9539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59936752327866"/>
          <c:y val="0.13701845988950345"/>
          <c:w val="0.7925601997519055"/>
          <c:h val="0.7773874424540883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0.73684210526315785</c:v>
                </c:pt>
                <c:pt idx="1">
                  <c:v>0.51515151515151514</c:v>
                </c:pt>
                <c:pt idx="2">
                  <c:v>0.58695652173912183</c:v>
                </c:pt>
                <c:pt idx="3">
                  <c:v>0</c:v>
                </c:pt>
              </c:numCache>
            </c:numRef>
          </c:val>
        </c:ser>
        <c:axId val="92289664"/>
        <c:axId val="100766080"/>
      </c:barChart>
      <c:catAx>
        <c:axId val="922896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766080"/>
        <c:crosses val="autoZero"/>
        <c:auto val="1"/>
        <c:lblAlgn val="ctr"/>
        <c:lblOffset val="100"/>
      </c:catAx>
      <c:valAx>
        <c:axId val="10076608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2896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07567687688118"/>
          <c:y val="0.23105712613128471"/>
          <c:w val="0.75121008211893592"/>
          <c:h val="0.6880501525471528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0.96666666666666667</c:v>
                </c:pt>
                <c:pt idx="1">
                  <c:v>0.97368421052632326</c:v>
                </c:pt>
                <c:pt idx="2">
                  <c:v>0.98165137614679165</c:v>
                </c:pt>
                <c:pt idx="3">
                  <c:v>0</c:v>
                </c:pt>
              </c:numCache>
            </c:numRef>
          </c:val>
        </c:ser>
        <c:axId val="90925312"/>
        <c:axId val="92278784"/>
      </c:barChart>
      <c:catAx>
        <c:axId val="909253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278784"/>
        <c:crosses val="autoZero"/>
        <c:auto val="1"/>
        <c:lblAlgn val="ctr"/>
        <c:lblOffset val="100"/>
      </c:catAx>
      <c:valAx>
        <c:axId val="922787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9253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94663167104137"/>
          <c:y val="0.2488289893080762"/>
          <c:w val="0.77537696175834747"/>
          <c:h val="0.6702782677667947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92297856"/>
        <c:axId val="103784832"/>
      </c:barChart>
      <c:catAx>
        <c:axId val="922978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784832"/>
        <c:crosses val="autoZero"/>
        <c:auto val="1"/>
        <c:lblAlgn val="ctr"/>
        <c:lblOffset val="100"/>
      </c:catAx>
      <c:valAx>
        <c:axId val="10378483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2978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07567687688118"/>
          <c:y val="0.25349683368514608"/>
          <c:w val="0.76841885741509075"/>
          <c:h val="0.6698220399753566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0.8681318681318686</c:v>
                </c:pt>
                <c:pt idx="1">
                  <c:v>0.83766233766233766</c:v>
                </c:pt>
                <c:pt idx="2">
                  <c:v>0.85520361990950811</c:v>
                </c:pt>
                <c:pt idx="3">
                  <c:v>0</c:v>
                </c:pt>
              </c:numCache>
            </c:numRef>
          </c:val>
        </c:ser>
        <c:axId val="93878528"/>
        <c:axId val="93884416"/>
      </c:barChart>
      <c:catAx>
        <c:axId val="938785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884416"/>
        <c:crosses val="autoZero"/>
        <c:auto val="1"/>
        <c:lblAlgn val="ctr"/>
        <c:lblOffset val="100"/>
      </c:catAx>
      <c:valAx>
        <c:axId val="9388441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8785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0.40323</cdr:x>
      <cdr:y>0.30612</cdr:y>
    </cdr:from>
    <cdr:to>
      <cdr:x>0.59677</cdr:x>
      <cdr:y>0.4382</cdr:y>
    </cdr:to>
    <cdr:sp macro="" textlink="">
      <cdr:nvSpPr>
        <cdr:cNvPr id="3" name="Retângulo 2"/>
        <cdr:cNvSpPr/>
      </cdr:nvSpPr>
      <cdr:spPr>
        <a:xfrm xmlns:a="http://schemas.openxmlformats.org/drawingml/2006/main">
          <a:off x="1800200" y="1080120"/>
          <a:ext cx="864096" cy="4660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sz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66%</a:t>
          </a:r>
          <a:endParaRPr lang="pt-BR" sz="1200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0.09909</cdr:x>
      <cdr:y>0</cdr:y>
    </cdr:from>
    <cdr:to>
      <cdr:x>0.95787</cdr:x>
      <cdr:y>0.12727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432048" y="-72008"/>
          <a:ext cx="3744416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t-BR" sz="1100" dirty="0" smtClean="0">
              <a:solidFill>
                <a:schemeClr val="tx1"/>
              </a:solidFill>
            </a:rPr>
            <a:t>Diabéticos com avaliação de necessidade de atendimento odontológico </a:t>
          </a:r>
          <a:endParaRPr lang="pt-BR" sz="1100" dirty="0">
            <a:solidFill>
              <a:schemeClr val="tx1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0.11667</cdr:x>
      <cdr:y>0.01961</cdr:y>
    </cdr:from>
    <cdr:to>
      <cdr:x>0.93333</cdr:x>
      <cdr:y>0.15686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504056" y="72007"/>
          <a:ext cx="3528392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sz="1200" dirty="0" smtClean="0">
              <a:solidFill>
                <a:schemeClr val="tx1"/>
              </a:solidFill>
            </a:rPr>
            <a:t>Hipertensos com estratificação do risco cardiovascular</a:t>
          </a:r>
          <a:endParaRPr lang="pt-BR" sz="1200" dirty="0">
            <a:solidFill>
              <a:schemeClr val="tx1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0.16949</cdr:x>
      <cdr:y>0.12905</cdr:y>
    </cdr:from>
    <cdr:to>
      <cdr:x>0.33898</cdr:x>
      <cdr:y>0.20279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720080" y="504056"/>
          <a:ext cx="720080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sz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100%</a:t>
          </a:r>
          <a:endParaRPr lang="pt-BR" sz="1200" dirty="0">
            <a:solidFill>
              <a:schemeClr val="tx1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0.16393</cdr:x>
      <cdr:y>0.15985</cdr:y>
    </cdr:from>
    <cdr:to>
      <cdr:x>0.32787</cdr:x>
      <cdr:y>0.24866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720079" y="648072"/>
          <a:ext cx="720080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sz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100%</a:t>
          </a:r>
          <a:endParaRPr lang="pt-BR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0.37705</cdr:x>
      <cdr:y>0.15985</cdr:y>
    </cdr:from>
    <cdr:to>
      <cdr:x>0.54098</cdr:x>
      <cdr:y>0.24866</cdr:y>
    </cdr:to>
    <cdr:sp macro="" textlink="">
      <cdr:nvSpPr>
        <cdr:cNvPr id="3" name="Retângulo 2"/>
        <cdr:cNvSpPr/>
      </cdr:nvSpPr>
      <cdr:spPr>
        <a:xfrm xmlns:a="http://schemas.openxmlformats.org/drawingml/2006/main">
          <a:off x="1656183" y="648072"/>
          <a:ext cx="720080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sz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99,4% </a:t>
          </a:r>
          <a:endParaRPr lang="pt-BR" sz="1200" dirty="0">
            <a:solidFill>
              <a:schemeClr val="tx1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0.35088</cdr:x>
      <cdr:y>0.16071</cdr:y>
    </cdr:from>
    <cdr:to>
      <cdr:x>0.50877</cdr:x>
      <cdr:y>0.23214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1440159" y="648072"/>
          <a:ext cx="648072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sz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100%</a:t>
          </a:r>
          <a:endParaRPr lang="pt-BR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0.54386</cdr:x>
      <cdr:y>0.16071</cdr:y>
    </cdr:from>
    <cdr:to>
      <cdr:x>0.7193</cdr:x>
      <cdr:y>0.25</cdr:y>
    </cdr:to>
    <cdr:sp macro="" textlink="">
      <cdr:nvSpPr>
        <cdr:cNvPr id="3" name="Retângulo 2"/>
        <cdr:cNvSpPr/>
      </cdr:nvSpPr>
      <cdr:spPr>
        <a:xfrm xmlns:a="http://schemas.openxmlformats.org/drawingml/2006/main">
          <a:off x="2232247" y="648072"/>
          <a:ext cx="720080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sz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100%</a:t>
          </a:r>
          <a:endParaRPr lang="pt-BR" sz="12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0.36207</cdr:x>
      <cdr:y>0.34694</cdr:y>
    </cdr:from>
    <cdr:to>
      <cdr:x>0.51989</cdr:x>
      <cdr:y>0.41509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1512168" y="1224136"/>
          <a:ext cx="659153" cy="2404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sz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61,4%</a:t>
          </a:r>
          <a:endParaRPr lang="pt-BR" sz="12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0.16949</cdr:x>
      <cdr:y>0.30729</cdr:y>
    </cdr:from>
    <cdr:to>
      <cdr:x>0.33898</cdr:x>
      <cdr:y>0.47118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720079" y="1080120"/>
          <a:ext cx="720080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sz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71,4% </a:t>
          </a:r>
          <a:endParaRPr lang="pt-BR" sz="1200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0.06579</cdr:x>
      <cdr:y>0.02046</cdr:y>
    </cdr:from>
    <cdr:to>
      <cdr:x>0.88816</cdr:x>
      <cdr:y>0.14321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288032" y="72008"/>
          <a:ext cx="360040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r>
            <a:rPr lang="pt-BR" sz="1200" dirty="0" smtClean="0">
              <a:solidFill>
                <a:srgbClr val="000000"/>
              </a:solidFill>
            </a:rPr>
            <a:t>Realização de exame clínico nos diabéticos</a:t>
          </a:r>
          <a:endParaRPr lang="pt-BR" sz="1200" dirty="0">
            <a:solidFill>
              <a:srgbClr val="0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0.12595</cdr:x>
      <cdr:y>0.03874</cdr:y>
    </cdr:from>
    <cdr:to>
      <cdr:x>0.96638</cdr:x>
      <cdr:y>0.11623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539551" y="144016"/>
          <a:ext cx="3600400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sz="1200" dirty="0" smtClean="0">
              <a:solidFill>
                <a:schemeClr val="tx1"/>
              </a:solidFill>
            </a:rPr>
            <a:t>Hipertensos com exames complementares em dia</a:t>
          </a:r>
          <a:endParaRPr lang="pt-BR" sz="1200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0.10304</cdr:x>
      <cdr:y>0.03874</cdr:y>
    </cdr:from>
    <cdr:to>
      <cdr:x>0.94644</cdr:x>
      <cdr:y>0.11623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483865" y="144015"/>
          <a:ext cx="3960440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sz="1200" dirty="0" smtClean="0">
              <a:solidFill>
                <a:schemeClr val="tx1"/>
              </a:solidFill>
            </a:rPr>
            <a:t>Diabéticos com exames complementares em dia</a:t>
          </a:r>
          <a:endParaRPr lang="pt-BR" sz="1200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0.13559</cdr:x>
      <cdr:y>0.03662</cdr:y>
    </cdr:from>
    <cdr:to>
      <cdr:x>0.91525</cdr:x>
      <cdr:y>0.17308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576064" y="137109"/>
          <a:ext cx="3312368" cy="5109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sz="1200" dirty="0" smtClean="0">
              <a:solidFill>
                <a:schemeClr val="tx1"/>
              </a:solidFill>
            </a:rPr>
            <a:t>Hipertensos com prescrição de medicamentos da farmácia popular</a:t>
          </a:r>
          <a:endParaRPr lang="pt-BR" sz="1200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0.13115</cdr:x>
      <cdr:y>0.03662</cdr:y>
    </cdr:from>
    <cdr:to>
      <cdr:x>0.93443</cdr:x>
      <cdr:y>0.17308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576064" y="137107"/>
          <a:ext cx="3528392" cy="5109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sz="1200" dirty="0" smtClean="0">
              <a:solidFill>
                <a:schemeClr val="tx1"/>
              </a:solidFill>
            </a:rPr>
            <a:t>Diabéticos com prescrição de medicamentos da farmácia popular</a:t>
          </a:r>
          <a:endParaRPr lang="pt-BR" sz="1200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0.15254</cdr:x>
      <cdr:y>0.27273</cdr:y>
    </cdr:from>
    <cdr:to>
      <cdr:x>0.32203</cdr:x>
      <cdr:y>0.34545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648072" y="1080120"/>
          <a:ext cx="720080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sz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86,8%</a:t>
          </a:r>
          <a:endParaRPr lang="pt-BR" sz="1200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55A85-B866-4B23-8656-162586E732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F1902-B131-42D9-80E2-C2F3673AC3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AAB74-65E1-48E6-810F-D15325799F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41AA4-1B4A-4B7B-9AF2-E9F0D67E2C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70D70-1C26-4BC7-B4FC-F419C3CA0D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D68AF-340C-4690-B503-4F702DD5A7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06619-C4F3-4869-9944-7D2D224A98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42759-F13F-4A06-901F-E465AA08F2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1DC9E-4AA9-4FB0-8B7B-4EDE08CC83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7904C-B515-41B9-BB5B-9B8A74DC01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9814D-9675-4DF8-A1F7-8730ED92E4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591673B-D956-4E9E-81DF-EE94966B27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smtClean="0">
                <a:cs typeface="Arial" charset="0"/>
              </a:rPr>
              <a:t>UNIVERSIDADE FEDERAL DE PELOTAS</a:t>
            </a:r>
            <a:br>
              <a:rPr lang="pt-BR" sz="2800" smtClean="0">
                <a:cs typeface="Arial" charset="0"/>
              </a:rPr>
            </a:br>
            <a:r>
              <a:rPr lang="pt-BR" sz="2800" smtClean="0">
                <a:cs typeface="Arial" charset="0"/>
              </a:rPr>
              <a:t>Programa De Pós-Graduação Em Saúde Da Família</a:t>
            </a:r>
            <a:endParaRPr lang="pt-BR" sz="2800" smtClean="0">
              <a:latin typeface="Bell MT" pitchFamily="18" charset="0"/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idx="1"/>
          </p:nvPr>
        </p:nvSpPr>
        <p:spPr>
          <a:xfrm>
            <a:off x="107950" y="1600200"/>
            <a:ext cx="8928100" cy="51419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pt-BR" sz="2800" b="1" dirty="0" smtClean="0">
              <a:latin typeface="Bell MT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pt-BR" sz="2800" b="1" dirty="0" smtClean="0">
              <a:latin typeface="Bell MT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pt-BR" sz="2800" b="1" dirty="0" smtClean="0">
              <a:latin typeface="+mj-lt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b="1" dirty="0" smtClean="0">
                <a:latin typeface="+mj-lt"/>
              </a:rPr>
              <a:t>Trabalho de Conclusão de curso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pt-BR" sz="2800" b="1" dirty="0" smtClean="0">
              <a:latin typeface="+mj-lt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b="1" dirty="0" smtClean="0">
                <a:latin typeface="+mj-lt"/>
              </a:rPr>
              <a:t>MELHORIA DA ATENÇÃO À SAÚDE DE USUÁRIOS COM HIPERTENSÃO E/OU DIABETES NA UBS CAMPO BRANCO – PROGRESSO/RS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t-BR" sz="2400" dirty="0" smtClean="0">
              <a:latin typeface="Bell MT"/>
            </a:endParaRP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000" dirty="0" smtClean="0">
                <a:latin typeface="+mj-lt"/>
              </a:rPr>
              <a:t>Jorge Felix Rodríguez Quesada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000" dirty="0" smtClean="0">
                <a:latin typeface="+mj-lt"/>
              </a:rPr>
              <a:t>Orientador: </a:t>
            </a:r>
            <a:r>
              <a:rPr lang="pt-BR" sz="2000" dirty="0" err="1" smtClean="0">
                <a:latin typeface="+mj-lt"/>
              </a:rPr>
              <a:t>Suame</a:t>
            </a:r>
            <a:r>
              <a:rPr lang="pt-BR" sz="2000" dirty="0" smtClean="0">
                <a:latin typeface="+mj-lt"/>
              </a:rPr>
              <a:t> </a:t>
            </a:r>
            <a:r>
              <a:rPr lang="pt-BR" sz="2000" dirty="0" err="1" smtClean="0">
                <a:latin typeface="+mj-lt"/>
              </a:rPr>
              <a:t>Cristine</a:t>
            </a:r>
            <a:r>
              <a:rPr lang="pt-BR" sz="2000" dirty="0" smtClean="0">
                <a:latin typeface="+mj-lt"/>
              </a:rPr>
              <a:t> Melo Freitas 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endParaRPr lang="pt-BR" sz="2000" dirty="0" smtClean="0">
              <a:latin typeface="Bell MT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000" dirty="0" smtClean="0">
                <a:latin typeface="+mj-lt"/>
              </a:rPr>
              <a:t>Pelotas, 2015</a:t>
            </a:r>
          </a:p>
        </p:txBody>
      </p:sp>
      <p:pic>
        <p:nvPicPr>
          <p:cNvPr id="2052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557338"/>
            <a:ext cx="15367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35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4000" smtClean="0">
                <a:cs typeface="Arial" charset="0"/>
              </a:rPr>
              <a:t>Objetivos, Metas e Resultados </a:t>
            </a:r>
            <a:endParaRPr lang="pt-BR" sz="4000" smtClean="0"/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60213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400" smtClean="0"/>
              <a:t>2- Melhorar a qualidade do atendimento ao paciente hipertenso e/ou diabético realizado na Unidade.</a:t>
            </a:r>
          </a:p>
          <a:p>
            <a:r>
              <a:rPr lang="pt-BR" sz="2400" smtClean="0"/>
              <a:t>Priorizar a prescrição de medicamentos da farmácia popular para 100% dos hipertensos e/ou diabéticos cadastrados na unidade de saúde.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179512" y="2924944"/>
          <a:ext cx="424847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572000" y="2924945"/>
          <a:ext cx="4392488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5219700" y="3429000"/>
            <a:ext cx="576263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56325" y="3500438"/>
            <a:ext cx="5762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8" name="Retângulo 7"/>
          <p:cNvSpPr/>
          <p:nvPr/>
        </p:nvSpPr>
        <p:spPr>
          <a:xfrm>
            <a:off x="6948488" y="3357563"/>
            <a:ext cx="647700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9" name="Retângulo 8"/>
          <p:cNvSpPr/>
          <p:nvPr/>
        </p:nvSpPr>
        <p:spPr>
          <a:xfrm>
            <a:off x="827088" y="3429000"/>
            <a:ext cx="720725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96,7%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19250" y="3429000"/>
            <a:ext cx="7207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97,4%</a:t>
            </a:r>
            <a:r>
              <a:rPr lang="pt-BR" dirty="0"/>
              <a:t>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411413" y="3429000"/>
            <a:ext cx="7207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98,2%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4000" smtClean="0">
                <a:cs typeface="Arial" charset="0"/>
              </a:rPr>
              <a:t>Objetivos, Metas e Resultados </a:t>
            </a:r>
            <a:endParaRPr lang="pt-BR" sz="4000" smtClean="0"/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400" smtClean="0"/>
              <a:t>2- Melhorar a qualidade do atendimento ao paciente hipertenso e/ou diabético realizado na Unidade.</a:t>
            </a:r>
          </a:p>
          <a:p>
            <a:r>
              <a:rPr lang="pt-BR" sz="2400" smtClean="0"/>
              <a:t>Realizar avaliação da necessidade de atendimento odontológico em 100% dos hipertensos e/ou diabéticos.</a:t>
            </a:r>
          </a:p>
          <a:p>
            <a:endParaRPr lang="pt-BR" sz="2400" smtClean="0"/>
          </a:p>
        </p:txBody>
      </p:sp>
      <p:graphicFrame>
        <p:nvGraphicFramePr>
          <p:cNvPr id="4" name="Gráfico 3"/>
          <p:cNvGraphicFramePr/>
          <p:nvPr/>
        </p:nvGraphicFramePr>
        <p:xfrm>
          <a:off x="179512" y="2708920"/>
          <a:ext cx="42484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572000" y="2708920"/>
          <a:ext cx="436016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611188" y="2565400"/>
            <a:ext cx="3600450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Hipertenso com avaliação de necessidade de atendimento odontológico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92275" y="3789363"/>
            <a:ext cx="647700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83,8% </a:t>
            </a:r>
          </a:p>
        </p:txBody>
      </p:sp>
      <p:sp>
        <p:nvSpPr>
          <p:cNvPr id="8" name="Retângulo 7"/>
          <p:cNvSpPr/>
          <p:nvPr/>
        </p:nvSpPr>
        <p:spPr>
          <a:xfrm>
            <a:off x="2484438" y="3716338"/>
            <a:ext cx="64770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85,5% </a:t>
            </a:r>
          </a:p>
        </p:txBody>
      </p:sp>
      <p:sp>
        <p:nvSpPr>
          <p:cNvPr id="9" name="Retângulo 8"/>
          <p:cNvSpPr/>
          <p:nvPr/>
        </p:nvSpPr>
        <p:spPr>
          <a:xfrm>
            <a:off x="5292725" y="3933825"/>
            <a:ext cx="647700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78,9%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156325" y="3860800"/>
            <a:ext cx="6477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78,8%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092950" y="3933825"/>
            <a:ext cx="719138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82,6%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4000" smtClean="0">
                <a:cs typeface="Arial" charset="0"/>
              </a:rPr>
              <a:t>Objetivos, Metas e Resultados </a:t>
            </a:r>
            <a:endParaRPr lang="pt-BR" sz="4000" smtClean="0"/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8324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400" smtClean="0"/>
              <a:t>3: Melhorar a adesão do hipertenso e/ou diabético ao programa.</a:t>
            </a:r>
          </a:p>
          <a:p>
            <a:r>
              <a:rPr lang="pt-BR" sz="2400" smtClean="0"/>
              <a:t>Buscar 100% dos hipertensos e/ou diabéticos faltosos às consultas na unidade de saúde conforme a periodicidade recomendada.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179513" y="2924945"/>
          <a:ext cx="4248472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572000" y="2924944"/>
          <a:ext cx="4392488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684213" y="2852738"/>
            <a:ext cx="35274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 </a:t>
            </a:r>
            <a:r>
              <a:rPr lang="pt-BR" sz="1200" dirty="0">
                <a:solidFill>
                  <a:schemeClr val="tx1"/>
                </a:solidFill>
              </a:rPr>
              <a:t>Busca ativa de Hipertensos faltosos a consultas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4932363" y="2852738"/>
            <a:ext cx="37433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Busca ativa de Diabéticos faltosos a consultas</a:t>
            </a:r>
            <a:endParaRPr lang="pt-BR" sz="1200" dirty="0"/>
          </a:p>
        </p:txBody>
      </p:sp>
      <p:sp>
        <p:nvSpPr>
          <p:cNvPr id="8" name="Retângulo 7"/>
          <p:cNvSpPr/>
          <p:nvPr/>
        </p:nvSpPr>
        <p:spPr>
          <a:xfrm>
            <a:off x="755650" y="3573463"/>
            <a:ext cx="792163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94,4%</a:t>
            </a:r>
            <a:r>
              <a:rPr lang="pt-BR" dirty="0"/>
              <a:t>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692275" y="3500438"/>
            <a:ext cx="64770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92,3%</a:t>
            </a:r>
            <a:r>
              <a:rPr lang="pt-BR" dirty="0"/>
              <a:t>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411413" y="3644900"/>
            <a:ext cx="93662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92,6</a:t>
            </a:r>
            <a:r>
              <a:rPr lang="pt-BR" dirty="0"/>
              <a:t>%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364163" y="3357563"/>
            <a:ext cx="576262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227763" y="3357563"/>
            <a:ext cx="576262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019925" y="3357563"/>
            <a:ext cx="576263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4000" smtClean="0">
                <a:cs typeface="Arial" charset="0"/>
              </a:rPr>
              <a:t>Objetivos, Metas e Resultados </a:t>
            </a:r>
            <a:endParaRPr lang="pt-BR" sz="4000" smtClean="0"/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400" smtClean="0"/>
              <a:t>4: Melhorar o registro das informações.</a:t>
            </a:r>
          </a:p>
          <a:p>
            <a:r>
              <a:rPr lang="pt-BR" sz="2400" smtClean="0"/>
              <a:t>Manter ficha de acompanhamento de 100% dos hipertensos e/ou diabéticos cadastrados na unidade de saúde atualizada.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179512" y="2708920"/>
          <a:ext cx="4248472" cy="3970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572000" y="2708920"/>
          <a:ext cx="4339977" cy="395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539750" y="2781300"/>
            <a:ext cx="33845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</a:rPr>
              <a:t>Hipertensos com ficha de acompanhamento atualizada</a:t>
            </a:r>
          </a:p>
        </p:txBody>
      </p:sp>
      <p:sp>
        <p:nvSpPr>
          <p:cNvPr id="7" name="Retângulo 6"/>
          <p:cNvSpPr/>
          <p:nvPr/>
        </p:nvSpPr>
        <p:spPr>
          <a:xfrm>
            <a:off x="5292725" y="2781300"/>
            <a:ext cx="3382963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</a:rPr>
              <a:t>Hipertensos com ficha de acompanhamento atualizada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71550" y="3284538"/>
            <a:ext cx="72072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</a:rPr>
              <a:t>98,9%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692275" y="3284538"/>
            <a:ext cx="719138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</a:rPr>
              <a:t>99,4%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484438" y="3284538"/>
            <a:ext cx="792162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</a:rPr>
              <a:t>99,5%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435600" y="3213100"/>
            <a:ext cx="649288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300788" y="3213100"/>
            <a:ext cx="574675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164388" y="3213100"/>
            <a:ext cx="576262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4000" smtClean="0">
                <a:cs typeface="Arial" charset="0"/>
              </a:rPr>
              <a:t>Objetivos, Metas e Resultados </a:t>
            </a:r>
            <a:endParaRPr lang="pt-BR" sz="4000" smtClean="0"/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400" smtClean="0"/>
              <a:t>5: Mapear hipertensos e diabéticos de risco para doenças cardiovasculares.</a:t>
            </a:r>
          </a:p>
          <a:p>
            <a:r>
              <a:rPr lang="pt-BR" sz="2400" smtClean="0"/>
              <a:t>Realizar estratificação do risco cardiovascular em 100% dos hipertensos e diabéticos cadastrados na unidade de saúde.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179512" y="2996953"/>
          <a:ext cx="4320480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572000" y="2996952"/>
          <a:ext cx="4392488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5148263" y="3068638"/>
            <a:ext cx="360045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Diabéticos com estratificação do risco cardiovascular</a:t>
            </a:r>
          </a:p>
        </p:txBody>
      </p:sp>
      <p:sp>
        <p:nvSpPr>
          <p:cNvPr id="7" name="Retângulo 6"/>
          <p:cNvSpPr/>
          <p:nvPr/>
        </p:nvSpPr>
        <p:spPr>
          <a:xfrm>
            <a:off x="827088" y="4508500"/>
            <a:ext cx="649287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50,5%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692275" y="4581525"/>
            <a:ext cx="647700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58,4%,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627313" y="4797425"/>
            <a:ext cx="50482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48%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148263" y="4076700"/>
            <a:ext cx="792162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73,7%</a:t>
            </a:r>
            <a:r>
              <a:rPr lang="pt-BR" dirty="0"/>
              <a:t>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084888" y="4437063"/>
            <a:ext cx="647700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60,6%</a:t>
            </a:r>
            <a:r>
              <a:rPr lang="pt-BR" dirty="0"/>
              <a:t>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948488" y="4365625"/>
            <a:ext cx="647700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58,7%</a:t>
            </a:r>
            <a:r>
              <a:rPr lang="pt-BR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4000" smtClean="0">
                <a:cs typeface="Arial" charset="0"/>
              </a:rPr>
              <a:t>Objetivos, Metas e Resultados </a:t>
            </a:r>
            <a:endParaRPr lang="pt-BR" sz="4000" smtClean="0"/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400" smtClean="0"/>
              <a:t>6: Promover a saúde do hipertenso e/ou diabético.</a:t>
            </a:r>
          </a:p>
          <a:p>
            <a:r>
              <a:rPr lang="pt-BR" sz="2400" smtClean="0"/>
              <a:t>Garantir orientação nutricional sobre alimentação saudável a 100% dos hipertensos e/ou diabéticos. </a:t>
            </a:r>
          </a:p>
          <a:p>
            <a:endParaRPr lang="pt-BR" sz="2400" smtClean="0"/>
          </a:p>
        </p:txBody>
      </p:sp>
      <p:graphicFrame>
        <p:nvGraphicFramePr>
          <p:cNvPr id="4" name="Gráfico 3"/>
          <p:cNvGraphicFramePr/>
          <p:nvPr/>
        </p:nvGraphicFramePr>
        <p:xfrm>
          <a:off x="179512" y="2636913"/>
          <a:ext cx="4320480" cy="403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644008" y="2636912"/>
          <a:ext cx="432048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539750" y="2852738"/>
            <a:ext cx="3744913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Hipertensos com orientação nutricional sobre alimentação saudável</a:t>
            </a:r>
          </a:p>
        </p:txBody>
      </p:sp>
      <p:sp>
        <p:nvSpPr>
          <p:cNvPr id="7" name="Retângulo 6"/>
          <p:cNvSpPr/>
          <p:nvPr/>
        </p:nvSpPr>
        <p:spPr>
          <a:xfrm>
            <a:off x="4787900" y="2781300"/>
            <a:ext cx="3887788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Diabéticos com orientação nutricional sobre alimentação saudável</a:t>
            </a:r>
          </a:p>
        </p:txBody>
      </p:sp>
      <p:sp>
        <p:nvSpPr>
          <p:cNvPr id="8" name="Retângulo 7"/>
          <p:cNvSpPr/>
          <p:nvPr/>
        </p:nvSpPr>
        <p:spPr>
          <a:xfrm>
            <a:off x="827088" y="3284538"/>
            <a:ext cx="72072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9" name="Retângulo 8"/>
          <p:cNvSpPr/>
          <p:nvPr/>
        </p:nvSpPr>
        <p:spPr>
          <a:xfrm>
            <a:off x="1763713" y="3213100"/>
            <a:ext cx="6477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99,4%</a:t>
            </a:r>
            <a:r>
              <a:rPr lang="pt-BR" dirty="0"/>
              <a:t>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627313" y="3141663"/>
            <a:ext cx="649287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99,5%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92725" y="3357563"/>
            <a:ext cx="57467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227763" y="3357563"/>
            <a:ext cx="6477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092950" y="3284538"/>
            <a:ext cx="5746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4000" smtClean="0">
                <a:cs typeface="Arial" charset="0"/>
              </a:rPr>
              <a:t>Objetivos, Metas e Resultados </a:t>
            </a:r>
            <a:endParaRPr lang="pt-BR" sz="4000" smtClean="0"/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400" smtClean="0"/>
              <a:t>6: Promover a saúde do hipertenso e/ou diabético.</a:t>
            </a:r>
          </a:p>
          <a:p>
            <a:r>
              <a:rPr lang="pt-BR" sz="2400" smtClean="0"/>
              <a:t>Orientação em relação à prática regular de atividade física a 100% dos hipertensos e/ou diabéticos.</a:t>
            </a:r>
          </a:p>
          <a:p>
            <a:endParaRPr lang="pt-BR" sz="2400" smtClean="0"/>
          </a:p>
        </p:txBody>
      </p:sp>
      <p:graphicFrame>
        <p:nvGraphicFramePr>
          <p:cNvPr id="4" name="Gráfico 3"/>
          <p:cNvGraphicFramePr/>
          <p:nvPr/>
        </p:nvGraphicFramePr>
        <p:xfrm>
          <a:off x="251520" y="2708920"/>
          <a:ext cx="4248472" cy="3905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644008" y="2708920"/>
          <a:ext cx="4320481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539750" y="2636838"/>
            <a:ext cx="381635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Hipertensos com orientação sobre a prática de atividade física regular</a:t>
            </a:r>
          </a:p>
        </p:txBody>
      </p:sp>
      <p:sp>
        <p:nvSpPr>
          <p:cNvPr id="7" name="Retângulo 6"/>
          <p:cNvSpPr/>
          <p:nvPr/>
        </p:nvSpPr>
        <p:spPr>
          <a:xfrm>
            <a:off x="5003800" y="2781300"/>
            <a:ext cx="3671888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Hipertensos com orientação sobre a prática de atividade física regular</a:t>
            </a:r>
          </a:p>
        </p:txBody>
      </p:sp>
      <p:sp>
        <p:nvSpPr>
          <p:cNvPr id="8" name="Retângulo 7"/>
          <p:cNvSpPr/>
          <p:nvPr/>
        </p:nvSpPr>
        <p:spPr>
          <a:xfrm>
            <a:off x="1908175" y="3141663"/>
            <a:ext cx="6477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99,4%</a:t>
            </a:r>
            <a:r>
              <a:rPr lang="pt-BR" dirty="0"/>
              <a:t>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627313" y="3141663"/>
            <a:ext cx="86518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99,5%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92725" y="3284538"/>
            <a:ext cx="574675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156325" y="3284538"/>
            <a:ext cx="5762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092950" y="3284538"/>
            <a:ext cx="647700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4000" smtClean="0">
                <a:cs typeface="Arial" charset="0"/>
              </a:rPr>
              <a:t>Objetivos, Metas e Resultados </a:t>
            </a:r>
            <a:endParaRPr lang="pt-BR" sz="4000" smtClean="0"/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400" smtClean="0"/>
              <a:t>6: Promover a saúde do hipertenso e/ou diabético.</a:t>
            </a:r>
          </a:p>
          <a:p>
            <a:r>
              <a:rPr lang="pt-BR" sz="2400" smtClean="0"/>
              <a:t>Garantir orientação sobre os riscos do tabagismo a 100% dos hipertensos e/ou diabéticos.</a:t>
            </a:r>
          </a:p>
          <a:p>
            <a:endParaRPr lang="pt-BR" smtClean="0"/>
          </a:p>
        </p:txBody>
      </p:sp>
      <p:graphicFrame>
        <p:nvGraphicFramePr>
          <p:cNvPr id="4" name="Gráfico 3"/>
          <p:cNvGraphicFramePr/>
          <p:nvPr/>
        </p:nvGraphicFramePr>
        <p:xfrm>
          <a:off x="179513" y="2564904"/>
          <a:ext cx="4320479" cy="4050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716016" y="2564904"/>
          <a:ext cx="4248472" cy="408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539750" y="2708275"/>
            <a:ext cx="3744913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Hipertensos com orientação sobre os riscos do tabagismo </a:t>
            </a:r>
          </a:p>
        </p:txBody>
      </p:sp>
      <p:sp>
        <p:nvSpPr>
          <p:cNvPr id="7" name="Retângulo 6"/>
          <p:cNvSpPr/>
          <p:nvPr/>
        </p:nvSpPr>
        <p:spPr>
          <a:xfrm>
            <a:off x="5148263" y="2708275"/>
            <a:ext cx="367188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Hipertensos com orientação sobre os riscos do tabagismo </a:t>
            </a:r>
          </a:p>
        </p:txBody>
      </p:sp>
      <p:sp>
        <p:nvSpPr>
          <p:cNvPr id="8" name="Retângulo 7"/>
          <p:cNvSpPr/>
          <p:nvPr/>
        </p:nvSpPr>
        <p:spPr>
          <a:xfrm>
            <a:off x="900113" y="3068638"/>
            <a:ext cx="719137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9" name="Retângulo 8"/>
          <p:cNvSpPr/>
          <p:nvPr/>
        </p:nvSpPr>
        <p:spPr>
          <a:xfrm>
            <a:off x="1692275" y="3068638"/>
            <a:ext cx="792163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99,4%</a:t>
            </a:r>
            <a:r>
              <a:rPr lang="pt-BR" dirty="0"/>
              <a:t>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627313" y="3068638"/>
            <a:ext cx="792162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99,5%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92725" y="3141663"/>
            <a:ext cx="792163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084888" y="3213100"/>
            <a:ext cx="71913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164388" y="3141663"/>
            <a:ext cx="576262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4000" smtClean="0">
                <a:cs typeface="Arial" charset="0"/>
              </a:rPr>
              <a:t>Objetivos, Metas e Resultados </a:t>
            </a:r>
            <a:endParaRPr lang="pt-BR" sz="4000" smtClean="0"/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400" smtClean="0"/>
              <a:t>6: Promover a saúde do hipertenso e/ou diabético</a:t>
            </a:r>
          </a:p>
          <a:p>
            <a:r>
              <a:rPr lang="pt-BR" sz="2400" smtClean="0"/>
              <a:t>Orientação sobre higiene bucal também a 100% dos hipertensos e/ou diabéticos.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179513" y="2564904"/>
          <a:ext cx="4392488" cy="4054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788025" y="2564904"/>
          <a:ext cx="41044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468313" y="2781300"/>
            <a:ext cx="3816350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Hipertensos com orientação sobre higiene bucal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5076825" y="2781300"/>
            <a:ext cx="3671888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Diabéticos com orientação sobre higiene bucal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5435600" y="3213100"/>
            <a:ext cx="649288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9" name="Retângulo 8"/>
          <p:cNvSpPr/>
          <p:nvPr/>
        </p:nvSpPr>
        <p:spPr>
          <a:xfrm>
            <a:off x="2627313" y="3068638"/>
            <a:ext cx="649287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99,5%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pt-BR" dirty="0" smtClean="0">
                <a:cs typeface="Arial" charset="0"/>
              </a:rPr>
              <a:t>Discussão</a:t>
            </a:r>
            <a:endParaRPr lang="pt-BR" dirty="0" smtClean="0"/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>
                <a:cs typeface="Arial" charset="0"/>
              </a:rPr>
              <a:t>Com a intervenção despertamos na equipe a necessidade de um maior compromisso e integração entre os profissionais e comunidade;</a:t>
            </a:r>
          </a:p>
          <a:p>
            <a:r>
              <a:rPr lang="pt-BR" sz="2800" dirty="0" smtClean="0">
                <a:cs typeface="Arial" charset="0"/>
              </a:rPr>
              <a:t>Mudamos o pensar da equipe sobre a saúde preventiva e o fazer acerca do processo saúde/doença;</a:t>
            </a:r>
          </a:p>
          <a:p>
            <a:r>
              <a:rPr lang="pt-BR" sz="2800" dirty="0" smtClean="0">
                <a:cs typeface="Arial" charset="0"/>
              </a:rPr>
              <a:t>A maior dificuldade apresentada pela equipe para dar continuidade a intervenção foi levar os usuários resultantes da busca ativa a consultar novamente. 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v"/>
            </a:pPr>
            <a:r>
              <a:rPr lang="pt-BR" smtClean="0"/>
              <a:t> Introdução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pt-BR" sz="2800" dirty="0" smtClean="0"/>
              <a:t>Importância da ação programática </a:t>
            </a:r>
          </a:p>
          <a:p>
            <a:pPr marL="0" indent="0">
              <a:buFontTx/>
              <a:buNone/>
              <a:defRPr/>
            </a:pPr>
            <a:r>
              <a:rPr lang="pt-BR" sz="2800" dirty="0" smtClean="0"/>
              <a:t> </a:t>
            </a:r>
            <a:r>
              <a:rPr lang="pt-BR" sz="2800" dirty="0" smtClean="0">
                <a:cs typeface="Arial" pitchFamily="34" charset="0"/>
              </a:rPr>
              <a:t>No Brasil e no mundo todo, a hipertensão arterial junto com o diabetes, são a primeira causa de mortalidade e de hospitalizações, de amputações de membros inferiores e acidentes vasculares encefálicos com sequelas,  representando mais de 60% dos diagnósticos primários em pacientes com insuficiência renal crônica submetidos à diálise.</a:t>
            </a:r>
          </a:p>
          <a:p>
            <a:pPr marL="0" indent="0">
              <a:buFontTx/>
              <a:buNone/>
              <a:defRPr/>
            </a:pPr>
            <a:r>
              <a:rPr lang="pt-BR" sz="2800" dirty="0" smtClean="0">
                <a:cs typeface="Arial" pitchFamily="34" charset="0"/>
              </a:rPr>
              <a:t>BRASIL, 2006</a:t>
            </a:r>
          </a:p>
          <a:p>
            <a:pPr eaLnBrk="1" hangingPunct="1">
              <a:buFontTx/>
              <a:buNone/>
              <a:defRPr/>
            </a:pPr>
            <a:endParaRPr lang="pt-BR" dirty="0" smtClean="0">
              <a:latin typeface="Bel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4000" smtClean="0">
                <a:solidFill>
                  <a:schemeClr val="tx1"/>
                </a:solidFill>
                <a:cs typeface="Arial" charset="0"/>
              </a:rPr>
              <a:t>Reflexão crítica sobre o processo pessoal de aprendizagem</a:t>
            </a:r>
            <a:endParaRPr lang="pt-BR" sz="4000" smtClean="0"/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smtClean="0"/>
              <a:t>Com minha participação no curso, alcancei um nível de preparação adequado para enfrentar a intervenção, o curso melhorou e ajudou minha prática profissional, preparando-me para trabalhar de acordo com as doutrinas e protocolos brasileiros. Assim como melhorou muito meu português, tanto na oratória como na escrita.</a:t>
            </a:r>
          </a:p>
          <a:p>
            <a:endParaRPr lang="pt-BR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4000" smtClean="0">
                <a:solidFill>
                  <a:schemeClr val="tx1"/>
                </a:solidFill>
                <a:cs typeface="Arial" charset="0"/>
              </a:rPr>
              <a:t>Reflexão crítica sobre o processo pessoal de aprendizagem</a:t>
            </a:r>
            <a:endParaRPr lang="pt-BR" sz="4000" smtClean="0"/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smtClean="0"/>
              <a:t>Os Fórum de saúde coletiva e de clínica foram ótimos espaços de atualização, reflexão, intercâmbio de ideias, experiências entre os profissionais de toda a região com realidades diferentes, pontos de vista de acordo com as suas necessidades, populações e municípios.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ctr"/>
            <a:r>
              <a:rPr lang="pt-BR" sz="6000" smtClean="0"/>
              <a:t>OBRIGADO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Char char="v"/>
            </a:pPr>
            <a:r>
              <a:rPr lang="pt-BR" smtClean="0"/>
              <a:t> Introdução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pt-BR" sz="2800" smtClean="0"/>
              <a:t>Caracterização do município de Progresso/RS</a:t>
            </a:r>
          </a:p>
          <a:p>
            <a:pPr eaLnBrk="1" hangingPunct="1"/>
            <a:r>
              <a:rPr lang="pt-BR" sz="2800" smtClean="0"/>
              <a:t>Cidade pequena de 6.500 habitantes aproximadamente.</a:t>
            </a:r>
          </a:p>
          <a:p>
            <a:pPr eaLnBrk="1" hangingPunct="1"/>
            <a:r>
              <a:rPr lang="pt-BR" sz="2800" smtClean="0"/>
              <a:t>Conta com 2 ESF distribuídas na zona urbana e rural.</a:t>
            </a:r>
          </a:p>
          <a:p>
            <a:pPr eaLnBrk="1" hangingPunct="1"/>
            <a:r>
              <a:rPr lang="pt-BR" sz="2800" smtClean="0"/>
              <a:t>Hospital de pequeno porte.</a:t>
            </a:r>
          </a:p>
          <a:p>
            <a:pPr eaLnBrk="1" hangingPunct="1"/>
            <a:r>
              <a:rPr lang="pt-BR" sz="2800" smtClean="0"/>
              <a:t>Economia baseada na agricultura.</a:t>
            </a:r>
          </a:p>
          <a:p>
            <a:pPr eaLnBrk="1" hangingPunct="1"/>
            <a:r>
              <a:rPr lang="pt-BR" sz="2800" smtClean="0"/>
              <a:t>Baixo nível educacional </a:t>
            </a:r>
          </a:p>
          <a:p>
            <a:pPr eaLnBrk="1" hangingPunct="1"/>
            <a:r>
              <a:rPr lang="pt-BR" sz="2800" smtClean="0"/>
              <a:t>Mais do 60% da população considerados pobres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Char char="v"/>
            </a:pPr>
            <a:r>
              <a:rPr lang="pt-BR" smtClean="0"/>
              <a:t> Introdução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pt-BR" smtClean="0">
                <a:cs typeface="Arial" charset="0"/>
              </a:rPr>
              <a:t>Situação da Ação Programática antes da intervenção</a:t>
            </a:r>
          </a:p>
          <a:p>
            <a:pPr eaLnBrk="1" hangingPunct="1"/>
            <a:r>
              <a:rPr lang="pt-BR" sz="2800" smtClean="0">
                <a:cs typeface="Arial" charset="0"/>
              </a:rPr>
              <a:t>251 hipertensos e 50 diabéticos adscritos na área de abrangência;</a:t>
            </a:r>
          </a:p>
          <a:p>
            <a:pPr algn="just"/>
            <a:r>
              <a:rPr lang="pt-BR" sz="2800" smtClean="0">
                <a:cs typeface="Arial" charset="0"/>
              </a:rPr>
              <a:t>Baixa cobertura, atendimento  livre demanda;</a:t>
            </a:r>
          </a:p>
          <a:p>
            <a:pPr algn="just"/>
            <a:r>
              <a:rPr lang="pt-BR" sz="2800" smtClean="0">
                <a:cs typeface="Arial" charset="0"/>
              </a:rPr>
              <a:t>Registro e monitoramento inadequados;</a:t>
            </a:r>
          </a:p>
          <a:p>
            <a:pPr algn="just"/>
            <a:r>
              <a:rPr lang="pt-BR" sz="2800" smtClean="0">
                <a:cs typeface="Arial" charset="0"/>
              </a:rPr>
              <a:t>Baixa educação em saúde;</a:t>
            </a:r>
          </a:p>
          <a:p>
            <a:pPr eaLnBrk="1" hangingPunct="1"/>
            <a:r>
              <a:rPr lang="pt-BR" sz="2800" smtClean="0"/>
              <a:t>Baixa estratificação do risco cardiovascular;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Char char="v"/>
            </a:pPr>
            <a:r>
              <a:rPr lang="pt-BR" sz="3200" smtClean="0"/>
              <a:t>OBJETIVO GERAL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Melhorar a qualidade da atenção aos adultos portadores de Hipertensão Arterial Sistêmica e/ou Diabetes Mellitus na ESF 2 Campo Branco.</a:t>
            </a:r>
          </a:p>
          <a:p>
            <a:pPr eaLnBrk="1" hangingPunct="1"/>
            <a:endParaRPr lang="pt-BR" smtClean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Char char="v"/>
            </a:pPr>
            <a:r>
              <a:rPr lang="pt-BR" sz="3200" smtClean="0"/>
              <a:t>METODOLOGIA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r>
              <a:rPr lang="pt-BR" sz="2800" smtClean="0">
                <a:cs typeface="Arial" charset="0"/>
              </a:rPr>
              <a:t>Aumento do número de consultas para o grupo alvo;</a:t>
            </a:r>
          </a:p>
          <a:p>
            <a:r>
              <a:rPr lang="pt-BR" sz="2800" smtClean="0">
                <a:cs typeface="Arial" charset="0"/>
              </a:rPr>
              <a:t>Melhoria da qualidade da assistência realizando exame clínico adequado, exames de laboratório e encaminhamentos necessários;</a:t>
            </a:r>
          </a:p>
          <a:p>
            <a:r>
              <a:rPr lang="pt-BR" sz="2800" smtClean="0">
                <a:cs typeface="Arial" charset="0"/>
              </a:rPr>
              <a:t>Busca ativa dos usuários; </a:t>
            </a:r>
          </a:p>
          <a:p>
            <a:r>
              <a:rPr lang="pt-BR" sz="2800" smtClean="0">
                <a:cs typeface="Arial" charset="0"/>
              </a:rPr>
              <a:t>Criação de ficha espelho;</a:t>
            </a:r>
          </a:p>
          <a:p>
            <a:r>
              <a:rPr lang="pt-BR" sz="2800" smtClean="0">
                <a:cs typeface="Arial" charset="0"/>
              </a:rPr>
              <a:t>Capacitação da equipe;</a:t>
            </a:r>
          </a:p>
          <a:p>
            <a:r>
              <a:rPr lang="pt-BR" sz="2800" smtClean="0">
                <a:cs typeface="Arial" charset="0"/>
              </a:rPr>
              <a:t>Criação do grupo HIPERDIA.</a:t>
            </a:r>
          </a:p>
          <a:p>
            <a:pPr eaLnBrk="1" hangingPunct="1"/>
            <a:endParaRPr lang="pt-BR" smtClean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pt-BR" sz="4000" smtClean="0">
                <a:cs typeface="Arial" charset="0"/>
              </a:rPr>
              <a:t>Objetivos, Metas e Resultados </a:t>
            </a:r>
            <a:endParaRPr lang="pt-BR" sz="4000" smtClean="0">
              <a:latin typeface="Bell MT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229600" cy="5545137"/>
          </a:xfrm>
        </p:spPr>
        <p:txBody>
          <a:bodyPr/>
          <a:lstStyle/>
          <a:p>
            <a:pPr marL="457200" indent="-457200" algn="just">
              <a:buClr>
                <a:schemeClr val="bg1"/>
              </a:buClr>
              <a:buFontTx/>
              <a:buNone/>
              <a:defRPr/>
            </a:pPr>
            <a:r>
              <a:rPr lang="pt-BR" sz="2400" dirty="0" smtClean="0">
                <a:cs typeface="Arial" pitchFamily="34" charset="0"/>
              </a:rPr>
              <a:t>1- Ampliar a cobertura de atendimento ao hipertenso/diabético.</a:t>
            </a:r>
          </a:p>
          <a:p>
            <a:pPr algn="just">
              <a:buClr>
                <a:schemeClr val="accent1">
                  <a:lumMod val="75000"/>
                </a:schemeClr>
              </a:buClr>
              <a:defRPr/>
            </a:pPr>
            <a:r>
              <a:rPr lang="pt-BR" sz="2400" dirty="0" smtClean="0">
                <a:cs typeface="Arial" pitchFamily="34" charset="0"/>
              </a:rPr>
              <a:t>  Ampliar a cobertura de atendimento ao   hipertenso/diabético em 80% e 95% respectivamente.</a:t>
            </a:r>
          </a:p>
          <a:p>
            <a:pPr eaLnBrk="1" hangingPunct="1">
              <a:buFontTx/>
              <a:buNone/>
              <a:defRPr/>
            </a:pPr>
            <a:endParaRPr lang="pt-BR" dirty="0" smtClean="0">
              <a:latin typeface="Bell MT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4499992" y="3068960"/>
          <a:ext cx="446449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/>
          <p:nvPr/>
        </p:nvGraphicFramePr>
        <p:xfrm>
          <a:off x="179512" y="3068960"/>
          <a:ext cx="41764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tângulo 14"/>
          <p:cNvSpPr/>
          <p:nvPr/>
        </p:nvSpPr>
        <p:spPr>
          <a:xfrm>
            <a:off x="395288" y="3068638"/>
            <a:ext cx="3744912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Cobertura do programa de atenção ao hipertenso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859338" y="2997200"/>
            <a:ext cx="3744912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Cobertura do programa de atenção ao diabético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27088" y="4941888"/>
            <a:ext cx="649287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36,3%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435600" y="4797425"/>
            <a:ext cx="576263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38%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948488" y="3429000"/>
            <a:ext cx="1008062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92%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2339975" y="3500438"/>
            <a:ext cx="936625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88%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v"/>
            </a:pPr>
            <a:r>
              <a:rPr lang="pt-BR" sz="3600" smtClean="0">
                <a:cs typeface="Arial" charset="0"/>
              </a:rPr>
              <a:t>Objetivos, Metas e Resultados </a:t>
            </a:r>
            <a:endParaRPr lang="pt-BR" sz="3600" smtClean="0">
              <a:latin typeface="Bell MT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400" smtClean="0"/>
              <a:t> 2 -Melhorar a qualidade do atendimento ao paciente hipertenso e/ou diabético realizado na Unidade.</a:t>
            </a:r>
          </a:p>
          <a:p>
            <a:r>
              <a:rPr lang="pt-BR" sz="2400" smtClean="0"/>
              <a:t>Realizar exame clínico apropriado em 100% dos hipertensos e/ou diabéticos.</a:t>
            </a:r>
          </a:p>
          <a:p>
            <a:pPr eaLnBrk="1" hangingPunct="1"/>
            <a:endParaRPr lang="pt-BR" sz="2400" smtClean="0">
              <a:latin typeface="Bell MT" pitchFamily="18" charset="0"/>
            </a:endParaRPr>
          </a:p>
        </p:txBody>
      </p:sp>
      <p:graphicFrame>
        <p:nvGraphicFramePr>
          <p:cNvPr id="13" name="Gráfico 12"/>
          <p:cNvGraphicFramePr/>
          <p:nvPr/>
        </p:nvGraphicFramePr>
        <p:xfrm>
          <a:off x="179513" y="3140968"/>
          <a:ext cx="4248472" cy="351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468313" y="3141663"/>
            <a:ext cx="3598862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Realização de exame clínico nos hipertensos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63713" y="4005263"/>
            <a:ext cx="7207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69,5%</a:t>
            </a:r>
            <a:r>
              <a:rPr lang="pt-BR" dirty="0"/>
              <a:t>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555875" y="3789363"/>
            <a:ext cx="792163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80,2% </a:t>
            </a:r>
          </a:p>
        </p:txBody>
      </p:sp>
      <p:graphicFrame>
        <p:nvGraphicFramePr>
          <p:cNvPr id="16" name="Gráfico 15"/>
          <p:cNvGraphicFramePr/>
          <p:nvPr/>
        </p:nvGraphicFramePr>
        <p:xfrm>
          <a:off x="4572000" y="3140968"/>
          <a:ext cx="4378077" cy="3519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5292725" y="3716338"/>
            <a:ext cx="647700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94,7% </a:t>
            </a:r>
          </a:p>
        </p:txBody>
      </p:sp>
      <p:sp>
        <p:nvSpPr>
          <p:cNvPr id="9" name="Retângulo 8"/>
          <p:cNvSpPr/>
          <p:nvPr/>
        </p:nvSpPr>
        <p:spPr>
          <a:xfrm>
            <a:off x="6084888" y="3573463"/>
            <a:ext cx="719137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93,9% </a:t>
            </a:r>
          </a:p>
        </p:txBody>
      </p:sp>
      <p:sp>
        <p:nvSpPr>
          <p:cNvPr id="8" name="Retângulo 7"/>
          <p:cNvSpPr/>
          <p:nvPr/>
        </p:nvSpPr>
        <p:spPr>
          <a:xfrm>
            <a:off x="7019925" y="3573463"/>
            <a:ext cx="647700" cy="719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95,7%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4000" smtClean="0">
                <a:cs typeface="Arial" charset="0"/>
              </a:rPr>
              <a:t>Objetivos, Metas e Resultados </a:t>
            </a:r>
            <a:endParaRPr lang="pt-BR" sz="4000" smtClean="0"/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6165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400" smtClean="0"/>
              <a:t>2- Melhorar a qualidade do atendimento ao paciente hipertenso e/ou diabético realizado na Unidade.</a:t>
            </a:r>
          </a:p>
          <a:p>
            <a:r>
              <a:rPr lang="pt-BR" sz="2400" smtClean="0"/>
              <a:t>Garantir a 100% dos hipertensos e/ou diabéticos a realização de exames complementares em dia de acordo com o protocolo</a:t>
            </a:r>
            <a:r>
              <a:rPr lang="pt-BR" smtClean="0"/>
              <a:t>. 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179512" y="3140968"/>
          <a:ext cx="424847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572000" y="3140969"/>
          <a:ext cx="4392488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5148263" y="3860800"/>
            <a:ext cx="71913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73,7% </a:t>
            </a:r>
          </a:p>
        </p:txBody>
      </p:sp>
      <p:sp>
        <p:nvSpPr>
          <p:cNvPr id="7" name="Retângulo 6"/>
          <p:cNvSpPr/>
          <p:nvPr/>
        </p:nvSpPr>
        <p:spPr>
          <a:xfrm>
            <a:off x="6084888" y="4437063"/>
            <a:ext cx="719137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51,5%.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6948488" y="4292600"/>
            <a:ext cx="719137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58,7% </a:t>
            </a:r>
          </a:p>
        </p:txBody>
      </p:sp>
      <p:sp>
        <p:nvSpPr>
          <p:cNvPr id="9" name="Retângulo 8"/>
          <p:cNvSpPr/>
          <p:nvPr/>
        </p:nvSpPr>
        <p:spPr>
          <a:xfrm>
            <a:off x="971550" y="4652963"/>
            <a:ext cx="72072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47,3%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763713" y="5084763"/>
            <a:ext cx="7207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30,5%</a:t>
            </a:r>
            <a:r>
              <a:rPr lang="pt-BR" dirty="0"/>
              <a:t>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627313" y="4652963"/>
            <a:ext cx="7207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47,5%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4787</TotalTime>
  <Words>1149</Words>
  <Application>Microsoft Office PowerPoint</Application>
  <PresentationFormat>Apresentação na tela (4:3)</PresentationFormat>
  <Paragraphs>181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Bell MT</vt:lpstr>
      <vt:lpstr>Wingdings</vt:lpstr>
      <vt:lpstr>Design padrão</vt:lpstr>
      <vt:lpstr>UNIVERSIDADE FEDERAL DE PELOTAS Programa De Pós-Graduação Em Saúde Da Família</vt:lpstr>
      <vt:lpstr> Introdução</vt:lpstr>
      <vt:lpstr> Introdução</vt:lpstr>
      <vt:lpstr> Introdução</vt:lpstr>
      <vt:lpstr>OBJETIVO GERAL</vt:lpstr>
      <vt:lpstr>METODOLOGIA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Discussão</vt:lpstr>
      <vt:lpstr>Reflexão crítica sobre o processo pessoal de aprendizagem</vt:lpstr>
      <vt:lpstr>Reflexão crítica sobre o processo pessoal de aprendizagem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CONCLUSÃO DE CURSO</dc:title>
  <dc:creator>WINDOWS XP</dc:creator>
  <cp:lastModifiedBy>Jorge Felix Rodriguez Quesada</cp:lastModifiedBy>
  <cp:revision>137</cp:revision>
  <dcterms:created xsi:type="dcterms:W3CDTF">2015-09-04T11:58:38Z</dcterms:created>
  <dcterms:modified xsi:type="dcterms:W3CDTF">2015-09-21T21:13:44Z</dcterms:modified>
</cp:coreProperties>
</file>