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charts/chart13.xml" ContentType="application/vnd.openxmlformats-officedocument.drawingml.chart+xml"/>
  <Override PartName="/ppt/charts/chart15.xml" ContentType="application/vnd.openxmlformats-officedocument.drawingml.chart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10.xml" ContentType="application/vnd.openxmlformats-officedocument.drawingml.chart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Override PartName="/ppt/slideLayouts/slideLayout3.xml" ContentType="application/vnd.openxmlformats-officedocument.presentationml.slideLayout+xml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s/slide31.xml" ContentType="application/vnd.openxmlformats-officedocument.presentationml.slide+xml"/>
  <Override PartName="/ppt/slideLayouts/slideLayout1.xml" ContentType="application/vnd.openxmlformats-officedocument.presentationml.slideLayout+xml"/>
  <Override PartName="/ppt/charts/chart14.xml" ContentType="application/vnd.openxmlformats-officedocument.drawingml.chart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sldIdLst>
    <p:sldId id="256" r:id="rId2"/>
    <p:sldId id="257" r:id="rId3"/>
    <p:sldId id="258" r:id="rId4"/>
    <p:sldId id="259" r:id="rId5"/>
    <p:sldId id="28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  <p:sldId id="275" r:id="rId22"/>
    <p:sldId id="276" r:id="rId23"/>
    <p:sldId id="277" r:id="rId24"/>
    <p:sldId id="278" r:id="rId25"/>
    <p:sldId id="281" r:id="rId26"/>
    <p:sldId id="288" r:id="rId27"/>
    <p:sldId id="282" r:id="rId28"/>
    <p:sldId id="283" r:id="rId29"/>
    <p:sldId id="284" r:id="rId30"/>
    <p:sldId id="285" r:id="rId31"/>
    <p:sldId id="287" r:id="rId32"/>
    <p:sldId id="286" r:id="rId33"/>
  </p:sldIdLst>
  <p:sldSz cx="9144000" cy="6858000" type="screen4x3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50" d="100"/>
          <a:sy n="50" d="100"/>
        </p:scale>
        <p:origin x="-1086" y="-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G:\Pen%20driver\UFPEL\Turma%208\Jorge%20Luis\Planilha%20de%20coleta%20de%20dados%20final\Planilha%20coleta%20de%20dados%20HAS%20DM%20Jorge%20com%20valor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93559898681559"/>
          <c:y val="0.28937832452754653"/>
          <c:w val="0.84677502714590558"/>
          <c:h val="0.5934087161197778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</c:f>
              <c:strCache>
                <c:ptCount val="1"/>
                <c:pt idx="0">
                  <c:v>Cobertura do programa de atenção ao  hipertenso na unidade de saúde</c:v>
                </c:pt>
              </c:strCache>
            </c:strRef>
          </c:tx>
          <c:spPr>
            <a:solidFill>
              <a:srgbClr val="E46C0A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7,7%  (71)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17,2% (158)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41,0% (377)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Indicadores!$D$3:$G$3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Indicadores!$D$4:$G$4</c:f>
              <c:numCache>
                <c:formatCode>0.0%</c:formatCode>
                <c:ptCount val="4"/>
                <c:pt idx="0">
                  <c:v>7.7173913043478287E-2</c:v>
                </c:pt>
                <c:pt idx="1">
                  <c:v>0.17173913043478267</c:v>
                </c:pt>
                <c:pt idx="2">
                  <c:v>0.40978260869565231</c:v>
                </c:pt>
                <c:pt idx="3">
                  <c:v>0</c:v>
                </c:pt>
              </c:numCache>
            </c:numRef>
          </c:val>
        </c:ser>
        <c:axId val="58788480"/>
        <c:axId val="59326848"/>
      </c:barChart>
      <c:catAx>
        <c:axId val="58788480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26848"/>
        <c:crosses val="autoZero"/>
        <c:auto val="1"/>
        <c:lblAlgn val="ctr"/>
        <c:lblOffset val="100"/>
      </c:catAx>
      <c:valAx>
        <c:axId val="593268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8788480"/>
        <c:crosses val="autoZero"/>
        <c:crossBetween val="between"/>
        <c:majorUnit val="0.2"/>
        <c:min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17327766179555"/>
          <c:y val="0.28979591836734692"/>
          <c:w val="0.83924843423799655"/>
          <c:h val="0.5836734693877543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Indicadores!$S$32</c:f>
              <c:strCache>
                <c:ptCount val="1"/>
                <c:pt idx="0">
                  <c:v>Proporção de diabéticos faltosos às consultas com busca ativa 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20,0% (01)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20,0% (01)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12,5% (01)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Indicadores!$T$31:$W$31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Indicadores!$T$32:$W$32</c:f>
              <c:numCache>
                <c:formatCode>0.0%</c:formatCode>
                <c:ptCount val="4"/>
                <c:pt idx="0">
                  <c:v>0.2</c:v>
                </c:pt>
                <c:pt idx="1">
                  <c:v>0.2</c:v>
                </c:pt>
                <c:pt idx="2">
                  <c:v>0.125</c:v>
                </c:pt>
                <c:pt idx="3">
                  <c:v>0</c:v>
                </c:pt>
              </c:numCache>
            </c:numRef>
          </c:val>
        </c:ser>
        <c:axId val="33151616"/>
        <c:axId val="33157504"/>
      </c:barChart>
      <c:catAx>
        <c:axId val="331516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157504"/>
        <c:crosses val="autoZero"/>
        <c:auto val="1"/>
        <c:lblAlgn val="ctr"/>
        <c:lblOffset val="100"/>
      </c:catAx>
      <c:valAx>
        <c:axId val="3315750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1516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740890688259108"/>
          <c:y val="0.30651455682230638"/>
          <c:w val="0.84615384615384714"/>
          <c:h val="0.57088336208154511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Indicadores!$C$37</c:f>
              <c:strCache>
                <c:ptCount val="1"/>
                <c:pt idx="0">
                  <c:v>Proporção de hipertensos com registro adequado na ficha de acompanhamento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66,2% (47)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82,9% (131)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91,5% (345)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Indicadores!$D$36:$G$36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Indicadores!$D$37:$G$37</c:f>
              <c:numCache>
                <c:formatCode>0.0%</c:formatCode>
                <c:ptCount val="4"/>
                <c:pt idx="0">
                  <c:v>0.66197183098591572</c:v>
                </c:pt>
                <c:pt idx="1">
                  <c:v>0.82911392405063278</c:v>
                </c:pt>
                <c:pt idx="2">
                  <c:v>0.91511936339522548</c:v>
                </c:pt>
                <c:pt idx="3">
                  <c:v>0</c:v>
                </c:pt>
              </c:numCache>
            </c:numRef>
          </c:val>
        </c:ser>
        <c:axId val="33227136"/>
        <c:axId val="33228672"/>
      </c:barChart>
      <c:catAx>
        <c:axId val="332271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228672"/>
        <c:crosses val="autoZero"/>
        <c:auto val="1"/>
        <c:lblAlgn val="ctr"/>
        <c:lblOffset val="100"/>
      </c:catAx>
      <c:valAx>
        <c:axId val="332286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2271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17327766179555"/>
          <c:y val="0.31746154770255086"/>
          <c:w val="0.83924843423799655"/>
          <c:h val="0.55555770847946306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Indicadores!$S$37</c:f>
              <c:strCache>
                <c:ptCount val="1"/>
                <c:pt idx="0">
                  <c:v>Proporção de diabéticos com registro adequado na ficha de acompanhamento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75,0% (18)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88,9% (48)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93,3% (112)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Indicadores!$T$36:$W$36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Indicadores!$T$37:$W$37</c:f>
              <c:numCache>
                <c:formatCode>0.0%</c:formatCode>
                <c:ptCount val="4"/>
                <c:pt idx="0">
                  <c:v>0.75000000000000011</c:v>
                </c:pt>
                <c:pt idx="1">
                  <c:v>0.88888888888888884</c:v>
                </c:pt>
                <c:pt idx="2">
                  <c:v>0.93333333333333335</c:v>
                </c:pt>
                <c:pt idx="3">
                  <c:v>0</c:v>
                </c:pt>
              </c:numCache>
            </c:numRef>
          </c:val>
        </c:ser>
        <c:axId val="33261056"/>
        <c:axId val="33262592"/>
      </c:barChart>
      <c:catAx>
        <c:axId val="33261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262592"/>
        <c:crosses val="autoZero"/>
        <c:auto val="1"/>
        <c:lblAlgn val="ctr"/>
        <c:lblOffset val="100"/>
      </c:catAx>
      <c:valAx>
        <c:axId val="332625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2610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>
        <c:manualLayout>
          <c:xMode val="edge"/>
          <c:yMode val="edge"/>
          <c:x val="0.12130648237315662"/>
          <c:y val="3.7757835417631669E-2"/>
        </c:manualLayout>
      </c:layout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8937832452754653"/>
          <c:w val="0.84426229508196615"/>
          <c:h val="0.5934087161197777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Indicadores!$C$43</c:f>
              <c:strCache>
                <c:ptCount val="1"/>
                <c:pt idx="0">
                  <c:v>Proporção de hipertensos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81,7% (58)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90,5% (143)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96,0% (362)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Indicadores!$D$42:$G$42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Indicadores!$D$43:$G$43</c:f>
              <c:numCache>
                <c:formatCode>0.0%</c:formatCode>
                <c:ptCount val="4"/>
                <c:pt idx="0">
                  <c:v>0.81690140845070436</c:v>
                </c:pt>
                <c:pt idx="1">
                  <c:v>0.90506329113924056</c:v>
                </c:pt>
                <c:pt idx="2">
                  <c:v>0.96021220159151188</c:v>
                </c:pt>
                <c:pt idx="3">
                  <c:v>0</c:v>
                </c:pt>
              </c:numCache>
            </c:numRef>
          </c:val>
        </c:ser>
        <c:axId val="33393664"/>
        <c:axId val="33403648"/>
      </c:barChart>
      <c:catAx>
        <c:axId val="3339366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403648"/>
        <c:crosses val="autoZero"/>
        <c:auto val="1"/>
        <c:lblAlgn val="ctr"/>
        <c:lblOffset val="100"/>
      </c:catAx>
      <c:valAx>
        <c:axId val="33403648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39366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266124717918335"/>
          <c:y val="0.29368029739777041"/>
          <c:w val="0.83991769254898418"/>
          <c:h val="0.587360594795537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Indicadores!$S$43</c:f>
              <c:strCache>
                <c:ptCount val="1"/>
                <c:pt idx="0">
                  <c:v>Proporção de diabéticos com estratificação de risco cardiovascular por  exame clínico em dia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83,3% (20)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92,6% (50)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96,7% (116)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Indicadores!$T$42:$W$42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Indicadores!$T$43:$W$43</c:f>
              <c:numCache>
                <c:formatCode>0.0%</c:formatCode>
                <c:ptCount val="4"/>
                <c:pt idx="0">
                  <c:v>0.83333333333333348</c:v>
                </c:pt>
                <c:pt idx="1">
                  <c:v>0.92592592592592582</c:v>
                </c:pt>
                <c:pt idx="2">
                  <c:v>0.96666666666666667</c:v>
                </c:pt>
                <c:pt idx="3">
                  <c:v>0</c:v>
                </c:pt>
              </c:numCache>
            </c:numRef>
          </c:val>
        </c:ser>
        <c:axId val="33318016"/>
        <c:axId val="33319552"/>
      </c:barChart>
      <c:catAx>
        <c:axId val="3331801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319552"/>
        <c:crosses val="autoZero"/>
        <c:auto val="1"/>
        <c:lblAlgn val="ctr"/>
        <c:lblOffset val="100"/>
      </c:catAx>
      <c:valAx>
        <c:axId val="3331955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31801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115001879934807"/>
          <c:y val="0.29368029739777041"/>
          <c:w val="0.84188996114801362"/>
          <c:h val="0.5873605947955379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Indicadores!$C$65</c:f>
              <c:strCache>
                <c:ptCount val="1"/>
                <c:pt idx="0">
                  <c:v>Proporção de hipertensos que receberam orientação sobre higiene bucal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98,6% (70)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99,4% (157)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99,5% (375)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Indicadores!$D$64:$G$64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Indicadores!$D$65:$G$65</c:f>
              <c:numCache>
                <c:formatCode>0.0%</c:formatCode>
                <c:ptCount val="4"/>
                <c:pt idx="0">
                  <c:v>0.9859154929577465</c:v>
                </c:pt>
                <c:pt idx="1">
                  <c:v>0.99367088607594933</c:v>
                </c:pt>
                <c:pt idx="2">
                  <c:v>0.9946949602122015</c:v>
                </c:pt>
                <c:pt idx="3">
                  <c:v>0</c:v>
                </c:pt>
              </c:numCache>
            </c:numRef>
          </c:val>
        </c:ser>
        <c:axId val="33433856"/>
        <c:axId val="33443840"/>
      </c:barChart>
      <c:catAx>
        <c:axId val="334338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443840"/>
        <c:crosses val="autoZero"/>
        <c:auto val="1"/>
        <c:lblAlgn val="ctr"/>
        <c:lblOffset val="100"/>
      </c:catAx>
      <c:valAx>
        <c:axId val="334438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4338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317327766179555"/>
          <c:y val="0.28214334916181144"/>
          <c:w val="0.83924843423799655"/>
          <c:h val="0.60357248111830553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Indicadores!$S$4</c:f>
              <c:strCache>
                <c:ptCount val="1"/>
                <c:pt idx="0">
                  <c:v>Cobertura do programa de atenção ao  diabético na unidade de saúde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9,8% (24)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22,0% (54)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49,0% (120)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Indicadores!$T$3:$W$3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Indicadores!$T$4:$W$4</c:f>
              <c:numCache>
                <c:formatCode>0.0%</c:formatCode>
                <c:ptCount val="4"/>
                <c:pt idx="0">
                  <c:v>9.7959183673469397E-2</c:v>
                </c:pt>
                <c:pt idx="1">
                  <c:v>0.22040816326530616</c:v>
                </c:pt>
                <c:pt idx="2">
                  <c:v>0.48979591836734698</c:v>
                </c:pt>
                <c:pt idx="3">
                  <c:v>0</c:v>
                </c:pt>
              </c:numCache>
            </c:numRef>
          </c:val>
        </c:ser>
        <c:axId val="59372288"/>
        <c:axId val="59373824"/>
      </c:barChart>
      <c:catAx>
        <c:axId val="59372288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73824"/>
        <c:crosses val="autoZero"/>
        <c:auto val="1"/>
        <c:lblAlgn val="ctr"/>
        <c:lblOffset val="100"/>
      </c:catAx>
      <c:valAx>
        <c:axId val="59373824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59372288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394891944990163"/>
          <c:y val="0.29699248120300814"/>
          <c:w val="0.85068762278978494"/>
          <c:h val="0.58270676691729228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Indicadores!$C$10</c:f>
              <c:strCache>
                <c:ptCount val="1"/>
                <c:pt idx="0">
                  <c:v>Proporção de hipertensos com o exame clínico em dia de acordo com o protocolo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81,7% (58)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90,5% (143)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94,7% (357)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Indicadores!$D$9:$G$9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Indicadores!$D$10:$G$10</c:f>
              <c:numCache>
                <c:formatCode>0.0%</c:formatCode>
                <c:ptCount val="4"/>
                <c:pt idx="0">
                  <c:v>0.81690140845070436</c:v>
                </c:pt>
                <c:pt idx="1">
                  <c:v>0.90506329113924056</c:v>
                </c:pt>
                <c:pt idx="2">
                  <c:v>0.94694960212201607</c:v>
                </c:pt>
                <c:pt idx="3">
                  <c:v>0</c:v>
                </c:pt>
              </c:numCache>
            </c:numRef>
          </c:val>
        </c:ser>
        <c:axId val="32683904"/>
        <c:axId val="32685440"/>
      </c:barChart>
      <c:catAx>
        <c:axId val="3268390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685440"/>
        <c:crosses val="autoZero"/>
        <c:auto val="1"/>
        <c:lblAlgn val="ctr"/>
        <c:lblOffset val="100"/>
      </c:catAx>
      <c:valAx>
        <c:axId val="3268544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68390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526565250475322"/>
          <c:y val="0.30152727950426395"/>
          <c:w val="0.8365197811334365"/>
          <c:h val="0.57633695196384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Indicadores!$S$10</c:f>
              <c:strCache>
                <c:ptCount val="1"/>
                <c:pt idx="0">
                  <c:v>Proporção de diabéticos com o exame clínico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79,2% (19)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90,7% (49)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 dirty="0"/>
                      <a:t>92,5</a:t>
                    </a:r>
                    <a:r>
                      <a:rPr lang="en-US" sz="1400" b="1" dirty="0" smtClean="0"/>
                      <a:t>%</a:t>
                    </a:r>
                  </a:p>
                  <a:p>
                    <a:r>
                      <a:rPr lang="en-US" sz="1400" b="1" dirty="0" smtClean="0"/>
                      <a:t>(</a:t>
                    </a:r>
                    <a:r>
                      <a:rPr lang="en-US" sz="1400" b="1" dirty="0"/>
                      <a:t>111)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Indicadores!$T$9:$W$9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Indicadores!$T$10:$W$10</c:f>
              <c:numCache>
                <c:formatCode>0.0%</c:formatCode>
                <c:ptCount val="4"/>
                <c:pt idx="0">
                  <c:v>0.79166666666666652</c:v>
                </c:pt>
                <c:pt idx="1">
                  <c:v>0.90740740740740744</c:v>
                </c:pt>
                <c:pt idx="2">
                  <c:v>0.92500000000000004</c:v>
                </c:pt>
                <c:pt idx="3">
                  <c:v>0</c:v>
                </c:pt>
              </c:numCache>
            </c:numRef>
          </c:val>
        </c:ser>
        <c:axId val="32797056"/>
        <c:axId val="32798592"/>
      </c:barChart>
      <c:catAx>
        <c:axId val="3279705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798592"/>
        <c:crosses val="autoZero"/>
        <c:auto val="1"/>
        <c:lblAlgn val="ctr"/>
        <c:lblOffset val="100"/>
      </c:catAx>
      <c:valAx>
        <c:axId val="3279859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79705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tx>
        <c:rich>
          <a:bodyPr/>
          <a:lstStyle/>
          <a:p>
            <a:pPr algn="ctr" rtl="1">
              <a:defRPr sz="1200" b="1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r>
              <a:rPr lang="pt-BR"/>
              <a:t>Proporção de hipertensos com os exames complementares em dia de acordo com o protocolo</a:t>
            </a:r>
          </a:p>
        </c:rich>
      </c:tx>
      <c:layout/>
      <c:spPr>
        <a:noFill/>
        <a:ln w="25400">
          <a:noFill/>
        </a:ln>
      </c:spPr>
    </c:title>
    <c:plotArea>
      <c:layout>
        <c:manualLayout>
          <c:layoutTarget val="inner"/>
          <c:xMode val="edge"/>
          <c:yMode val="edge"/>
          <c:x val="0.11885245901639344"/>
          <c:y val="0.29411764705882382"/>
          <c:w val="0.84426229508196615"/>
          <c:h val="0.5882352941176461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Indicadores!$C$15</c:f>
              <c:strCache>
                <c:ptCount val="1"/>
                <c:pt idx="0">
                  <c:v>Proporção de hipertensos com os exames complementares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80,3% (57)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89,9% (142)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95,5% (360)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Indicadores!$D$14:$G$14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Indicadores!$D$15:$G$15</c:f>
              <c:numCache>
                <c:formatCode>0.0%</c:formatCode>
                <c:ptCount val="4"/>
                <c:pt idx="0">
                  <c:v>0.80281690140845063</c:v>
                </c:pt>
                <c:pt idx="1">
                  <c:v>0.89873417721519</c:v>
                </c:pt>
                <c:pt idx="2">
                  <c:v>0.95490716180371349</c:v>
                </c:pt>
                <c:pt idx="3">
                  <c:v>0</c:v>
                </c:pt>
              </c:numCache>
            </c:numRef>
          </c:val>
        </c:ser>
        <c:axId val="32844032"/>
        <c:axId val="32858112"/>
      </c:barChart>
      <c:catAx>
        <c:axId val="3284403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858112"/>
        <c:crosses val="autoZero"/>
        <c:auto val="1"/>
        <c:lblAlgn val="ctr"/>
        <c:lblOffset val="100"/>
      </c:catAx>
      <c:valAx>
        <c:axId val="328581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84403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553192978526834"/>
          <c:y val="0.30157619194266372"/>
          <c:w val="0.8361702127659576"/>
          <c:h val="0.59040696784004365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Indicadores!$S$15</c:f>
              <c:strCache>
                <c:ptCount val="1"/>
                <c:pt idx="0">
                  <c:v>Proporção de diabéticos com os exames complementares  em dia de acordo com o protocolo</c:v>
                </c:pt>
              </c:strCache>
            </c:strRef>
          </c:tx>
          <c:spPr>
            <a:solidFill>
              <a:srgbClr val="4F81BD"/>
            </a:solidFill>
            <a:ln w="25400">
              <a:noFill/>
            </a:ln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75,0% (18)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88,9% (48)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95,0% (114)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Indicadores!$T$14:$W$14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Indicadores!$T$15:$W$15</c:f>
              <c:numCache>
                <c:formatCode>0.0%</c:formatCode>
                <c:ptCount val="4"/>
                <c:pt idx="0">
                  <c:v>0.75000000000000011</c:v>
                </c:pt>
                <c:pt idx="1">
                  <c:v>0.88888888888888884</c:v>
                </c:pt>
                <c:pt idx="2">
                  <c:v>0.95000000000000007</c:v>
                </c:pt>
                <c:pt idx="3">
                  <c:v>0</c:v>
                </c:pt>
              </c:numCache>
            </c:numRef>
          </c:val>
        </c:ser>
        <c:axId val="32894976"/>
        <c:axId val="32896512"/>
      </c:barChart>
      <c:catAx>
        <c:axId val="3289497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896512"/>
        <c:crosses val="autoZero"/>
        <c:auto val="1"/>
        <c:lblAlgn val="ctr"/>
        <c:lblOffset val="100"/>
      </c:catAx>
      <c:valAx>
        <c:axId val="3289651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89497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885245901639344"/>
          <c:y val="0.28782339682202257"/>
          <c:w val="0.84426229508196615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Indicadores!$C$27</c:f>
              <c:strCache>
                <c:ptCount val="1"/>
                <c:pt idx="0">
                  <c:v>Proporção de hipertensos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87,3% (62)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93,7% (148)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97,3% (367)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Indicadores!$D$26:$G$26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Indicadores!$D$27:$G$27</c:f>
              <c:numCache>
                <c:formatCode>0.0%</c:formatCode>
                <c:ptCount val="4"/>
                <c:pt idx="0">
                  <c:v>0.87323943661971859</c:v>
                </c:pt>
                <c:pt idx="1">
                  <c:v>0.93670886075949378</c:v>
                </c:pt>
                <c:pt idx="2">
                  <c:v>0.97347480106100792</c:v>
                </c:pt>
                <c:pt idx="3">
                  <c:v>0</c:v>
                </c:pt>
              </c:numCache>
            </c:numRef>
          </c:val>
        </c:ser>
        <c:axId val="32761344"/>
        <c:axId val="32762880"/>
      </c:barChart>
      <c:catAx>
        <c:axId val="32761344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762880"/>
        <c:crosses val="autoZero"/>
        <c:auto val="1"/>
        <c:lblAlgn val="ctr"/>
        <c:lblOffset val="100"/>
      </c:catAx>
      <c:valAx>
        <c:axId val="3276288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2761344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2008305852714667"/>
          <c:y val="0.28782339682202257"/>
          <c:w val="0.8426518072508411"/>
          <c:h val="0.5940970113890456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Indicadores!$S$27</c:f>
              <c:strCache>
                <c:ptCount val="1"/>
                <c:pt idx="0">
                  <c:v>Proporção de diabéticos com avaliação da necessidade de atendimento odontológico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83,3% (20)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92,6% (50)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96,7% (116)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Indicadores!$T$26:$W$26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Indicadores!$T$27:$W$27</c:f>
              <c:numCache>
                <c:formatCode>0.0%</c:formatCode>
                <c:ptCount val="4"/>
                <c:pt idx="0">
                  <c:v>0.83333333333333348</c:v>
                </c:pt>
                <c:pt idx="1">
                  <c:v>0.92592592592592582</c:v>
                </c:pt>
                <c:pt idx="2">
                  <c:v>0.96666666666666667</c:v>
                </c:pt>
                <c:pt idx="3">
                  <c:v>0</c:v>
                </c:pt>
              </c:numCache>
            </c:numRef>
          </c:val>
        </c:ser>
        <c:axId val="33037312"/>
        <c:axId val="33043200"/>
      </c:barChart>
      <c:catAx>
        <c:axId val="33037312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43200"/>
        <c:crosses val="autoZero"/>
        <c:auto val="1"/>
        <c:lblAlgn val="ctr"/>
        <c:lblOffset val="100"/>
      </c:catAx>
      <c:valAx>
        <c:axId val="33043200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37312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pt-BR"/>
  <c:style val="18"/>
  <c:chart>
    <c:title>
      <c:layout/>
      <c:spPr>
        <a:noFill/>
        <a:ln w="25400">
          <a:noFill/>
        </a:ln>
      </c:spPr>
      <c:txPr>
        <a:bodyPr/>
        <a:lstStyle/>
        <a:p>
          <a:pPr algn="ctr" rtl="1">
            <a:defRPr sz="1200" b="1" i="0" u="none" strike="noStrike" baseline="0">
              <a:solidFill>
                <a:srgbClr val="000000"/>
              </a:solidFill>
              <a:latin typeface="Calibri"/>
              <a:ea typeface="Calibri"/>
              <a:cs typeface="Calibri"/>
            </a:defRPr>
          </a:pPr>
          <a:endParaRPr lang="pt-BR"/>
        </a:p>
      </c:txPr>
    </c:title>
    <c:plotArea>
      <c:layout>
        <c:manualLayout>
          <c:layoutTarget val="inner"/>
          <c:xMode val="edge"/>
          <c:yMode val="edge"/>
          <c:x val="0.11646609184019642"/>
          <c:y val="0.30042918454935674"/>
          <c:w val="0.84739121994073963"/>
          <c:h val="0.56652360515021449"/>
        </c:manualLayout>
      </c:layout>
      <c:barChart>
        <c:barDir val="col"/>
        <c:grouping val="clustered"/>
        <c:ser>
          <c:idx val="0"/>
          <c:order val="0"/>
          <c:tx>
            <c:strRef>
              <c:f>Indicadores!$C$32</c:f>
              <c:strCache>
                <c:ptCount val="1"/>
                <c:pt idx="0">
                  <c:v>Proporção de hipertensos faltosos às consultas com busca ativa </c:v>
                </c:pt>
              </c:strCache>
            </c:strRef>
          </c:tx>
          <c:spPr>
            <a:gradFill rotWithShape="0">
              <a:gsLst>
                <a:gs pos="0">
                  <a:srgbClr val="3A7CCB"/>
                </a:gs>
                <a:gs pos="20000">
                  <a:srgbClr val="3C7BC7"/>
                </a:gs>
                <a:gs pos="100000">
                  <a:srgbClr val="2C5D98"/>
                </a:gs>
              </a:gsLst>
              <a:lin ang="5400000"/>
            </a:gradFill>
            <a:ln w="25400">
              <a:noFill/>
            </a:ln>
            <a:effectLst>
              <a:outerShdw dist="35921" dir="2700000" algn="br">
                <a:srgbClr val="000000"/>
              </a:outerShdw>
            </a:effectLst>
          </c:spPr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en-US" sz="1400" b="1"/>
                      <a:t>29,4% (5)</a:t>
                    </a:r>
                  </a:p>
                </c:rich>
              </c:tx>
              <c:showVal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en-US" sz="1400" b="1"/>
                      <a:t>40,0% (8)</a:t>
                    </a:r>
                  </a:p>
                </c:rich>
              </c:tx>
              <c:showVal val="1"/>
            </c:dLbl>
            <c:dLbl>
              <c:idx val="2"/>
              <c:layout/>
              <c:tx>
                <c:rich>
                  <a:bodyPr/>
                  <a:lstStyle/>
                  <a:p>
                    <a:r>
                      <a:rPr lang="en-US" sz="1400" b="1"/>
                      <a:t>52,0% (13)</a:t>
                    </a:r>
                  </a:p>
                </c:rich>
              </c:tx>
              <c:showVal val="1"/>
            </c:dLbl>
            <c:dLbl>
              <c:idx val="3"/>
              <c:delete val="1"/>
            </c:dLbl>
            <c:txPr>
              <a:bodyPr/>
              <a:lstStyle/>
              <a:p>
                <a:pPr>
                  <a:defRPr sz="1400" b="1"/>
                </a:pPr>
                <a:endParaRPr lang="pt-BR"/>
              </a:p>
            </c:txPr>
            <c:showVal val="1"/>
          </c:dLbls>
          <c:cat>
            <c:strRef>
              <c:f>Indicadores!$D$31:$G$31</c:f>
              <c:strCache>
                <c:ptCount val="4"/>
                <c:pt idx="0">
                  <c:v>Mês 1</c:v>
                </c:pt>
                <c:pt idx="1">
                  <c:v>Mês 2</c:v>
                </c:pt>
                <c:pt idx="2">
                  <c:v>Mês 3</c:v>
                </c:pt>
                <c:pt idx="3">
                  <c:v>Mês 4</c:v>
                </c:pt>
              </c:strCache>
            </c:strRef>
          </c:cat>
          <c:val>
            <c:numRef>
              <c:f>Indicadores!$D$32:$G$32</c:f>
              <c:numCache>
                <c:formatCode>0.0%</c:formatCode>
                <c:ptCount val="4"/>
                <c:pt idx="0">
                  <c:v>0.29411764705882359</c:v>
                </c:pt>
                <c:pt idx="1">
                  <c:v>0.4</c:v>
                </c:pt>
                <c:pt idx="2">
                  <c:v>0.52</c:v>
                </c:pt>
                <c:pt idx="3">
                  <c:v>0</c:v>
                </c:pt>
              </c:numCache>
            </c:numRef>
          </c:val>
        </c:ser>
        <c:axId val="33092736"/>
        <c:axId val="33094272"/>
      </c:barChart>
      <c:catAx>
        <c:axId val="33092736"/>
        <c:scaling>
          <c:orientation val="minMax"/>
        </c:scaling>
        <c:axPos val="b"/>
        <c:numFmt formatCode="General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94272"/>
        <c:crosses val="autoZero"/>
        <c:auto val="1"/>
        <c:lblAlgn val="ctr"/>
        <c:lblOffset val="100"/>
      </c:catAx>
      <c:valAx>
        <c:axId val="33094272"/>
        <c:scaling>
          <c:orientation val="minMax"/>
          <c:max val="1"/>
        </c:scaling>
        <c:axPos val="l"/>
        <c:majorGridlines>
          <c:spPr>
            <a:ln w="3175">
              <a:solidFill>
                <a:srgbClr val="808080"/>
              </a:solidFill>
              <a:prstDash val="solid"/>
            </a:ln>
          </c:spPr>
        </c:majorGridlines>
        <c:numFmt formatCode="0.0%" sourceLinked="1"/>
        <c:tickLblPos val="nextTo"/>
        <c:spPr>
          <a:ln w="3175">
            <a:solidFill>
              <a:srgbClr val="808080"/>
            </a:solidFill>
            <a:prstDash val="solid"/>
          </a:ln>
        </c:spPr>
        <c:txPr>
          <a:bodyPr rot="0" vert="horz"/>
          <a:lstStyle/>
          <a:p>
            <a:pPr>
              <a:defRPr sz="1000" b="0" i="0" u="none" strike="noStrike" baseline="0">
                <a:solidFill>
                  <a:srgbClr val="000000"/>
                </a:solidFill>
                <a:latin typeface="Calibri"/>
                <a:ea typeface="Calibri"/>
                <a:cs typeface="Calibri"/>
              </a:defRPr>
            </a:pPr>
            <a:endParaRPr lang="pt-BR"/>
          </a:p>
        </c:txPr>
        <c:crossAx val="33092736"/>
        <c:crosses val="autoZero"/>
        <c:crossBetween val="between"/>
        <c:majorUnit val="0.2"/>
      </c:valAx>
      <c:spPr>
        <a:solidFill>
          <a:srgbClr val="FFFFFF"/>
        </a:solidFill>
        <a:ln w="25400">
          <a:noFill/>
        </a:ln>
      </c:spPr>
    </c:plotArea>
    <c:plotVisOnly val="1"/>
    <c:dispBlanksAs val="gap"/>
  </c:chart>
  <c:spPr>
    <a:solidFill>
      <a:srgbClr val="FFFFFF"/>
    </a:solidFill>
    <a:ln w="3175">
      <a:solidFill>
        <a:srgbClr val="808080"/>
      </a:solidFill>
      <a:prstDash val="solid"/>
    </a:ln>
  </c:spPr>
  <c:txPr>
    <a:bodyPr/>
    <a:lstStyle/>
    <a:p>
      <a:pPr>
        <a:defRPr sz="1000" b="0" i="0" u="none" strike="noStrike" baseline="0">
          <a:solidFill>
            <a:srgbClr val="000000"/>
          </a:solidFill>
          <a:latin typeface="Calibri"/>
          <a:ea typeface="Calibri"/>
          <a:cs typeface="Calibri"/>
        </a:defRPr>
      </a:pPr>
      <a:endParaRPr lang="pt-BR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770022C-A122-41A5-AC4B-06585E04F2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63C46A-445E-4410-B14C-6501690986F8}" type="slidenum">
              <a:rPr lang="pt-BR" smtClean="0"/>
              <a:pPr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xmlns="" val="31591203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7" name="Espaço Reservado para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8" name="Espaço Reservado para Rodap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Espaço Reservado para Número de Slid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3" name="Espaço Reservado para Rodap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pt-BR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os estilos do texto mestre</a:t>
            </a:r>
          </a:p>
        </p:txBody>
      </p:sp>
      <p:sp>
        <p:nvSpPr>
          <p:cNvPr id="5" name="Espaço Reservado para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 smtClean="0"/>
              <a:t>Clique para editar o estilo do título mestre</a:t>
            </a:r>
            <a:endParaRPr lang="pt-BR"/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os estilos do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EA5121C-38AD-4B96-8CE8-CDA7AA8F58E1}" type="datetimeFigureOut">
              <a:rPr lang="pt-BR" smtClean="0"/>
              <a:pPr/>
              <a:t>13/08/2015</a:t>
            </a:fld>
            <a:endParaRPr 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D99C52-6AB2-49FB-8454-A38FE141B107}" type="slidenum">
              <a:rPr lang="pt-BR" smtClean="0"/>
              <a:pPr/>
              <a:t>‹nº›</a:t>
            </a:fld>
            <a:endParaRPr lang="pt-B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8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9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0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1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2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3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4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5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214282" y="285728"/>
            <a:ext cx="8501122" cy="1357322"/>
          </a:xfrm>
        </p:spPr>
        <p:txBody>
          <a:bodyPr>
            <a:normAutofit fontScale="90000"/>
          </a:bodyPr>
          <a:lstStyle/>
          <a:p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2700" dirty="0"/>
              <a:t/>
            </a:r>
            <a:br>
              <a:rPr lang="pt-BR" sz="2700" dirty="0"/>
            </a:br>
            <a:r>
              <a:rPr lang="pt-BR" sz="2700" dirty="0" smtClean="0"/>
              <a:t/>
            </a:r>
            <a:br>
              <a:rPr lang="pt-BR" sz="2700" dirty="0" smtClean="0"/>
            </a:br>
            <a:r>
              <a:rPr lang="pt-BR" sz="3100" b="1" dirty="0" smtClean="0"/>
              <a:t>UNIVERSIDADE ABERTA DO SUS</a:t>
            </a:r>
            <a:br>
              <a:rPr lang="pt-BR" sz="3100" b="1" dirty="0" smtClean="0"/>
            </a:br>
            <a:r>
              <a:rPr lang="pt-BR" sz="3100" b="1" dirty="0" smtClean="0"/>
              <a:t>UNIVERSIDADE FEDERAL DE PELOTAS</a:t>
            </a:r>
            <a:br>
              <a:rPr lang="pt-BR" sz="3100" b="1" dirty="0" smtClean="0"/>
            </a:br>
            <a:r>
              <a:rPr lang="pt-BR" sz="3100" dirty="0" smtClean="0"/>
              <a:t>Especialização em Saúde da Família</a:t>
            </a:r>
            <a:br>
              <a:rPr lang="pt-BR" sz="3100" dirty="0" smtClean="0"/>
            </a:br>
            <a:r>
              <a:rPr lang="pt-BR" sz="3100" dirty="0" smtClean="0"/>
              <a:t>Modalidade a Distância</a:t>
            </a:r>
            <a:br>
              <a:rPr lang="pt-BR" sz="3100" dirty="0" smtClean="0"/>
            </a:br>
            <a:r>
              <a:rPr lang="pt-BR" sz="3100" dirty="0" smtClean="0"/>
              <a:t>Turma 8</a:t>
            </a:r>
            <a:r>
              <a:rPr lang="pt-BR" dirty="0" smtClean="0"/>
              <a:t/>
            </a:r>
            <a:br>
              <a:rPr lang="pt-BR" dirty="0" smtClean="0"/>
            </a:b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2844" y="3176598"/>
            <a:ext cx="8786842" cy="895344"/>
          </a:xfrm>
        </p:spPr>
        <p:txBody>
          <a:bodyPr>
            <a:normAutofit/>
          </a:bodyPr>
          <a:lstStyle/>
          <a:p>
            <a:r>
              <a:rPr lang="pt-BR" sz="2400" b="1" dirty="0" smtClean="0">
                <a:solidFill>
                  <a:schemeClr val="tx1"/>
                </a:solidFill>
              </a:rPr>
              <a:t>Melhoria da atenção à Saúde dos Hipertensos e/ou Diabéticos na   UBS Móvel Piratini 1, Piratini/RS</a:t>
            </a:r>
            <a:endParaRPr lang="pt-BR" sz="2400" b="1" dirty="0">
              <a:solidFill>
                <a:schemeClr val="tx1"/>
              </a:solidFill>
            </a:endParaRPr>
          </a:p>
        </p:txBody>
      </p:sp>
      <p:pic>
        <p:nvPicPr>
          <p:cNvPr id="4" name="Imagem 3"/>
          <p:cNvPicPr/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9225" t="18695" r="19223" b="18871"/>
          <a:stretch/>
        </p:blipFill>
        <p:spPr bwMode="auto">
          <a:xfrm>
            <a:off x="395266" y="214290"/>
            <a:ext cx="1116259" cy="1126478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 xmlns=""/>
            </a:ext>
          </a:extLst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540668" y="214290"/>
            <a:ext cx="1303849" cy="1000132"/>
          </a:xfrm>
          <a:prstGeom prst="rect">
            <a:avLst/>
          </a:prstGeom>
          <a:noFill/>
        </p:spPr>
      </p:pic>
      <p:sp>
        <p:nvSpPr>
          <p:cNvPr id="7" name="CaixaDeTexto 6"/>
          <p:cNvSpPr txBox="1"/>
          <p:nvPr/>
        </p:nvSpPr>
        <p:spPr>
          <a:xfrm>
            <a:off x="928662" y="5357826"/>
            <a:ext cx="721523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400" b="1" dirty="0" smtClean="0"/>
              <a:t>Jorge Luis </a:t>
            </a:r>
            <a:r>
              <a:rPr lang="pt-BR" sz="2400" b="1" dirty="0" err="1" smtClean="0"/>
              <a:t>Bejerano</a:t>
            </a:r>
            <a:r>
              <a:rPr lang="pt-BR" sz="2400" b="1" dirty="0" smtClean="0"/>
              <a:t> </a:t>
            </a:r>
            <a:r>
              <a:rPr lang="pt-BR" sz="2400" b="1" dirty="0" err="1" smtClean="0"/>
              <a:t>Jaen</a:t>
            </a:r>
            <a:endParaRPr lang="pt-BR" sz="2400" b="1" dirty="0" smtClean="0"/>
          </a:p>
          <a:p>
            <a:pPr algn="ctr"/>
            <a:r>
              <a:rPr lang="pt-BR" sz="2400" b="1" dirty="0" smtClean="0"/>
              <a:t>Orientador: Fábio de Jesus Santos</a:t>
            </a:r>
            <a:endParaRPr lang="pt-BR" sz="2400" b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642918"/>
            <a:ext cx="8229600" cy="1143000"/>
          </a:xfrm>
        </p:spPr>
        <p:txBody>
          <a:bodyPr>
            <a:noAutofit/>
          </a:bodyPr>
          <a:lstStyle/>
          <a:p>
            <a:pPr algn="just"/>
            <a:r>
              <a:rPr lang="pt-BR" sz="3200" b="1" dirty="0" smtClean="0"/>
              <a:t>Objetivo 1.</a:t>
            </a:r>
            <a:r>
              <a:rPr lang="pt-BR" sz="3200" dirty="0" smtClean="0"/>
              <a:t> Ampliar a cobertura de atenção do pacientes hipertensos e diabéticos.</a:t>
            </a:r>
            <a:r>
              <a:rPr lang="pt-BR" sz="3600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sz="3600" dirty="0">
                <a:solidFill>
                  <a:schemeClr val="accent3">
                    <a:lumMod val="50000"/>
                  </a:schemeClr>
                </a:solidFill>
              </a:rPr>
            </a:br>
            <a:endParaRPr lang="pt-BR" sz="36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/>
          <a:lstStyle/>
          <a:p>
            <a:pPr marL="114300" indent="0" algn="just">
              <a:buNone/>
            </a:pPr>
            <a:r>
              <a:rPr lang="pt-BR" sz="2800" b="1" dirty="0" smtClean="0"/>
              <a:t>Meta 1.2. </a:t>
            </a:r>
            <a:r>
              <a:rPr lang="pt-BR" sz="2800" dirty="0" smtClean="0"/>
              <a:t>Cadastrar 80 % dos diabéticos da área de abrangência no Programa de Atenção á Hipertensão Arterial e á Diabetes Mellitus da unidade de saúde.</a:t>
            </a:r>
            <a:endParaRPr lang="pt-BR" sz="2800" dirty="0"/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1357290" y="3143248"/>
          <a:ext cx="6357982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1748463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onteúdo 1"/>
          <p:cNvSpPr>
            <a:spLocks noGrp="1"/>
          </p:cNvSpPr>
          <p:nvPr>
            <p:ph idx="1"/>
          </p:nvPr>
        </p:nvSpPr>
        <p:spPr>
          <a:xfrm>
            <a:off x="611560" y="332656"/>
            <a:ext cx="8229600" cy="4525963"/>
          </a:xfrm>
        </p:spPr>
        <p:txBody>
          <a:bodyPr/>
          <a:lstStyle/>
          <a:p>
            <a:pPr>
              <a:buNone/>
            </a:pPr>
            <a:r>
              <a:rPr lang="pt-BR" b="1" dirty="0" smtClean="0"/>
              <a:t>	Objetivo 2.</a:t>
            </a:r>
            <a:r>
              <a:rPr lang="pt-BR" dirty="0" smtClean="0"/>
              <a:t> Melhorar a qualidade da atenção a hipertensos e ou diabéticos na Unidade de Saúde.</a:t>
            </a:r>
          </a:p>
          <a:p>
            <a:pPr>
              <a:buNone/>
            </a:pPr>
            <a:r>
              <a:rPr lang="pt-BR" dirty="0" smtClean="0"/>
              <a:t>	</a:t>
            </a:r>
            <a:r>
              <a:rPr lang="pt-BR" b="1" dirty="0" smtClean="0"/>
              <a:t>Meta 2.1 </a:t>
            </a:r>
            <a:r>
              <a:rPr lang="pt-BR" dirty="0" smtClean="0"/>
              <a:t>Realizar exame clínico apropriado em 100% dos hipertensos.</a:t>
            </a:r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1643042" y="3000372"/>
          <a:ext cx="6000792" cy="357187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3321668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692696"/>
            <a:ext cx="8229600" cy="5688632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800" b="1" dirty="0" smtClean="0"/>
              <a:t>Objetivo 2. </a:t>
            </a:r>
            <a:r>
              <a:rPr lang="pt-BR" sz="2800" dirty="0" smtClean="0"/>
              <a:t>Melhorar a qualidade da atenção a hipertensos e ou diabéticos na unidade de saúde.</a:t>
            </a:r>
          </a:p>
          <a:p>
            <a:pPr marL="114300" indent="0" algn="just">
              <a:buNone/>
            </a:pPr>
            <a:r>
              <a:rPr lang="pt-BR" sz="2800" b="1" dirty="0" smtClean="0"/>
              <a:t>Meta 2.2 </a:t>
            </a:r>
            <a:r>
              <a:rPr lang="pt-BR" sz="2800" dirty="0" smtClean="0"/>
              <a:t>Realizar exame clínico apropriado em 100 % dos diabéticos.</a:t>
            </a:r>
            <a:endParaRPr lang="pt-BR" sz="2800" dirty="0"/>
          </a:p>
          <a:p>
            <a:pPr algn="just"/>
            <a:endParaRPr lang="pt-BR" sz="2800" dirty="0"/>
          </a:p>
          <a:p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571604" y="2928934"/>
          <a:ext cx="6000792" cy="364333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823686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6632"/>
            <a:ext cx="8579296" cy="6009531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b="1" dirty="0" smtClean="0"/>
              <a:t>Objetivo 2. </a:t>
            </a:r>
            <a:r>
              <a:rPr lang="pt-BR" sz="2800" dirty="0" smtClean="0"/>
              <a:t>Melhorar a qualidade da atenção a hipertensos e ou diabéticos na unidade de saúde.</a:t>
            </a:r>
          </a:p>
          <a:p>
            <a:pPr marL="0" indent="0" algn="just">
              <a:buNone/>
            </a:pPr>
            <a:r>
              <a:rPr lang="pt-BR" sz="2800" b="1" dirty="0" smtClean="0"/>
              <a:t>Meta 2.3. </a:t>
            </a:r>
            <a:r>
              <a:rPr lang="pt-BR" sz="2800" dirty="0" smtClean="0"/>
              <a:t>Garantir a 100% dos hipertensos a realização de exames complementares em dia de acordo o protocolo.</a:t>
            </a:r>
          </a:p>
          <a:p>
            <a:pPr marL="0" indent="0" algn="just">
              <a:buNone/>
            </a:pPr>
            <a:endParaRPr lang="pt-BR" sz="2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571604" y="2786058"/>
          <a:ext cx="6143668" cy="35719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247704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3" y="275573"/>
            <a:ext cx="8507288" cy="6582427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b="1" dirty="0" smtClean="0"/>
              <a:t>Objetivo 2. </a:t>
            </a:r>
            <a:r>
              <a:rPr lang="pt-BR" sz="2800" dirty="0" smtClean="0"/>
              <a:t>Melhorar a qualidade da atenção a hipertensos e ou diabéticos na unidade de saúde.</a:t>
            </a:r>
          </a:p>
          <a:p>
            <a:pPr marL="0" indent="0" algn="just">
              <a:buNone/>
            </a:pPr>
            <a:r>
              <a:rPr lang="pt-BR" sz="2800" b="1" dirty="0" smtClean="0"/>
              <a:t>Meta 2.4. </a:t>
            </a:r>
            <a:r>
              <a:rPr lang="pt-BR" sz="2800" dirty="0" smtClean="0"/>
              <a:t>Garantir a 100 % dos diabéticos a realização de exames complementares em dia de acordo o protocolo.</a:t>
            </a:r>
            <a:endParaRPr lang="pt-BR" sz="2800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643042" y="2786058"/>
          <a:ext cx="6286544" cy="378621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702952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6632"/>
            <a:ext cx="8435280" cy="6009531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endParaRPr lang="pt-BR" sz="2800" dirty="0" smtClean="0"/>
          </a:p>
          <a:p>
            <a:pPr marL="114300" indent="0" algn="just">
              <a:buNone/>
            </a:pPr>
            <a:r>
              <a:rPr lang="pt-BR" sz="2800" b="1" dirty="0" smtClean="0"/>
              <a:t>Meta 2.5</a:t>
            </a:r>
            <a:r>
              <a:rPr lang="pt-BR" sz="2800" dirty="0" smtClean="0"/>
              <a:t>. Priorizamos a prescrição de medicamentos da farmácia popular para 100 % de os pacientes hipertensos cadastrado na unidade de saúde.</a:t>
            </a:r>
          </a:p>
          <a:p>
            <a:pPr marL="114300" indent="0" algn="just">
              <a:buNone/>
            </a:pPr>
            <a:r>
              <a:rPr lang="pt-BR" sz="2800" b="1" dirty="0" smtClean="0"/>
              <a:t>Meta 2.6. </a:t>
            </a:r>
            <a:r>
              <a:rPr lang="pt-BR" sz="2800" dirty="0" smtClean="0"/>
              <a:t>Priorizamos a prescrição de medicamentos da farmácia popular para 100 % de os pacientes diabéticos cadastrado na unidade de saúde.</a:t>
            </a:r>
          </a:p>
          <a:p>
            <a:pPr marL="114300" indent="0" algn="just">
              <a:buNone/>
            </a:pPr>
            <a:endParaRPr lang="pt-BR" sz="2800" dirty="0" smtClean="0"/>
          </a:p>
          <a:p>
            <a:pPr marL="114300" indent="0" algn="just">
              <a:buNone/>
            </a:pPr>
            <a:r>
              <a:rPr lang="pt-BR" sz="2800" dirty="0" smtClean="0"/>
              <a:t>Todos os pacientes hipertensos e diabéticos contaram com os medicamentos da farmácia popular ,para meta de 100 % atingidas. </a:t>
            </a:r>
            <a:endParaRPr lang="pt-BR" sz="2800" dirty="0"/>
          </a:p>
          <a:p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9660662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51520" y="116632"/>
            <a:ext cx="8892480" cy="6840760"/>
          </a:xfrm>
        </p:spPr>
        <p:txBody>
          <a:bodyPr/>
          <a:lstStyle/>
          <a:p>
            <a:pPr marL="0" indent="0" algn="just">
              <a:buNone/>
            </a:pPr>
            <a:endParaRPr lang="pt-BR" sz="2800" dirty="0"/>
          </a:p>
          <a:p>
            <a:pPr algn="just">
              <a:buNone/>
            </a:pPr>
            <a:r>
              <a:rPr lang="pt-BR" sz="2800" b="1" dirty="0" smtClean="0"/>
              <a:t>	Objetivo 2.</a:t>
            </a:r>
            <a:r>
              <a:rPr lang="pt-BR" sz="2800" dirty="0" smtClean="0"/>
              <a:t> Melhorar a qualidade de atenção a hipertensos e ou diabéticos na unidade de saúde.</a:t>
            </a:r>
          </a:p>
          <a:p>
            <a:pPr algn="just">
              <a:buNone/>
            </a:pPr>
            <a:r>
              <a:rPr lang="pt-BR" sz="2800" b="1" dirty="0" smtClean="0"/>
              <a:t>	Meta 2.7. </a:t>
            </a:r>
            <a:r>
              <a:rPr lang="pt-BR" sz="2800" dirty="0" smtClean="0"/>
              <a:t>Realizar avaliação da necessidade de atendimento odontológico em 100 % dos hipertensos.</a:t>
            </a:r>
            <a:endParaRPr lang="pt-BR" sz="2800" dirty="0"/>
          </a:p>
        </p:txBody>
      </p:sp>
      <p:graphicFrame>
        <p:nvGraphicFramePr>
          <p:cNvPr id="4" name="Chart 1"/>
          <p:cNvGraphicFramePr>
            <a:graphicFrameLocks/>
          </p:cNvGraphicFramePr>
          <p:nvPr/>
        </p:nvGraphicFramePr>
        <p:xfrm>
          <a:off x="1571604" y="2786058"/>
          <a:ext cx="5857916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8182080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39552" y="0"/>
            <a:ext cx="8604448" cy="1556792"/>
          </a:xfrm>
        </p:spPr>
        <p:txBody>
          <a:bodyPr>
            <a:normAutofit/>
          </a:bodyPr>
          <a:lstStyle/>
          <a:p>
            <a:pPr algn="just"/>
            <a:r>
              <a:rPr lang="pt-BR" sz="3100" b="1" dirty="0" smtClean="0"/>
              <a:t>Objetivo 2. </a:t>
            </a:r>
            <a:r>
              <a:rPr lang="pt-BR" sz="3100" dirty="0" smtClean="0"/>
              <a:t>Melhorar a qualidade da atenção a hipertensos e ou diabéticos na unidade de saúde.                                    </a:t>
            </a: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257800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b="1" dirty="0" smtClean="0"/>
              <a:t>Meta 2.8. </a:t>
            </a:r>
            <a:r>
              <a:rPr lang="pt-BR" sz="2800" dirty="0" smtClean="0"/>
              <a:t>Realizar avaliação da necessidade de atendimento odontológico em 100 % dos diabéticos.</a:t>
            </a:r>
            <a:endParaRPr lang="pt-BR" sz="2800" dirty="0"/>
          </a:p>
          <a:p>
            <a:endParaRPr lang="pt-BR" dirty="0"/>
          </a:p>
        </p:txBody>
      </p:sp>
      <p:graphicFrame>
        <p:nvGraphicFramePr>
          <p:cNvPr id="6" name="Chart 2"/>
          <p:cNvGraphicFramePr>
            <a:graphicFrameLocks/>
          </p:cNvGraphicFramePr>
          <p:nvPr/>
        </p:nvGraphicFramePr>
        <p:xfrm>
          <a:off x="1214414" y="2928934"/>
          <a:ext cx="5699039" cy="35004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41003618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100" b="1" dirty="0" smtClean="0"/>
              <a:t>Objetivo </a:t>
            </a:r>
            <a:r>
              <a:rPr lang="pt-BR" sz="3100" b="1" dirty="0"/>
              <a:t>3</a:t>
            </a:r>
            <a:r>
              <a:rPr lang="pt-BR" sz="3100" b="1" dirty="0" smtClean="0"/>
              <a:t> </a:t>
            </a:r>
            <a:r>
              <a:rPr lang="pt-BR" sz="3100" b="1" dirty="0"/>
              <a:t>–</a:t>
            </a:r>
            <a:r>
              <a:rPr lang="pt-BR" sz="3100" dirty="0"/>
              <a:t> Melhorar </a:t>
            </a:r>
            <a:r>
              <a:rPr lang="pt-BR" sz="3100" dirty="0" smtClean="0"/>
              <a:t>a adesão de hipertensos e diabéticos ao Programa.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dirty="0">
                <a:solidFill>
                  <a:schemeClr val="accent3">
                    <a:lumMod val="50000"/>
                  </a:schemeClr>
                </a:solidFill>
              </a:rPr>
            </a:b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800" b="1" dirty="0" smtClean="0"/>
              <a:t>Meta 3.1.</a:t>
            </a:r>
            <a:r>
              <a:rPr lang="pt-BR" sz="2800" dirty="0" smtClean="0"/>
              <a:t>Buscar 100 % dos hipertensos faltosos na unidade básica de saúde conforme a periodicidade recomendada.</a:t>
            </a:r>
            <a:endParaRPr lang="pt-BR" sz="2800" dirty="0"/>
          </a:p>
          <a:p>
            <a:pPr marL="114300" indent="0" algn="just">
              <a:buNone/>
            </a:pPr>
            <a:endParaRPr lang="pt-BR" sz="2800" dirty="0"/>
          </a:p>
          <a:p>
            <a:pPr marL="114300" indent="0" algn="just">
              <a:buNone/>
            </a:pPr>
            <a:endParaRPr lang="pt-BR" sz="2800" dirty="0"/>
          </a:p>
          <a:p>
            <a:pPr marL="114300" indent="0" algn="just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  <a:p>
            <a:endParaRPr lang="pt-BR" dirty="0"/>
          </a:p>
        </p:txBody>
      </p:sp>
      <p:graphicFrame>
        <p:nvGraphicFramePr>
          <p:cNvPr id="5" name="Chart 1"/>
          <p:cNvGraphicFramePr>
            <a:graphicFrameLocks/>
          </p:cNvGraphicFramePr>
          <p:nvPr/>
        </p:nvGraphicFramePr>
        <p:xfrm>
          <a:off x="2000232" y="3214686"/>
          <a:ext cx="5559524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1030962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395536" y="332656"/>
            <a:ext cx="8229600" cy="1143000"/>
          </a:xfrm>
        </p:spPr>
        <p:txBody>
          <a:bodyPr>
            <a:normAutofit fontScale="90000"/>
          </a:bodyPr>
          <a:lstStyle/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b="1" dirty="0"/>
              <a:t/>
            </a:r>
            <a:br>
              <a:rPr lang="pt-BR" b="1" dirty="0"/>
            </a:br>
            <a:r>
              <a:rPr lang="pt-BR" sz="3100" b="1" dirty="0" smtClean="0"/>
              <a:t>Objetivo 3</a:t>
            </a:r>
            <a:r>
              <a:rPr lang="pt-BR" sz="3100" dirty="0" smtClean="0"/>
              <a:t>.Melhorar a adesão de hipertensos e diabéticos ao Programa</a:t>
            </a:r>
            <a:r>
              <a:rPr lang="pt-BR" dirty="0" smtClean="0">
                <a:solidFill>
                  <a:schemeClr val="accent3">
                    <a:lumMod val="50000"/>
                  </a:schemeClr>
                </a:solidFill>
              </a:rPr>
              <a:t>.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dirty="0">
                <a:solidFill>
                  <a:schemeClr val="accent3">
                    <a:lumMod val="50000"/>
                  </a:schemeClr>
                </a:solidFill>
              </a:rPr>
            </a:b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285720" y="1628800"/>
            <a:ext cx="8750776" cy="5229200"/>
          </a:xfrm>
        </p:spPr>
        <p:txBody>
          <a:bodyPr/>
          <a:lstStyle/>
          <a:p>
            <a:pPr marL="114300" indent="0" algn="just">
              <a:buNone/>
            </a:pPr>
            <a:r>
              <a:rPr lang="pt-BR" sz="2800" b="1" dirty="0" smtClean="0"/>
              <a:t>Meta 3.2.</a:t>
            </a:r>
            <a:r>
              <a:rPr lang="pt-BR" sz="2800" dirty="0" smtClean="0"/>
              <a:t>Buscar 100% dos diabéticos faltoso na unidade 4 básica de saúde conforme a periodicidade recomendada.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928794" y="3143248"/>
          <a:ext cx="5572164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948619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>
                <a:cs typeface="Arial" pitchFamily="34" charset="0"/>
              </a:rPr>
              <a:t>Introdução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algn="just"/>
            <a:r>
              <a:rPr lang="pt-BR" sz="2800" dirty="0">
                <a:cs typeface="Arial" pitchFamily="34" charset="0"/>
              </a:rPr>
              <a:t>A H</a:t>
            </a:r>
            <a:r>
              <a:rPr lang="pt-BR" sz="2800" dirty="0" smtClean="0">
                <a:cs typeface="Arial" pitchFamily="34" charset="0"/>
              </a:rPr>
              <a:t>ipertensão arterial e a Diabetes Mellitus são causa de mortalidade e são consideradas um grave problema de saúde em todo o mundo (BRASIL, 2013). </a:t>
            </a:r>
            <a:endParaRPr lang="pt-BR" sz="2800" dirty="0">
              <a:cs typeface="Arial" pitchFamily="34" charset="0"/>
            </a:endParaRPr>
          </a:p>
          <a:p>
            <a:pPr algn="just"/>
            <a:r>
              <a:rPr lang="pt-BR" sz="2800" dirty="0">
                <a:cs typeface="Arial" pitchFamily="34" charset="0"/>
              </a:rPr>
              <a:t>Um bom acompanhamento </a:t>
            </a:r>
            <a:r>
              <a:rPr lang="pt-BR" sz="2800" dirty="0" smtClean="0">
                <a:cs typeface="Arial" pitchFamily="34" charset="0"/>
              </a:rPr>
              <a:t>das duas doenças crônicas </a:t>
            </a:r>
            <a:r>
              <a:rPr lang="pt-BR" sz="2800" dirty="0">
                <a:cs typeface="Arial" pitchFamily="34" charset="0"/>
              </a:rPr>
              <a:t>diminui os riscos de morbimortalidade. </a:t>
            </a:r>
          </a:p>
          <a:p>
            <a:pPr algn="just"/>
            <a:r>
              <a:rPr lang="pt-BR" sz="2800" dirty="0">
                <a:cs typeface="Arial" pitchFamily="34" charset="0"/>
              </a:rPr>
              <a:t>Município </a:t>
            </a:r>
            <a:r>
              <a:rPr lang="pt-BR" sz="2800" dirty="0" smtClean="0">
                <a:cs typeface="Arial" pitchFamily="34" charset="0"/>
              </a:rPr>
              <a:t>Piratini </a:t>
            </a:r>
            <a:r>
              <a:rPr lang="pt-BR" sz="2800" dirty="0">
                <a:cs typeface="Arial" pitchFamily="34" charset="0"/>
              </a:rPr>
              <a:t>(população aproximadamente </a:t>
            </a:r>
            <a:r>
              <a:rPr lang="pt-BR" sz="2800" dirty="0" smtClean="0">
                <a:cs typeface="Arial" pitchFamily="34" charset="0"/>
              </a:rPr>
              <a:t>19000 </a:t>
            </a:r>
            <a:r>
              <a:rPr lang="pt-BR" sz="2800" dirty="0">
                <a:cs typeface="Arial" pitchFamily="34" charset="0"/>
              </a:rPr>
              <a:t>habitantes,  com </a:t>
            </a:r>
            <a:r>
              <a:rPr lang="pt-BR" sz="2800" dirty="0" smtClean="0">
                <a:cs typeface="Arial" pitchFamily="34" charset="0"/>
              </a:rPr>
              <a:t>5 </a:t>
            </a:r>
            <a:r>
              <a:rPr lang="pt-BR" sz="2800" dirty="0">
                <a:cs typeface="Arial" pitchFamily="34" charset="0"/>
              </a:rPr>
              <a:t>UBS,  1 </a:t>
            </a:r>
            <a:r>
              <a:rPr lang="pt-BR" sz="2800" dirty="0" smtClean="0">
                <a:cs typeface="Arial" pitchFamily="34" charset="0"/>
              </a:rPr>
              <a:t>Hospital).</a:t>
            </a:r>
            <a:endParaRPr lang="pt-BR" sz="2800" dirty="0">
              <a:cs typeface="Arial" pitchFamily="34" charset="0"/>
            </a:endParaRPr>
          </a:p>
          <a:p>
            <a:pPr algn="just"/>
            <a:r>
              <a:rPr lang="pt-BR" sz="2800" dirty="0">
                <a:cs typeface="Arial" pitchFamily="34" charset="0"/>
              </a:rPr>
              <a:t>UBS </a:t>
            </a:r>
            <a:r>
              <a:rPr lang="pt-BR" sz="2800" dirty="0" smtClean="0">
                <a:cs typeface="Arial" pitchFamily="34" charset="0"/>
              </a:rPr>
              <a:t>Móvel Piratini 1, Piratini( </a:t>
            </a:r>
            <a:r>
              <a:rPr lang="pt-BR" sz="2800" dirty="0">
                <a:cs typeface="Arial" pitchFamily="34" charset="0"/>
              </a:rPr>
              <a:t>população </a:t>
            </a:r>
            <a:r>
              <a:rPr lang="pt-BR" sz="2800" dirty="0" smtClean="0">
                <a:cs typeface="Arial" pitchFamily="34" charset="0"/>
              </a:rPr>
              <a:t>8000 </a:t>
            </a:r>
            <a:r>
              <a:rPr lang="pt-BR" sz="2800" dirty="0">
                <a:cs typeface="Arial" pitchFamily="34" charset="0"/>
              </a:rPr>
              <a:t>habitantes, </a:t>
            </a:r>
            <a:r>
              <a:rPr lang="pt-BR" sz="2800" dirty="0" smtClean="0">
                <a:cs typeface="Arial" pitchFamily="34" charset="0"/>
              </a:rPr>
              <a:t>uma unidade que se desloca por todos os assentamentos rurais que são 4).</a:t>
            </a:r>
            <a:endParaRPr lang="pt-BR" sz="2800" dirty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795578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just"/>
            <a:r>
              <a:rPr lang="pt-BR" b="1" dirty="0" smtClean="0"/>
              <a:t/>
            </a:r>
            <a:br>
              <a:rPr lang="pt-BR" b="1" dirty="0" smtClean="0"/>
            </a:br>
            <a:r>
              <a:rPr lang="pt-BR" sz="3600" b="1" dirty="0" smtClean="0"/>
              <a:t>Objetivo 4</a:t>
            </a:r>
            <a:r>
              <a:rPr lang="pt-BR" sz="3600" dirty="0" smtClean="0"/>
              <a:t>.Melhorar o registro da informações.</a:t>
            </a:r>
            <a:r>
              <a:rPr lang="pt-BR" dirty="0">
                <a:solidFill>
                  <a:schemeClr val="accent3">
                    <a:lumMod val="50000"/>
                  </a:schemeClr>
                </a:solidFill>
              </a:rPr>
              <a:t/>
            </a:r>
            <a:br>
              <a:rPr lang="pt-BR" dirty="0">
                <a:solidFill>
                  <a:schemeClr val="accent3">
                    <a:lumMod val="50000"/>
                  </a:schemeClr>
                </a:solidFill>
              </a:rPr>
            </a:br>
            <a:endParaRPr lang="pt-BR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800" b="1" dirty="0" smtClean="0"/>
              <a:t>Meta 4.1.</a:t>
            </a:r>
            <a:r>
              <a:rPr lang="pt-BR" sz="2800" dirty="0" smtClean="0"/>
              <a:t>Manter ficha de acompanhamento de 100 % dos hipertensos cadastrado na unidade de saúde. </a:t>
            </a:r>
            <a:endParaRPr lang="pt-BR" sz="2800" dirty="0"/>
          </a:p>
          <a:p>
            <a:endParaRPr lang="pt-BR" sz="2800" dirty="0"/>
          </a:p>
        </p:txBody>
      </p:sp>
      <p:graphicFrame>
        <p:nvGraphicFramePr>
          <p:cNvPr id="5" name="Chart 2"/>
          <p:cNvGraphicFramePr>
            <a:graphicFrameLocks/>
          </p:cNvGraphicFramePr>
          <p:nvPr/>
        </p:nvGraphicFramePr>
        <p:xfrm>
          <a:off x="1785918" y="2857496"/>
          <a:ext cx="5732376" cy="3357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170714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001419"/>
          </a:xfrm>
        </p:spPr>
        <p:txBody>
          <a:bodyPr/>
          <a:lstStyle/>
          <a:p>
            <a:pPr marL="0" indent="0" algn="just">
              <a:buNone/>
            </a:pPr>
            <a:r>
              <a:rPr lang="pt-BR" sz="2800" b="1" dirty="0" smtClean="0"/>
              <a:t>Meta 4.2.</a:t>
            </a:r>
            <a:r>
              <a:rPr lang="pt-BR" sz="2800" dirty="0" smtClean="0"/>
              <a:t>	Manter ficha de acompanhamento de 100 % dos diabéticos cadastrado na unidade de saúde. </a:t>
            </a:r>
            <a:endParaRPr lang="pt-BR" sz="2800" dirty="0"/>
          </a:p>
          <a:p>
            <a:pPr>
              <a:buNone/>
            </a:pPr>
            <a:endParaRPr lang="pt-BR" dirty="0"/>
          </a:p>
        </p:txBody>
      </p:sp>
      <p:graphicFrame>
        <p:nvGraphicFramePr>
          <p:cNvPr id="4" name="Gráfico 3"/>
          <p:cNvGraphicFramePr>
            <a:graphicFrameLocks/>
          </p:cNvGraphicFramePr>
          <p:nvPr/>
        </p:nvGraphicFramePr>
        <p:xfrm>
          <a:off x="1857356" y="3000372"/>
          <a:ext cx="5652270" cy="34127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18056523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179512" y="188640"/>
            <a:ext cx="8507288" cy="626469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endParaRPr lang="pt-BR" sz="2800" dirty="0"/>
          </a:p>
          <a:p>
            <a:pPr marL="0" indent="0" algn="just">
              <a:buNone/>
            </a:pPr>
            <a:r>
              <a:rPr lang="pt-BR" sz="2800" b="1" dirty="0" smtClean="0"/>
              <a:t>Objetivo 5. </a:t>
            </a:r>
            <a:r>
              <a:rPr lang="pt-BR" sz="2800" dirty="0" smtClean="0"/>
              <a:t>Realizar mapeamento </a:t>
            </a:r>
            <a:r>
              <a:rPr lang="pt-BR" sz="2800" dirty="0"/>
              <a:t>d</a:t>
            </a:r>
            <a:r>
              <a:rPr lang="pt-BR" sz="2800" dirty="0" smtClean="0"/>
              <a:t>os hipertensos e diabéticos de risco pra doenças cardiovascular.</a:t>
            </a:r>
          </a:p>
          <a:p>
            <a:pPr marL="0" indent="0" algn="just">
              <a:buNone/>
            </a:pPr>
            <a:r>
              <a:rPr lang="pt-BR" sz="2800" b="1" dirty="0" smtClean="0"/>
              <a:t>Meta 5.1</a:t>
            </a:r>
            <a:r>
              <a:rPr lang="pt-BR" sz="2800" dirty="0" smtClean="0"/>
              <a:t>. Realizar estratificação do risco cardiovascular em 100% dos hipertensos cadastrado na unidade de saúde.</a:t>
            </a:r>
            <a:endParaRPr lang="pt-BR" sz="2800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2071670" y="3071810"/>
          <a:ext cx="5407700" cy="33715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4751401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500034" y="714356"/>
            <a:ext cx="8229600" cy="1725602"/>
          </a:xfrm>
        </p:spPr>
        <p:txBody>
          <a:bodyPr>
            <a:normAutofit fontScale="90000"/>
          </a:bodyPr>
          <a:lstStyle/>
          <a:p>
            <a:pPr algn="just"/>
            <a:r>
              <a:rPr lang="pt-BR" sz="3200" b="1" dirty="0" smtClean="0"/>
              <a:t>Meta 5.2. </a:t>
            </a:r>
            <a:r>
              <a:rPr lang="pt-BR" sz="3200" dirty="0" smtClean="0"/>
              <a:t>Realizar estratificação do risco cardiovascular em 100% dos diabéticos cadastrado na unidade de saúde.</a:t>
            </a:r>
            <a:br>
              <a:rPr lang="pt-BR" sz="3200" dirty="0" smtClean="0"/>
            </a:br>
            <a:endParaRPr lang="pt-BR" sz="3200" dirty="0">
              <a:solidFill>
                <a:schemeClr val="accent3">
                  <a:lumMod val="50000"/>
                </a:schemeClr>
              </a:solidFill>
            </a:endParaRP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2928910"/>
            <a:ext cx="8229600" cy="3929090"/>
          </a:xfrm>
        </p:spPr>
        <p:txBody>
          <a:bodyPr>
            <a:normAutofit/>
          </a:bodyPr>
          <a:lstStyle/>
          <a:p>
            <a:pPr>
              <a:buNone/>
            </a:pPr>
            <a:endParaRPr lang="pt-BR" dirty="0"/>
          </a:p>
        </p:txBody>
      </p:sp>
      <p:graphicFrame>
        <p:nvGraphicFramePr>
          <p:cNvPr id="5" name="Gráfico 4"/>
          <p:cNvGraphicFramePr>
            <a:graphicFrameLocks/>
          </p:cNvGraphicFramePr>
          <p:nvPr/>
        </p:nvGraphicFramePr>
        <p:xfrm>
          <a:off x="1928794" y="2714620"/>
          <a:ext cx="5611081" cy="315034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30013357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/>
              <a:t>Objetivo 6. </a:t>
            </a:r>
            <a:r>
              <a:rPr lang="pt-BR" sz="3200" dirty="0" smtClean="0"/>
              <a:t>Promover a saúde de hipertensos e diabéticos.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28596" y="1785926"/>
            <a:ext cx="8229600" cy="4071966"/>
          </a:xfrm>
        </p:spPr>
        <p:txBody>
          <a:bodyPr>
            <a:noAutofit/>
          </a:bodyPr>
          <a:lstStyle/>
          <a:p>
            <a:pPr marL="114300" indent="0" algn="just">
              <a:buNone/>
            </a:pPr>
            <a:r>
              <a:rPr lang="pt-BR" sz="2800" b="1" dirty="0" smtClean="0"/>
              <a:t>Meta 6.1. </a:t>
            </a:r>
            <a:r>
              <a:rPr lang="pt-BR" sz="2800" dirty="0" smtClean="0"/>
              <a:t>Garantir orientação nutricional sobre alimentação saudável a 100 % dos hipertensos.</a:t>
            </a:r>
          </a:p>
          <a:p>
            <a:pPr marL="114300" indent="0" algn="just">
              <a:buNone/>
            </a:pPr>
            <a:r>
              <a:rPr lang="pt-BR" sz="2800" b="1" dirty="0" smtClean="0"/>
              <a:t>Meta 6.2 </a:t>
            </a:r>
            <a:r>
              <a:rPr lang="pt-BR" sz="2800" dirty="0" smtClean="0"/>
              <a:t>Garantir orientação nutricional sobre alimentação saudável a 100 % dos diabéticos.</a:t>
            </a:r>
          </a:p>
          <a:p>
            <a:pPr marL="114300" indent="0" algn="just">
              <a:buNone/>
            </a:pPr>
            <a:endParaRPr lang="pt-BR" sz="2800" dirty="0"/>
          </a:p>
          <a:p>
            <a:r>
              <a:rPr lang="pt-BR" sz="2800" dirty="0" smtClean="0"/>
              <a:t>Em todas as consultas foram oferecidas orientações sobre alimentação saudável, meta atingida 100 %.</a:t>
            </a:r>
          </a:p>
        </p:txBody>
      </p:sp>
    </p:spTree>
    <p:extLst>
      <p:ext uri="{BB962C8B-B14F-4D97-AF65-F5344CB8AC3E}">
        <p14:creationId xmlns:p14="http://schemas.microsoft.com/office/powerpoint/2010/main" xmlns="" val="153043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500034" y="785794"/>
            <a:ext cx="8363272" cy="5649491"/>
          </a:xfrm>
        </p:spPr>
        <p:txBody>
          <a:bodyPr>
            <a:normAutofit/>
          </a:bodyPr>
          <a:lstStyle/>
          <a:p>
            <a:endParaRPr lang="pt-BR" dirty="0" smtClean="0"/>
          </a:p>
          <a:p>
            <a:pPr algn="just">
              <a:buNone/>
            </a:pPr>
            <a:r>
              <a:rPr lang="pt-BR" sz="2800" b="1" dirty="0" smtClean="0"/>
              <a:t>	Meta 6.3. </a:t>
            </a:r>
            <a:r>
              <a:rPr lang="pt-BR" sz="2800" dirty="0" smtClean="0"/>
              <a:t>Garantir orientações em relação á pratica regular de atividades físicas a 100 % dos hipertensos.</a:t>
            </a:r>
          </a:p>
          <a:p>
            <a:pPr algn="just"/>
            <a:endParaRPr lang="pt-BR" sz="2800" dirty="0" smtClean="0"/>
          </a:p>
          <a:p>
            <a:pPr algn="just">
              <a:buNone/>
            </a:pPr>
            <a:r>
              <a:rPr lang="pt-BR" sz="2800" b="1" dirty="0" smtClean="0"/>
              <a:t>	Meta 6.4. </a:t>
            </a:r>
            <a:r>
              <a:rPr lang="pt-BR" sz="2800" dirty="0" smtClean="0"/>
              <a:t>Garantir orientações em relação á pratica regular de atividades física a 100 % dos diabéticos.</a:t>
            </a:r>
          </a:p>
          <a:p>
            <a:pPr algn="just"/>
            <a:endParaRPr lang="pt-BR" sz="2800" dirty="0"/>
          </a:p>
          <a:p>
            <a:pPr algn="just"/>
            <a:r>
              <a:rPr lang="pt-BR" sz="2800" dirty="0" smtClean="0"/>
              <a:t>Em todas as consultas foram oferecidas orientações sobre a pratica de atividades físicas, meta atingida 100 %.</a:t>
            </a:r>
          </a:p>
        </p:txBody>
      </p:sp>
    </p:spTree>
    <p:extLst>
      <p:ext uri="{BB962C8B-B14F-4D97-AF65-F5344CB8AC3E}">
        <p14:creationId xmlns:p14="http://schemas.microsoft.com/office/powerpoint/2010/main" xmlns="" val="3264122664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None/>
            </a:pPr>
            <a:r>
              <a:rPr lang="pt-BR" b="1" dirty="0" smtClean="0"/>
              <a:t>	</a:t>
            </a:r>
            <a:r>
              <a:rPr lang="pt-BR" sz="2800" b="1" dirty="0" smtClean="0"/>
              <a:t>Meta 6.5. </a:t>
            </a:r>
            <a:r>
              <a:rPr lang="pt-BR" sz="2800" dirty="0" smtClean="0"/>
              <a:t>Garantir orientações sobre os riscos de tabagismo a 100 % dos hipertensos.</a:t>
            </a:r>
          </a:p>
          <a:p>
            <a:pPr algn="just">
              <a:buNone/>
            </a:pPr>
            <a:endParaRPr lang="pt-BR" sz="2800" dirty="0" smtClean="0"/>
          </a:p>
          <a:p>
            <a:pPr algn="just">
              <a:buNone/>
            </a:pPr>
            <a:r>
              <a:rPr lang="pt-BR" sz="2800" dirty="0" smtClean="0"/>
              <a:t>	</a:t>
            </a:r>
            <a:r>
              <a:rPr lang="pt-BR" sz="2800" b="1" dirty="0" smtClean="0"/>
              <a:t>Meta 6.6. </a:t>
            </a:r>
            <a:r>
              <a:rPr lang="pt-BR" sz="2800" dirty="0" smtClean="0"/>
              <a:t>Garantir orientações sobre os risco de tabagismo a 100 % dos diabéticos.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Em todas as consultas foram oferecidas orientações sobre os risco de tabagismo ,meta atingida 100 %.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/>
              <a:t>	Meta 6.7.</a:t>
            </a:r>
            <a:r>
              <a:rPr lang="pt-BR" sz="2800" dirty="0" smtClean="0"/>
              <a:t> Garantir orientações sobre higiene bucal a 100 % dos hipertensos.</a:t>
            </a:r>
            <a:endParaRPr lang="pt-BR" sz="2800" dirty="0"/>
          </a:p>
        </p:txBody>
      </p:sp>
      <p:graphicFrame>
        <p:nvGraphicFramePr>
          <p:cNvPr id="5" name="Chart 3"/>
          <p:cNvGraphicFramePr>
            <a:graphicFrameLocks/>
          </p:cNvGraphicFramePr>
          <p:nvPr/>
        </p:nvGraphicFramePr>
        <p:xfrm>
          <a:off x="1785918" y="3286124"/>
          <a:ext cx="5617251" cy="31320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83027293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>
              <a:buNone/>
            </a:pPr>
            <a:r>
              <a:rPr lang="pt-BR" sz="2800" b="1" dirty="0" smtClean="0"/>
              <a:t>	Meta 6.8. </a:t>
            </a:r>
            <a:r>
              <a:rPr lang="pt-BR" sz="2800" dirty="0" smtClean="0"/>
              <a:t>Garantir orientações sobre higiene bucal a 100 % dos pacientes diabéticos.</a:t>
            </a:r>
          </a:p>
          <a:p>
            <a:pPr algn="just">
              <a:buNone/>
            </a:pPr>
            <a:endParaRPr lang="pt-BR" sz="2800" dirty="0" smtClean="0"/>
          </a:p>
          <a:p>
            <a:pPr algn="just"/>
            <a:r>
              <a:rPr lang="pt-BR" sz="2800" dirty="0" smtClean="0"/>
              <a:t>Em as consultas foram oferecidas orientações sobre higiene bucal. meta atingida 100 %.</a:t>
            </a:r>
            <a:endParaRPr lang="pt-BR" sz="2800" dirty="0"/>
          </a:p>
        </p:txBody>
      </p:sp>
    </p:spTree>
    <p:extLst>
      <p:ext uri="{BB962C8B-B14F-4D97-AF65-F5344CB8AC3E}">
        <p14:creationId xmlns:p14="http://schemas.microsoft.com/office/powerpoint/2010/main" xmlns="" val="1644809076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pt-BR" sz="4000" b="1" dirty="0" smtClean="0"/>
              <a:t>Discussão</a:t>
            </a:r>
            <a:endParaRPr lang="pt-BR" sz="40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85000" lnSpcReduction="10000"/>
          </a:bodyPr>
          <a:lstStyle/>
          <a:p>
            <a:pPr marL="0" indent="0" algn="just">
              <a:lnSpc>
                <a:spcPct val="120000"/>
              </a:lnSpc>
              <a:buNone/>
            </a:pPr>
            <a:r>
              <a:rPr lang="pt-BR" dirty="0" smtClean="0"/>
              <a:t>Importância da intervenção: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Aquisição de conhecimento.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União da equipe de saúde.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Melhor organização do trabalho.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Organização de os dados.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Maior cobertura ,melhor qualidade do atendimento.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A intervenção incorporada da rotina de trabalho.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União com a comunidade.</a:t>
            </a:r>
          </a:p>
          <a:p>
            <a:pPr algn="just">
              <a:lnSpc>
                <a:spcPct val="120000"/>
              </a:lnSpc>
            </a:pPr>
            <a:r>
              <a:rPr lang="pt-BR" dirty="0" smtClean="0"/>
              <a:t>Conhecimento da ações de promoção e prevenção.</a:t>
            </a: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397324072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4000" b="1" dirty="0"/>
              <a:t>Situação da ação programática antes da intervenção: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pt-BR" dirty="0"/>
              <a:t>Baixa cobertura.</a:t>
            </a:r>
          </a:p>
          <a:p>
            <a:r>
              <a:rPr lang="pt-BR" dirty="0"/>
              <a:t>Zero trabalho </a:t>
            </a:r>
            <a:r>
              <a:rPr lang="pt-BR" dirty="0" smtClean="0"/>
              <a:t>com os usuários hipertensos e diabéticos.</a:t>
            </a:r>
            <a:endParaRPr lang="pt-BR" dirty="0"/>
          </a:p>
          <a:p>
            <a:r>
              <a:rPr lang="pt-BR" dirty="0"/>
              <a:t>Qualidade de atendimento </a:t>
            </a:r>
            <a:r>
              <a:rPr lang="pt-BR" dirty="0" smtClean="0"/>
              <a:t>inadequado.</a:t>
            </a:r>
            <a:endParaRPr lang="pt-BR" dirty="0"/>
          </a:p>
          <a:p>
            <a:r>
              <a:rPr lang="pt-BR" dirty="0"/>
              <a:t>Poucas atividades educativas.</a:t>
            </a:r>
          </a:p>
          <a:p>
            <a:r>
              <a:rPr lang="pt-BR" dirty="0" smtClean="0"/>
              <a:t>Registros </a:t>
            </a:r>
            <a:r>
              <a:rPr lang="pt-BR" dirty="0"/>
              <a:t>inadequados.</a:t>
            </a:r>
          </a:p>
          <a:p>
            <a:r>
              <a:rPr lang="pt-BR" dirty="0"/>
              <a:t>Má adesão </a:t>
            </a:r>
            <a:r>
              <a:rPr lang="pt-BR" dirty="0" smtClean="0"/>
              <a:t>dos hipertensos e diabéticos </a:t>
            </a:r>
            <a:r>
              <a:rPr lang="pt-BR" dirty="0"/>
              <a:t>ao programa.</a:t>
            </a:r>
          </a:p>
          <a:p>
            <a:r>
              <a:rPr lang="pt-BR" dirty="0"/>
              <a:t>Falta de busca ativa</a:t>
            </a:r>
            <a:r>
              <a:rPr lang="pt-BR" dirty="0" smtClean="0"/>
              <a:t>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684394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pt-BR" sz="3600" b="1" dirty="0" smtClean="0"/>
              <a:t>Reflexão crítica sobre o processo pessoal de aprendizagem</a:t>
            </a:r>
            <a:endParaRPr lang="pt-BR" sz="3600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158" y="1600200"/>
            <a:ext cx="8329642" cy="4757758"/>
          </a:xfrm>
        </p:spPr>
        <p:txBody>
          <a:bodyPr/>
          <a:lstStyle/>
          <a:p>
            <a:pPr algn="just"/>
            <a:r>
              <a:rPr lang="pt-BR" dirty="0" smtClean="0"/>
              <a:t>Capacitou a equipe e melhorou a rotina de serviço.</a:t>
            </a:r>
          </a:p>
          <a:p>
            <a:pPr algn="just"/>
            <a:r>
              <a:rPr lang="pt-BR" dirty="0" smtClean="0"/>
              <a:t>Melhorou meus conhecimento sobre saúde familiar no Brasil.</a:t>
            </a:r>
          </a:p>
          <a:p>
            <a:pPr algn="just"/>
            <a:r>
              <a:rPr lang="pt-BR" dirty="0" smtClean="0"/>
              <a:t>Melhorou as deficiências de nossa UBS.</a:t>
            </a:r>
          </a:p>
          <a:p>
            <a:pPr algn="just"/>
            <a:r>
              <a:rPr lang="pt-BR" dirty="0" smtClean="0"/>
              <a:t>Melhorou meus conhecimento sobre português porque no inicio achava muito difícil o curso.</a:t>
            </a: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255054020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Referência 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PT" sz="2400" dirty="0" smtClean="0"/>
              <a:t>BRASIL. Ministério da Saúde. Secretaria de Atenção à Saúde. Departamento de Atenção Básica. Estratégias para o cuidado da pessoa com doença crônica: hipertensão arterial sistêmica / Ministério da Saúde, Secretaria de Atenção à</a:t>
            </a:r>
            <a:r>
              <a:rPr lang="pt-BR" sz="2400" dirty="0" smtClean="0"/>
              <a:t> </a:t>
            </a:r>
            <a:r>
              <a:rPr lang="pt-PT" sz="2400" dirty="0" smtClean="0"/>
              <a:t>Saúde, Departamento de Atenção Básica. – Brasília: Ministério da Saúde, 2013.</a:t>
            </a:r>
            <a:endParaRPr lang="pt-BR" sz="2400" dirty="0" smtClean="0"/>
          </a:p>
          <a:p>
            <a:pPr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4044597027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endParaRPr lang="pt-BR" dirty="0" smtClean="0"/>
          </a:p>
          <a:p>
            <a:pPr algn="ctr">
              <a:buNone/>
            </a:pPr>
            <a:r>
              <a:rPr lang="pt-BR" b="1" dirty="0" smtClean="0"/>
              <a:t>MUITO OBRIGADO</a:t>
            </a:r>
            <a:endParaRPr lang="pt-BR" b="1" dirty="0"/>
          </a:p>
        </p:txBody>
      </p:sp>
    </p:spTree>
    <p:extLst>
      <p:ext uri="{BB962C8B-B14F-4D97-AF65-F5344CB8AC3E}">
        <p14:creationId xmlns:p14="http://schemas.microsoft.com/office/powerpoint/2010/main" xmlns="" val="378691534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858218"/>
          </a:xfrm>
        </p:spPr>
        <p:txBody>
          <a:bodyPr>
            <a:normAutofit fontScale="90000"/>
          </a:bodyPr>
          <a:lstStyle/>
          <a:p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000" dirty="0" smtClean="0"/>
              <a:t/>
            </a:r>
            <a:br>
              <a:rPr lang="pt-BR" sz="4000" dirty="0" smtClean="0"/>
            </a:br>
            <a:r>
              <a:rPr lang="pt-BR" sz="4900" b="1" dirty="0" smtClean="0"/>
              <a:t>Objetivo </a:t>
            </a:r>
            <a:r>
              <a:rPr lang="pt-BR" sz="4900" b="1" dirty="0"/>
              <a:t>geral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2204864"/>
            <a:ext cx="8229600" cy="3921299"/>
          </a:xfrm>
        </p:spPr>
        <p:txBody>
          <a:bodyPr/>
          <a:lstStyle/>
          <a:p>
            <a:pPr marL="114300" indent="0" algn="just">
              <a:buNone/>
            </a:pPr>
            <a:endParaRPr lang="pt-BR" dirty="0" smtClean="0">
              <a:cs typeface="Arial" pitchFamily="34" charset="0"/>
            </a:endParaRPr>
          </a:p>
          <a:p>
            <a:pPr marL="114300" indent="0" algn="just">
              <a:buNone/>
            </a:pPr>
            <a:endParaRPr lang="pt-BR" dirty="0">
              <a:cs typeface="Arial" pitchFamily="34" charset="0"/>
            </a:endParaRPr>
          </a:p>
          <a:p>
            <a:pPr marL="114300" indent="0" algn="just">
              <a:buNone/>
            </a:pPr>
            <a:r>
              <a:rPr lang="pt-BR" dirty="0" smtClean="0">
                <a:cs typeface="Arial" pitchFamily="34" charset="0"/>
              </a:rPr>
              <a:t>Melhorar </a:t>
            </a:r>
            <a:r>
              <a:rPr lang="pt-BR" dirty="0">
                <a:cs typeface="Arial" pitchFamily="34" charset="0"/>
              </a:rPr>
              <a:t>a Atenção à Saúde </a:t>
            </a:r>
            <a:r>
              <a:rPr lang="pt-BR" dirty="0" smtClean="0">
                <a:cs typeface="Arial" pitchFamily="34" charset="0"/>
              </a:rPr>
              <a:t>dos usuários hipertensos e diabéticos </a:t>
            </a:r>
            <a:r>
              <a:rPr lang="pt-BR" dirty="0">
                <a:cs typeface="Arial" pitchFamily="34" charset="0"/>
              </a:rPr>
              <a:t> na UBS </a:t>
            </a:r>
            <a:r>
              <a:rPr lang="pt-BR" dirty="0" smtClean="0">
                <a:cs typeface="Arial" pitchFamily="34" charset="0"/>
              </a:rPr>
              <a:t>Móvel Piratini 1, Piratini/RS .</a:t>
            </a:r>
            <a:endParaRPr lang="pt-BR" dirty="0">
              <a:cs typeface="Arial" pitchFamily="34" charset="0"/>
            </a:endParaRPr>
          </a:p>
          <a:p>
            <a:pPr algn="just"/>
            <a:endParaRPr lang="pt-BR" sz="3600" dirty="0">
              <a:cs typeface="Arial" pitchFamily="34" charset="0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2644673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 smtClean="0"/>
              <a:t>Metodologia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04351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pt-BR" dirty="0" smtClean="0"/>
              <a:t>A intervenção </a:t>
            </a:r>
            <a:r>
              <a:rPr lang="pt-BR" dirty="0" smtClean="0"/>
              <a:t>foi realizada </a:t>
            </a:r>
            <a:r>
              <a:rPr lang="pt-BR" dirty="0" smtClean="0"/>
              <a:t>na Unidade Básica de Saúde (UBS) Móvel Piratini 1, no Município de Piratini,Estado </a:t>
            </a:r>
            <a:r>
              <a:rPr lang="pt-BR" dirty="0" smtClean="0"/>
              <a:t>RS.</a:t>
            </a:r>
          </a:p>
          <a:p>
            <a:pPr algn="just"/>
            <a:r>
              <a:rPr lang="pt-BR" dirty="0" smtClean="0"/>
              <a:t>Público alvo </a:t>
            </a:r>
            <a:r>
              <a:rPr lang="pt-BR" dirty="0" smtClean="0"/>
              <a:t>hipertensos e diabéticos da área da </a:t>
            </a:r>
            <a:r>
              <a:rPr lang="pt-BR" dirty="0" smtClean="0"/>
              <a:t>UBS.</a:t>
            </a:r>
          </a:p>
          <a:p>
            <a:pPr algn="just"/>
            <a:r>
              <a:rPr lang="pt-BR" dirty="0" smtClean="0"/>
              <a:t>Período de 12 semanas.</a:t>
            </a:r>
          </a:p>
          <a:p>
            <a:pPr algn="just"/>
            <a:r>
              <a:rPr lang="pt-BR" dirty="0" smtClean="0"/>
              <a:t>Ações estruturadas dentro </a:t>
            </a:r>
            <a:r>
              <a:rPr lang="pt-BR" dirty="0" smtClean="0"/>
              <a:t>de quatro eixos temáticos: </a:t>
            </a:r>
            <a:endParaRPr lang="pt-BR" dirty="0" smtClean="0"/>
          </a:p>
          <a:p>
            <a:pPr lvl="1" algn="just"/>
            <a:r>
              <a:rPr lang="pt-BR" dirty="0" smtClean="0"/>
              <a:t>Monitoramento </a:t>
            </a:r>
            <a:r>
              <a:rPr lang="pt-BR" dirty="0" smtClean="0"/>
              <a:t>e </a:t>
            </a:r>
            <a:r>
              <a:rPr lang="pt-BR" dirty="0" smtClean="0"/>
              <a:t>Avaliação</a:t>
            </a:r>
            <a:r>
              <a:rPr lang="pt-BR" dirty="0" smtClean="0"/>
              <a:t>;</a:t>
            </a:r>
            <a:endParaRPr lang="pt-BR" dirty="0" smtClean="0"/>
          </a:p>
          <a:p>
            <a:pPr lvl="1" algn="just"/>
            <a:r>
              <a:rPr lang="pt-BR" dirty="0" smtClean="0"/>
              <a:t>Organização </a:t>
            </a:r>
            <a:r>
              <a:rPr lang="pt-BR" dirty="0" smtClean="0"/>
              <a:t>e </a:t>
            </a:r>
            <a:r>
              <a:rPr lang="pt-BR" dirty="0" smtClean="0"/>
              <a:t>Gestão do Serviço; </a:t>
            </a:r>
          </a:p>
          <a:p>
            <a:pPr lvl="1" algn="just"/>
            <a:r>
              <a:rPr lang="pt-BR" dirty="0" smtClean="0"/>
              <a:t>Engajamento Público; </a:t>
            </a:r>
          </a:p>
          <a:p>
            <a:pPr lvl="1" algn="just"/>
            <a:r>
              <a:rPr lang="pt-BR" dirty="0" smtClean="0"/>
              <a:t>Qualificação </a:t>
            </a:r>
            <a:r>
              <a:rPr lang="pt-BR" dirty="0" smtClean="0"/>
              <a:t>da Prática </a:t>
            </a:r>
            <a:r>
              <a:rPr lang="pt-BR" dirty="0" smtClean="0"/>
              <a:t>Clínica.</a:t>
            </a:r>
          </a:p>
          <a:p>
            <a:endParaRPr lang="pt-B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28596" y="0"/>
            <a:ext cx="8229600" cy="1143000"/>
          </a:xfrm>
        </p:spPr>
        <p:txBody>
          <a:bodyPr/>
          <a:lstStyle/>
          <a:p>
            <a:r>
              <a:rPr lang="pt-BR" b="1" dirty="0" smtClean="0"/>
              <a:t>Metodologia - Ações</a:t>
            </a:r>
            <a:endParaRPr lang="pt-BR" b="1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357298"/>
            <a:ext cx="8229600" cy="5357850"/>
          </a:xfrm>
        </p:spPr>
        <p:txBody>
          <a:bodyPr>
            <a:normAutofit fontScale="55000" lnSpcReduction="20000"/>
          </a:bodyPr>
          <a:lstStyle/>
          <a:p>
            <a:pPr algn="just">
              <a:lnSpc>
                <a:spcPct val="120000"/>
              </a:lnSpc>
            </a:pPr>
            <a:r>
              <a:rPr lang="pt-BR" sz="4200" dirty="0" smtClean="0"/>
              <a:t>Organização do serviço com a implantação da consulta programada e da ficha espelho;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Cadastramento dos hipertensos e diabéticos;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Atendimento clínico priorizado para hipertensos e diabéticos;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Visita domiciliar com busca ativa aos faltosos;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Grupo de educação popular;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Testes de glicemia capilar e aferição de pressão arterial;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Capacitação da equipe em relação ao acolhimento aos usuários, a respeito da saúde dos hipertensos e diabéticos e informações a serem repassadas a toda a comunidade em geral; </a:t>
            </a:r>
          </a:p>
          <a:p>
            <a:pPr algn="just">
              <a:lnSpc>
                <a:spcPct val="120000"/>
              </a:lnSpc>
            </a:pPr>
            <a:r>
              <a:rPr lang="pt-BR" sz="4200" dirty="0" smtClean="0"/>
              <a:t>Monitoramento e avaliação dos atendimentos aos usuários hipertensos e diabéticos.</a:t>
            </a:r>
          </a:p>
          <a:p>
            <a:pPr marL="0" indent="0">
              <a:buNone/>
            </a:pPr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9028896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b="1" dirty="0"/>
              <a:t>Logística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r>
              <a:rPr lang="pt-BR" dirty="0"/>
              <a:t> </a:t>
            </a:r>
            <a:r>
              <a:rPr lang="pt-BR" sz="3000" dirty="0" smtClean="0"/>
              <a:t>Caderno de Atenção Básica Hipertensão Arterial e Diabetes Mellitus, referente ao Cadernos de Atenção Básica do Ministério de Saúde número 37de HAS e numero 36 de DM, do ano 2013</a:t>
            </a:r>
            <a:r>
              <a:rPr lang="pt-BR" sz="3000" dirty="0"/>
              <a:t>. </a:t>
            </a:r>
          </a:p>
          <a:p>
            <a:pPr algn="just"/>
            <a:r>
              <a:rPr lang="pt-BR" sz="3000" dirty="0"/>
              <a:t>Ficha-espelho disponibilizada pelo curso de especialização.</a:t>
            </a:r>
          </a:p>
          <a:p>
            <a:pPr algn="just"/>
            <a:r>
              <a:rPr lang="pt-BR" sz="3000" dirty="0"/>
              <a:t>Planilha coleta de dados</a:t>
            </a:r>
            <a:r>
              <a:rPr lang="pt-BR" sz="3000" dirty="0" smtClean="0"/>
              <a:t>.</a:t>
            </a:r>
            <a:endParaRPr lang="pt-BR" sz="3000" dirty="0"/>
          </a:p>
          <a:p>
            <a:pPr algn="just"/>
            <a:r>
              <a:rPr lang="pt-BR" sz="3000" dirty="0" smtClean="0"/>
              <a:t>Ficha de atendimento ambulatorial.</a:t>
            </a:r>
            <a:endParaRPr lang="pt-BR" sz="3000" dirty="0"/>
          </a:p>
          <a:p>
            <a:pPr algn="just"/>
            <a:endParaRPr lang="pt-BR" sz="3000" dirty="0"/>
          </a:p>
          <a:p>
            <a:pPr marL="114300" indent="0" algn="just">
              <a:buNone/>
            </a:pPr>
            <a:endParaRPr lang="pt-BR" sz="3000" dirty="0"/>
          </a:p>
          <a:p>
            <a:pPr algn="just"/>
            <a:endParaRPr lang="pt-BR" dirty="0"/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xmlns="" val="1881450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954562"/>
          </a:xfrm>
        </p:spPr>
        <p:txBody>
          <a:bodyPr>
            <a:normAutofit/>
          </a:bodyPr>
          <a:lstStyle/>
          <a:p>
            <a:r>
              <a:rPr lang="pt-BR" dirty="0" smtClean="0"/>
              <a:t>Objetivos</a:t>
            </a:r>
            <a:r>
              <a:rPr lang="pt-BR" dirty="0"/>
              <a:t/>
            </a:r>
            <a:br>
              <a:rPr lang="pt-BR" dirty="0"/>
            </a:br>
            <a:r>
              <a:rPr lang="pt-BR" dirty="0" smtClean="0"/>
              <a:t>Metas</a:t>
            </a:r>
            <a:r>
              <a:rPr lang="pt-BR" dirty="0"/>
              <a:t/>
            </a:r>
            <a:br>
              <a:rPr lang="pt-BR" dirty="0"/>
            </a:br>
            <a:r>
              <a:rPr lang="pt-BR" dirty="0"/>
              <a:t>Resultado</a:t>
            </a:r>
          </a:p>
        </p:txBody>
      </p:sp>
    </p:spTree>
    <p:extLst>
      <p:ext uri="{BB962C8B-B14F-4D97-AF65-F5344CB8AC3E}">
        <p14:creationId xmlns:p14="http://schemas.microsoft.com/office/powerpoint/2010/main" xmlns="" val="14136503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just"/>
            <a:r>
              <a:rPr lang="pt-BR" sz="3200" b="1" dirty="0" smtClean="0"/>
              <a:t>Objetivo 1</a:t>
            </a:r>
            <a:r>
              <a:rPr lang="pt-BR" sz="3200" b="1" dirty="0" smtClean="0"/>
              <a:t>.</a:t>
            </a:r>
            <a:r>
              <a:rPr lang="pt-BR" sz="3200" dirty="0" smtClean="0"/>
              <a:t> </a:t>
            </a:r>
            <a:r>
              <a:rPr lang="pt-BR" sz="3200" dirty="0"/>
              <a:t>Ampliar a cobertura </a:t>
            </a:r>
            <a:r>
              <a:rPr lang="pt-BR" sz="3200" dirty="0" smtClean="0"/>
              <a:t>de atenção do pacientes hipertensos e diabéticos.</a:t>
            </a:r>
            <a:endParaRPr lang="pt-BR" sz="32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5141168"/>
          </a:xfrm>
        </p:spPr>
        <p:txBody>
          <a:bodyPr>
            <a:normAutofit/>
          </a:bodyPr>
          <a:lstStyle/>
          <a:p>
            <a:pPr marL="114300" indent="0" algn="just">
              <a:buNone/>
            </a:pPr>
            <a:r>
              <a:rPr lang="pt-BR" sz="2800" b="1" dirty="0" smtClean="0"/>
              <a:t>Meta 1</a:t>
            </a:r>
            <a:r>
              <a:rPr lang="pt-BR" sz="2800" dirty="0" smtClean="0"/>
              <a:t>.2 Cadastrar 80% da </a:t>
            </a:r>
            <a:r>
              <a:rPr lang="pt-BR" sz="2800" dirty="0"/>
              <a:t>á</a:t>
            </a:r>
            <a:r>
              <a:rPr lang="pt-BR" sz="2800" dirty="0" smtClean="0"/>
              <a:t>rea de abrangência no Programa de Atenção á Hipertensão Arterial e á Diabetes Mellitus. </a:t>
            </a:r>
            <a:endParaRPr lang="pt-BR" sz="2800" dirty="0"/>
          </a:p>
          <a:p>
            <a:pPr marL="0" indent="0">
              <a:buNone/>
            </a:pPr>
            <a:endParaRPr lang="pt-BR" dirty="0"/>
          </a:p>
          <a:p>
            <a:pPr marL="114300" indent="0" algn="just">
              <a:buNone/>
            </a:pPr>
            <a:endParaRPr lang="pt-BR" dirty="0"/>
          </a:p>
          <a:p>
            <a:pPr>
              <a:buNone/>
            </a:pPr>
            <a:endParaRPr lang="pt-BR" dirty="0"/>
          </a:p>
          <a:p>
            <a:pPr marL="0" indent="0">
              <a:buNone/>
            </a:pPr>
            <a:r>
              <a:rPr lang="pt-BR" dirty="0"/>
              <a:t> </a:t>
            </a:r>
          </a:p>
          <a:p>
            <a:pPr marL="0" indent="0">
              <a:buNone/>
            </a:pPr>
            <a:endParaRPr lang="pt-BR" dirty="0"/>
          </a:p>
        </p:txBody>
      </p:sp>
      <p:graphicFrame>
        <p:nvGraphicFramePr>
          <p:cNvPr id="6" name="Gráfico 5"/>
          <p:cNvGraphicFramePr>
            <a:graphicFrameLocks/>
          </p:cNvGraphicFramePr>
          <p:nvPr/>
        </p:nvGraphicFramePr>
        <p:xfrm>
          <a:off x="1643042" y="3143248"/>
          <a:ext cx="6000792" cy="3429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xmlns="" val="2933355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o Office">
  <a:themeElements>
    <a:clrScheme name="Ângulos">
      <a:dk1>
        <a:srgbClr val="000000"/>
      </a:dk1>
      <a:lt1>
        <a:srgbClr val="FFFFFF"/>
      </a:lt1>
      <a:dk2>
        <a:srgbClr val="434342"/>
      </a:dk2>
      <a:lt2>
        <a:srgbClr val="CDD7D9"/>
      </a:lt2>
      <a:accent1>
        <a:srgbClr val="797B7E"/>
      </a:accent1>
      <a:accent2>
        <a:srgbClr val="F96A1B"/>
      </a:accent2>
      <a:accent3>
        <a:srgbClr val="08A1D9"/>
      </a:accent3>
      <a:accent4>
        <a:srgbClr val="7C984A"/>
      </a:accent4>
      <a:accent5>
        <a:srgbClr val="C2AD8D"/>
      </a:accent5>
      <a:accent6>
        <a:srgbClr val="506E94"/>
      </a:accent6>
      <a:hlink>
        <a:srgbClr val="5F5F5F"/>
      </a:hlink>
      <a:folHlink>
        <a:srgbClr val="969696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740</TotalTime>
  <Words>1377</Words>
  <Application>Microsoft Office PowerPoint</Application>
  <PresentationFormat>Apresentação na tela (4:3)</PresentationFormat>
  <Paragraphs>191</Paragraphs>
  <Slides>32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32</vt:i4>
      </vt:variant>
    </vt:vector>
  </HeadingPairs>
  <TitlesOfParts>
    <vt:vector size="33" baseType="lpstr">
      <vt:lpstr>Tema do Office</vt:lpstr>
      <vt:lpstr>    UNIVERSIDADE ABERTA DO SUS UNIVERSIDADE FEDERAL DE PELOTAS Especialização em Saúde da Família Modalidade a Distância Turma 8 </vt:lpstr>
      <vt:lpstr>Introdução</vt:lpstr>
      <vt:lpstr>Situação da ação programática antes da intervenção:</vt:lpstr>
      <vt:lpstr>  Objetivo geral</vt:lpstr>
      <vt:lpstr>Metodologia</vt:lpstr>
      <vt:lpstr>Metodologia - Ações</vt:lpstr>
      <vt:lpstr>Logística</vt:lpstr>
      <vt:lpstr>Objetivos Metas Resultado</vt:lpstr>
      <vt:lpstr>Objetivo 1. Ampliar a cobertura de atenção do pacientes hipertensos e diabéticos.</vt:lpstr>
      <vt:lpstr>Objetivo 1. Ampliar a cobertura de atenção do pacientes hipertensos e diabéticos. </vt:lpstr>
      <vt:lpstr>Slide 11</vt:lpstr>
      <vt:lpstr>Slide 12</vt:lpstr>
      <vt:lpstr>Slide 13</vt:lpstr>
      <vt:lpstr>Slide 14</vt:lpstr>
      <vt:lpstr>Slide 15</vt:lpstr>
      <vt:lpstr>Slide 16</vt:lpstr>
      <vt:lpstr>Objetivo 2. Melhorar a qualidade da atenção a hipertensos e ou diabéticos na unidade de saúde.                                    </vt:lpstr>
      <vt:lpstr> Objetivo 3 – Melhorar a adesão de hipertensos e diabéticos ao Programa. </vt:lpstr>
      <vt:lpstr>  Objetivo 3.Melhorar a adesão de hipertensos e diabéticos ao Programa. </vt:lpstr>
      <vt:lpstr> Objetivo 4.Melhorar o registro da informações. </vt:lpstr>
      <vt:lpstr>Slide 21</vt:lpstr>
      <vt:lpstr>Slide 22</vt:lpstr>
      <vt:lpstr>Meta 5.2. Realizar estratificação do risco cardiovascular em 100% dos diabéticos cadastrado na unidade de saúde. </vt:lpstr>
      <vt:lpstr>Objetivo 6. Promover a saúde de hipertensos e diabéticos.</vt:lpstr>
      <vt:lpstr>Slide 25</vt:lpstr>
      <vt:lpstr>Slide 26</vt:lpstr>
      <vt:lpstr>Slide 27</vt:lpstr>
      <vt:lpstr>Slide 28</vt:lpstr>
      <vt:lpstr>Discussão</vt:lpstr>
      <vt:lpstr>Reflexão crítica sobre o processo pessoal de aprendizagem</vt:lpstr>
      <vt:lpstr>Referência </vt:lpstr>
      <vt:lpstr>Slide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UNIVERSIDADE ABERTA DO SUS UNIVERSIDADE FEDERAL DE PELOTAS Especialização em Saúde da Família Modalidade a Distância Turma 8</dc:title>
  <dc:creator>Niviane Genz</dc:creator>
  <cp:lastModifiedBy>Fábio</cp:lastModifiedBy>
  <cp:revision>71</cp:revision>
  <dcterms:created xsi:type="dcterms:W3CDTF">2015-07-31T02:56:35Z</dcterms:created>
  <dcterms:modified xsi:type="dcterms:W3CDTF">2015-08-13T19:29:39Z</dcterms:modified>
</cp:coreProperties>
</file>