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81" r:id="rId8"/>
    <p:sldId id="264" r:id="rId9"/>
    <p:sldId id="295" r:id="rId10"/>
    <p:sldId id="291" r:id="rId11"/>
    <p:sldId id="266" r:id="rId12"/>
    <p:sldId id="267" r:id="rId13"/>
    <p:sldId id="290" r:id="rId14"/>
    <p:sldId id="292" r:id="rId15"/>
    <p:sldId id="293" r:id="rId16"/>
    <p:sldId id="268" r:id="rId17"/>
    <p:sldId id="269" r:id="rId18"/>
    <p:sldId id="294" r:id="rId19"/>
    <p:sldId id="282" r:id="rId20"/>
    <p:sldId id="283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>
      <p:cViewPr>
        <p:scale>
          <a:sx n="70" d="100"/>
          <a:sy n="70" d="100"/>
        </p:scale>
        <p:origin x="-44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Amorim\Desktop\Pasta%20pos\Planilha%20Coleta%20de%20dados%20CA%20colo%20e%20mama%20%20planilha%20Final%2022-07-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Amorim\Desktop\Pasta%20pos\Planilha%20Coleta%20de%20dados%20CA%20colo%20e%20mama%20%20planilha%20Final%2022-07-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Amorim\Desktop\Pasta%20pos\Planilha%20Coleta%20de%20dados%20CA%20colo%20e%20mama%20%20planilha%20Final%2022-07-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Amorim\Desktop\Pasta%20pos\Planilha%20Coleta%20de%20dados%20CA%20colo%20e%20mama%20%20planilha%20Final%2022-07-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4692913476597566"/>
          <c:y val="2.8281561773365087E-2"/>
          <c:w val="0.83999906130037905"/>
          <c:h val="0.7980168385897974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7.7720207253886061E-3</c:v>
                </c:pt>
                <c:pt idx="3">
                  <c:v>1.2953367875647668E-2</c:v>
                </c:pt>
              </c:numCache>
            </c:numRef>
          </c:val>
        </c:ser>
        <c:axId val="71435008"/>
        <c:axId val="71436544"/>
      </c:barChart>
      <c:catAx>
        <c:axId val="71435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36544"/>
        <c:crosses val="autoZero"/>
        <c:auto val="1"/>
        <c:lblAlgn val="ctr"/>
        <c:lblOffset val="100"/>
      </c:catAx>
      <c:valAx>
        <c:axId val="714365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35008"/>
        <c:crosses val="autoZero"/>
        <c:crossBetween val="between"/>
        <c:majorUnit val="0.2"/>
        <c:minorUnit val="4.000000000000002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0.66666666666666663</c:v>
                </c:pt>
                <c:pt idx="3">
                  <c:v>0.66666666666666663</c:v>
                </c:pt>
              </c:numCache>
            </c:numRef>
          </c:val>
        </c:ser>
        <c:axId val="71474560"/>
        <c:axId val="39322752"/>
      </c:barChart>
      <c:catAx>
        <c:axId val="71474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322752"/>
        <c:crosses val="autoZero"/>
        <c:auto val="1"/>
        <c:lblAlgn val="ctr"/>
        <c:lblOffset val="100"/>
      </c:catAx>
      <c:valAx>
        <c:axId val="393227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7456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689608640812769"/>
          <c:y val="0.26287410113000814"/>
          <c:w val="0.84256057670717466"/>
          <c:h val="0.6402358939238295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0.5</c:v>
                </c:pt>
                <c:pt idx="1">
                  <c:v>0.56000000000000005</c:v>
                </c:pt>
                <c:pt idx="2">
                  <c:v>0.66666666666666663</c:v>
                </c:pt>
                <c:pt idx="3">
                  <c:v>0.76344086021505375</c:v>
                </c:pt>
              </c:numCache>
            </c:numRef>
          </c:val>
        </c:ser>
        <c:axId val="39384576"/>
        <c:axId val="39386112"/>
      </c:barChart>
      <c:catAx>
        <c:axId val="39384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386112"/>
        <c:crosses val="autoZero"/>
        <c:auto val="1"/>
        <c:lblAlgn val="ctr"/>
        <c:lblOffset val="100"/>
      </c:catAx>
      <c:valAx>
        <c:axId val="393861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38457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441546432288848"/>
          <c:y val="3.4045743992281004E-2"/>
          <c:w val="0.8558453667016146"/>
          <c:h val="0.8134082802772960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0.62500000000000022</c:v>
                </c:pt>
                <c:pt idx="1">
                  <c:v>0.56000000000000005</c:v>
                </c:pt>
                <c:pt idx="2">
                  <c:v>0.69841269841269837</c:v>
                </c:pt>
                <c:pt idx="3">
                  <c:v>0.78494623655914009</c:v>
                </c:pt>
              </c:numCache>
            </c:numRef>
          </c:val>
        </c:ser>
        <c:axId val="39518208"/>
        <c:axId val="39519744"/>
      </c:barChart>
      <c:catAx>
        <c:axId val="39518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19744"/>
        <c:crosses val="autoZero"/>
        <c:auto val="1"/>
        <c:lblAlgn val="ctr"/>
        <c:lblOffset val="100"/>
      </c:catAx>
      <c:valAx>
        <c:axId val="395197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518208"/>
        <c:crosses val="autoZero"/>
        <c:crossBetween val="between"/>
        <c:majorUnit val="0.2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B308CE-A923-49CF-83EC-91D0251BD87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79BF21-C12B-4124-9A6F-92E39AA54C8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deoticsrio.org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24744"/>
          </a:xfrm>
        </p:spPr>
        <p:txBody>
          <a:bodyPr>
            <a:norm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</a:t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MODALIDADE 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96944" cy="2088232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i="1" dirty="0" smtClean="0"/>
              <a:t> Melhoria na Atenção à Saúde da Mulher: Ênfase na Prevenção e Detecção de Câncer de colo de útero e de mama na</a:t>
            </a:r>
          </a:p>
          <a:p>
            <a:pPr algn="ctr"/>
            <a:r>
              <a:rPr lang="pt-BR" i="1" dirty="0" smtClean="0"/>
              <a:t>Unidade Básica de Saúde Clínica da Família Rodrigo Roig, Rio de Janeiro/RJ</a:t>
            </a:r>
            <a:endParaRPr lang="pt-BR" i="1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784173" y="4725144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/>
              <a:t>p</a:t>
            </a:r>
            <a:r>
              <a:rPr lang="pt-BR" b="1" i="1" dirty="0" smtClean="0"/>
              <a:t>or</a:t>
            </a:r>
          </a:p>
          <a:p>
            <a:pPr algn="r"/>
            <a:r>
              <a:rPr lang="pt-BR" b="1" i="1" dirty="0" smtClean="0"/>
              <a:t>Jorge Luiz Amorim Junior</a:t>
            </a:r>
          </a:p>
          <a:p>
            <a:pPr algn="r"/>
            <a:endParaRPr lang="pt-BR" b="1" i="1" dirty="0"/>
          </a:p>
          <a:p>
            <a:pPr algn="r"/>
            <a:r>
              <a:rPr lang="pt-BR" b="1" i="1" dirty="0" smtClean="0"/>
              <a:t>Stelita Pacheco Dourado Neta</a:t>
            </a:r>
          </a:p>
          <a:p>
            <a:pPr algn="r"/>
            <a:r>
              <a:rPr lang="pt-BR" b="1" i="1" dirty="0" smtClean="0"/>
              <a:t>(Orientadora)</a:t>
            </a:r>
            <a:endParaRPr lang="pt-BR" b="1" i="1" dirty="0"/>
          </a:p>
        </p:txBody>
      </p:sp>
      <p:pic>
        <p:nvPicPr>
          <p:cNvPr id="7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5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Resultados</a:t>
            </a:r>
            <a:endParaRPr lang="pt-BR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2910" y="642918"/>
            <a:ext cx="8229600" cy="78581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Objetivo 1: Ampliar a cobertura de detecção precoce do câncer de colo e do câncer de mama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1500174"/>
            <a:ext cx="8086724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>
                <a:latin typeface="+mj-lt"/>
              </a:rPr>
              <a:t>Meta 1.1: </a:t>
            </a:r>
            <a:r>
              <a:rPr lang="pt-BR" sz="2000" dirty="0">
                <a:latin typeface="+mj-lt"/>
              </a:rPr>
              <a:t>Ampliar a cobertura de detecção precoce do câncer de colo uterino das mulheres na faixa etária entre 25 e 64 anos de idade para </a:t>
            </a:r>
            <a:r>
              <a:rPr lang="pt-BR" sz="2000" dirty="0" smtClean="0">
                <a:latin typeface="+mj-lt"/>
              </a:rPr>
              <a:t>60%.</a:t>
            </a:r>
          </a:p>
          <a:p>
            <a:pPr>
              <a:buNone/>
            </a:pPr>
            <a:r>
              <a:rPr lang="x-none" sz="1800" b="1" u="sng" smtClean="0">
                <a:latin typeface="+mj-lt"/>
              </a:rPr>
              <a:t>Indicador 1.1: </a:t>
            </a:r>
            <a:r>
              <a:rPr lang="x-none" sz="1800" smtClean="0">
                <a:latin typeface="+mj-lt"/>
              </a:rPr>
              <a:t>Proporção de mulheres entre 25 e 64 anos com exame em dia para detecção precoce de câncer de colo do útero. </a:t>
            </a:r>
            <a:endParaRPr lang="pt-BR" sz="1800" dirty="0" smtClean="0">
              <a:latin typeface="+mj-lt"/>
            </a:endParaRPr>
          </a:p>
          <a:p>
            <a:endParaRPr lang="pt-BR" sz="2400" dirty="0"/>
          </a:p>
        </p:txBody>
      </p:sp>
      <p:pic>
        <p:nvPicPr>
          <p:cNvPr id="6" name="Gráfic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143248"/>
            <a:ext cx="5544615" cy="2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00100" y="5500702"/>
            <a:ext cx="685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Gráfico 1 _ </a:t>
            </a:r>
            <a:r>
              <a:rPr lang="pt-BR" sz="1400" dirty="0" smtClean="0">
                <a:latin typeface="+mj-lt"/>
              </a:rPr>
              <a:t>Proporção de mulheres entre 25 e 64 anos com exame em dia para detecção precoce do câncer de colo de útero.</a:t>
            </a:r>
            <a:endParaRPr lang="pt-BR" sz="1400" b="1" dirty="0" smtClean="0">
              <a:latin typeface="+mj-lt"/>
            </a:endParaRPr>
          </a:p>
          <a:p>
            <a:r>
              <a:rPr lang="pt-BR" sz="1400" b="1" dirty="0" smtClean="0">
                <a:latin typeface="+mj-lt"/>
              </a:rPr>
              <a:t>Fonte: </a:t>
            </a:r>
            <a:r>
              <a:rPr lang="pt-BR" sz="1400" dirty="0" smtClean="0">
                <a:latin typeface="+mj-lt"/>
              </a:rPr>
              <a:t>Planilha de Coleta de Dados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7224" y="6143645"/>
            <a:ext cx="75724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</a:t>
            </a:r>
            <a:r>
              <a:rPr lang="pt-BR" sz="1600" dirty="0" smtClean="0"/>
              <a:t>:        Mês 1_n=16 (1,2%);      Mês 2_ n=25 (1,9%);    </a:t>
            </a:r>
          </a:p>
          <a:p>
            <a:r>
              <a:rPr lang="pt-BR" sz="1600" dirty="0" smtClean="0"/>
              <a:t>Mês 3_n=63 (4,8%) ;                                           Mês 4_ n= 93 (7,1%) </a:t>
            </a:r>
            <a:endParaRPr lang="pt-BR" sz="1600" dirty="0"/>
          </a:p>
        </p:txBody>
      </p:sp>
      <p:pic>
        <p:nvPicPr>
          <p:cNvPr id="9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" y="188640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 flipV="1">
            <a:off x="10764688" y="4509120"/>
            <a:ext cx="45719" cy="176056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80" y="188640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0" y="5805264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21429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00034" y="785794"/>
            <a:ext cx="88409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Meta 1.2: </a:t>
            </a:r>
            <a:r>
              <a:rPr lang="x-none" sz="2000" smtClean="0"/>
              <a:t>Ampliar a cobertura de detecção precoce do câncer de mama das mulheres na faixa etária entre 50 e 69 anos de idade para 60%;      </a:t>
            </a:r>
            <a:endParaRPr lang="pt-BR" sz="2000" dirty="0" smtClean="0"/>
          </a:p>
          <a:p>
            <a:r>
              <a:rPr lang="x-none" b="1" u="sng" smtClean="0"/>
              <a:t>Indicador 1.2: </a:t>
            </a:r>
            <a:r>
              <a:rPr lang="x-none" smtClean="0"/>
              <a:t>Proporção de mulheres entre 50 e 69 anos com exame em dia para detecção precoce de câncer de mama.</a:t>
            </a:r>
            <a:endParaRPr lang="pt-BR" dirty="0"/>
          </a:p>
          <a:p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14414" y="4786322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Gráfico 2: Proporção </a:t>
            </a:r>
            <a:r>
              <a:rPr lang="pt-BR" sz="1400" dirty="0"/>
              <a:t>de mulheres entre 50 e 69 anos com exame em dia para detecção precoce de câncer de </a:t>
            </a:r>
            <a:r>
              <a:rPr lang="pt-BR" sz="1400" dirty="0" smtClean="0"/>
              <a:t>mama</a:t>
            </a:r>
          </a:p>
          <a:p>
            <a:r>
              <a:rPr lang="pt-BR" sz="1400" dirty="0" smtClean="0"/>
              <a:t>Fonte: Planilha coleta de dados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285852" y="5572140"/>
            <a:ext cx="63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RESULTADOS:        Mês </a:t>
            </a:r>
            <a:r>
              <a:rPr lang="pt-BR" dirty="0" smtClean="0"/>
              <a:t>1_n=0   </a:t>
            </a:r>
            <a:r>
              <a:rPr lang="pt-BR" dirty="0"/>
              <a:t>Mês 2_ </a:t>
            </a:r>
            <a:r>
              <a:rPr lang="pt-BR" dirty="0" smtClean="0"/>
              <a:t>n=0;                              </a:t>
            </a:r>
            <a:r>
              <a:rPr lang="pt-BR" dirty="0"/>
              <a:t>Mês </a:t>
            </a:r>
            <a:r>
              <a:rPr lang="pt-BR" dirty="0" smtClean="0"/>
              <a:t>3_n= 3  (0,3%);        </a:t>
            </a:r>
            <a:r>
              <a:rPr lang="pt-BR" dirty="0"/>
              <a:t>Mês 4_ n= 5</a:t>
            </a:r>
            <a:r>
              <a:rPr lang="pt-BR" dirty="0" smtClean="0"/>
              <a:t> (0,8%) 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25846290"/>
              </p:ext>
            </p:extLst>
          </p:nvPr>
        </p:nvGraphicFramePr>
        <p:xfrm>
          <a:off x="1428728" y="2071678"/>
          <a:ext cx="4857784" cy="274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0"/>
            <a:ext cx="7961146" cy="1356574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 2: </a:t>
            </a:r>
            <a:r>
              <a:rPr lang="pt-BR" sz="2400" dirty="0">
                <a:solidFill>
                  <a:schemeClr val="tx1"/>
                </a:solidFill>
              </a:rPr>
              <a:t>Melhorar a adesão das mulheres à realização de exame citopatológico de colo uterino e mamografia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85860"/>
            <a:ext cx="8229600" cy="1428760"/>
          </a:xfrm>
        </p:spPr>
        <p:txBody>
          <a:bodyPr>
            <a:normAutofit fontScale="62500" lnSpcReduction="20000"/>
          </a:bodyPr>
          <a:lstStyle/>
          <a:p>
            <a:endParaRPr lang="pt-BR" sz="2900" b="1" dirty="0" smtClean="0">
              <a:latin typeface="+mj-lt"/>
            </a:endParaRPr>
          </a:p>
          <a:p>
            <a:r>
              <a:rPr lang="pt-BR" sz="2900" b="1" dirty="0" smtClean="0">
                <a:latin typeface="+mj-lt"/>
              </a:rPr>
              <a:t>Meta 2.1: </a:t>
            </a:r>
            <a:r>
              <a:rPr lang="pt-BR" sz="2900" dirty="0" smtClean="0">
                <a:latin typeface="+mj-lt"/>
              </a:rPr>
              <a:t>buscar </a:t>
            </a:r>
            <a:r>
              <a:rPr lang="pt-BR" sz="2900" dirty="0">
                <a:latin typeface="+mj-lt"/>
              </a:rPr>
              <a:t>100% das </a:t>
            </a:r>
            <a:r>
              <a:rPr lang="pt-BR" sz="2900" dirty="0" smtClean="0">
                <a:latin typeface="+mj-lt"/>
              </a:rPr>
              <a:t>mulheres </a:t>
            </a:r>
            <a:r>
              <a:rPr lang="pt-BR" sz="2900" dirty="0">
                <a:latin typeface="+mj-lt"/>
              </a:rPr>
              <a:t>que tiveram exame alterado e que não retornaram a unidade de saúde</a:t>
            </a:r>
            <a:r>
              <a:rPr lang="pt-BR" sz="2900" dirty="0" smtClean="0">
                <a:latin typeface="+mj-lt"/>
              </a:rPr>
              <a:t>.</a:t>
            </a:r>
          </a:p>
          <a:p>
            <a:endParaRPr lang="pt-BR" sz="2900" dirty="0" smtClean="0">
              <a:latin typeface="+mj-lt"/>
            </a:endParaRPr>
          </a:p>
          <a:p>
            <a:r>
              <a:rPr lang="pt-BR" b="1" u="sng" dirty="0" smtClean="0">
                <a:latin typeface="+mj-lt"/>
              </a:rPr>
              <a:t>Indicador 2.1</a:t>
            </a:r>
            <a:r>
              <a:rPr lang="pt-BR" u="sng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Proporções de mulheres com exame </a:t>
            </a:r>
            <a:r>
              <a:rPr lang="pt-BR" dirty="0" err="1" smtClean="0">
                <a:latin typeface="+mj-lt"/>
              </a:rPr>
              <a:t>citopatológico</a:t>
            </a:r>
            <a:r>
              <a:rPr lang="pt-BR" dirty="0" smtClean="0">
                <a:latin typeface="+mj-lt"/>
              </a:rPr>
              <a:t> alterado</a:t>
            </a:r>
          </a:p>
          <a:p>
            <a:endParaRPr lang="pt-BR" sz="2400" dirty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14348" y="5072074"/>
            <a:ext cx="72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Gráfico 3: Proporção de mulheres com exame </a:t>
            </a:r>
            <a:r>
              <a:rPr lang="pt-BR" sz="1400" dirty="0" err="1" smtClean="0">
                <a:latin typeface="+mj-lt"/>
              </a:rPr>
              <a:t>citopatológico</a:t>
            </a:r>
            <a:r>
              <a:rPr lang="pt-BR" sz="1400" dirty="0" smtClean="0">
                <a:latin typeface="+mj-lt"/>
              </a:rPr>
              <a:t> alterado</a:t>
            </a:r>
            <a:endParaRPr lang="pt-BR" sz="1400" b="1" dirty="0" smtClean="0">
              <a:latin typeface="+mj-lt"/>
            </a:endParaRPr>
          </a:p>
          <a:p>
            <a:r>
              <a:rPr lang="pt-BR" sz="1400" dirty="0" smtClean="0">
                <a:latin typeface="+mj-lt"/>
              </a:rPr>
              <a:t>Fonte: Planilha coleta de dados</a:t>
            </a:r>
            <a:endParaRPr lang="pt-BR" sz="1400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4348" y="5929331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RESULTADOS:        Mês </a:t>
            </a:r>
            <a:r>
              <a:rPr lang="pt-BR" dirty="0" smtClean="0"/>
              <a:t>1_n=2 (12,5%)   </a:t>
            </a:r>
            <a:r>
              <a:rPr lang="pt-BR" dirty="0"/>
              <a:t>Mês 2_ </a:t>
            </a:r>
            <a:r>
              <a:rPr lang="pt-BR" dirty="0" smtClean="0"/>
              <a:t>n=4 (16,0%);  Mês </a:t>
            </a:r>
            <a:r>
              <a:rPr lang="pt-BR" dirty="0"/>
              <a:t>3_n= </a:t>
            </a:r>
            <a:r>
              <a:rPr lang="pt-BR" dirty="0" smtClean="0"/>
              <a:t>6   (9,5%);  </a:t>
            </a:r>
            <a:r>
              <a:rPr lang="pt-BR" dirty="0"/>
              <a:t>Mês 4_ n= </a:t>
            </a:r>
            <a:r>
              <a:rPr lang="pt-BR" dirty="0" smtClean="0"/>
              <a:t>6 (6,5%)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5" cstate="print"/>
          <a:srcRect b="-108"/>
          <a:stretch>
            <a:fillRect/>
          </a:stretch>
        </p:blipFill>
        <p:spPr bwMode="auto">
          <a:xfrm>
            <a:off x="785786" y="2714620"/>
            <a:ext cx="47117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40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17134612"/>
              </p:ext>
            </p:extLst>
          </p:nvPr>
        </p:nvGraphicFramePr>
        <p:xfrm>
          <a:off x="1142976" y="1857364"/>
          <a:ext cx="5760640" cy="258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00100" y="4500570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Gráfico 4: Proporção de mulheres com exame </a:t>
            </a:r>
            <a:r>
              <a:rPr lang="pt-BR" sz="1400" dirty="0" err="1" smtClean="0">
                <a:latin typeface="+mj-lt"/>
              </a:rPr>
              <a:t>citopatológico</a:t>
            </a:r>
            <a:r>
              <a:rPr lang="pt-BR" sz="1400" dirty="0" smtClean="0">
                <a:latin typeface="+mj-lt"/>
              </a:rPr>
              <a:t> alterado</a:t>
            </a:r>
            <a:r>
              <a:rPr lang="x-none" sz="1400" smtClean="0">
                <a:latin typeface="+mj-lt"/>
              </a:rPr>
              <a:t> que não retornaram para conhecer resultado</a:t>
            </a:r>
            <a:endParaRPr lang="pt-BR" sz="1400" b="1" dirty="0" smtClean="0">
              <a:latin typeface="+mj-lt"/>
            </a:endParaRPr>
          </a:p>
          <a:p>
            <a:r>
              <a:rPr lang="pt-BR" sz="1400" dirty="0" smtClean="0">
                <a:latin typeface="+mj-lt"/>
              </a:rPr>
              <a:t>Fonte: Planilha coleta de dados</a:t>
            </a:r>
            <a:endParaRPr lang="pt-BR" sz="14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5929331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RESULTADOS:        Mês </a:t>
            </a:r>
            <a:r>
              <a:rPr lang="pt-BR" dirty="0" smtClean="0"/>
              <a:t>1_n=0   </a:t>
            </a:r>
            <a:r>
              <a:rPr lang="pt-BR" dirty="0"/>
              <a:t>Mês 2_ </a:t>
            </a:r>
            <a:r>
              <a:rPr lang="pt-BR" dirty="0" smtClean="0"/>
              <a:t>n=4 (100%);  Mês </a:t>
            </a:r>
            <a:r>
              <a:rPr lang="pt-BR" dirty="0"/>
              <a:t>3_n= </a:t>
            </a:r>
            <a:r>
              <a:rPr lang="pt-BR" dirty="0" smtClean="0"/>
              <a:t>4   (66,7%);  </a:t>
            </a:r>
            <a:r>
              <a:rPr lang="pt-BR" dirty="0"/>
              <a:t>Mês 4_ n= </a:t>
            </a:r>
            <a:r>
              <a:rPr lang="pt-BR" dirty="0" smtClean="0"/>
              <a:t>4 (66,7%)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42910" y="71435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>
                <a:latin typeface="+mj-lt"/>
              </a:rPr>
              <a:t>Indicador 2.2. </a:t>
            </a:r>
            <a:r>
              <a:rPr lang="pt-BR" dirty="0" smtClean="0">
                <a:latin typeface="+mj-lt"/>
              </a:rPr>
              <a:t>Proporção de mulheres que tiveram exame </a:t>
            </a:r>
            <a:r>
              <a:rPr lang="pt-BR" dirty="0" err="1" smtClean="0">
                <a:latin typeface="+mj-lt"/>
              </a:rPr>
              <a:t>citopatológico</a:t>
            </a:r>
            <a:r>
              <a:rPr lang="pt-BR" dirty="0" smtClean="0">
                <a:latin typeface="+mj-lt"/>
              </a:rPr>
              <a:t> alterado que não retornaram à unidade de saúde para receber o resultado</a:t>
            </a:r>
            <a:endParaRPr lang="pt-BR" dirty="0">
              <a:latin typeface="+mj-lt"/>
            </a:endParaRPr>
          </a:p>
        </p:txBody>
      </p:sp>
      <p:pic>
        <p:nvPicPr>
          <p:cNvPr id="8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8662" y="928670"/>
            <a:ext cx="7758138" cy="5395930"/>
          </a:xfrm>
        </p:spPr>
        <p:txBody>
          <a:bodyPr>
            <a:normAutofit/>
          </a:bodyPr>
          <a:lstStyle/>
          <a:p>
            <a:endParaRPr lang="pt-BR" sz="2000" b="1" dirty="0" smtClean="0">
              <a:latin typeface="+mj-lt"/>
            </a:endParaRPr>
          </a:p>
          <a:p>
            <a:endParaRPr lang="pt-BR" sz="2000" b="1" dirty="0" smtClean="0">
              <a:latin typeface="+mj-lt"/>
            </a:endParaRPr>
          </a:p>
          <a:p>
            <a:r>
              <a:rPr lang="pt-BR" sz="2000" b="1" dirty="0" smtClean="0">
                <a:latin typeface="+mj-lt"/>
              </a:rPr>
              <a:t>Indicador 2.1a</a:t>
            </a:r>
            <a:r>
              <a:rPr lang="pt-BR" sz="2000" dirty="0" smtClean="0">
                <a:latin typeface="+mj-lt"/>
              </a:rPr>
              <a:t> Proporção de mulheres com mamografia alterada</a:t>
            </a:r>
          </a:p>
          <a:p>
            <a:endParaRPr lang="pt-BR" sz="2000" dirty="0" smtClean="0">
              <a:latin typeface="+mj-lt"/>
            </a:endParaRPr>
          </a:p>
          <a:p>
            <a:r>
              <a:rPr lang="pt-BR" sz="2000" b="1" dirty="0" smtClean="0">
                <a:latin typeface="+mj-lt"/>
              </a:rPr>
              <a:t>Indicador 2.2a</a:t>
            </a:r>
            <a:r>
              <a:rPr lang="pt-BR" sz="2000" dirty="0" smtClean="0">
                <a:latin typeface="+mj-lt"/>
              </a:rPr>
              <a:t>. Proporção de mulheres que tiveram mamografia alterada que não retornaram à unidade de saúde para conhecer o resultado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42976" y="4000504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RESULTADOS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r>
              <a:rPr lang="pt-BR" dirty="0" smtClean="0"/>
              <a:t>- não tivemos exames de mamografia alterados.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85728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571480"/>
            <a:ext cx="8043890" cy="5072098"/>
          </a:xfrm>
        </p:spPr>
        <p:txBody>
          <a:bodyPr/>
          <a:lstStyle/>
          <a:p>
            <a:r>
              <a:rPr lang="pt-BR" sz="2000" b="1" u="sng" dirty="0" smtClean="0"/>
              <a:t>Indicador 2.3</a:t>
            </a:r>
            <a:r>
              <a:rPr lang="pt-BR" sz="2000" u="sng" dirty="0" smtClean="0"/>
              <a:t> </a:t>
            </a:r>
            <a:r>
              <a:rPr lang="pt-BR" sz="2000" dirty="0" smtClean="0"/>
              <a:t>Proporções de mulheres que não retornaram a unidade de saúde para buscar o exame de </a:t>
            </a:r>
            <a:r>
              <a:rPr lang="pt-BR" sz="2000" dirty="0" err="1" smtClean="0"/>
              <a:t>citopatológico</a:t>
            </a:r>
            <a:r>
              <a:rPr lang="pt-BR" sz="2000" dirty="0" smtClean="0"/>
              <a:t> e que foram buscadas pelo serviço para dar continuidade ao tratamento.       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   </a:t>
            </a:r>
            <a:r>
              <a:rPr lang="pt-BR" sz="1800" dirty="0" smtClean="0"/>
              <a:t>RESULTADOS:</a:t>
            </a:r>
          </a:p>
          <a:p>
            <a:pPr>
              <a:buNone/>
            </a:pPr>
            <a:r>
              <a:rPr lang="pt-BR" sz="1800" dirty="0" smtClean="0"/>
              <a:t> -  4 mulheres com exames alterados não retornaram e para as mesmas foi realizado a busca ativa.</a:t>
            </a:r>
          </a:p>
          <a:p>
            <a:pPr>
              <a:buNone/>
            </a:pPr>
            <a:r>
              <a:rPr lang="pt-BR" dirty="0" smtClean="0"/>
              <a:t>   </a:t>
            </a:r>
          </a:p>
          <a:p>
            <a:pPr>
              <a:buNone/>
            </a:pPr>
            <a:endParaRPr lang="pt-BR" dirty="0" smtClean="0"/>
          </a:p>
          <a:p>
            <a:r>
              <a:rPr lang="x-none" sz="2000" smtClean="0"/>
              <a:t> </a:t>
            </a:r>
            <a:r>
              <a:rPr lang="pt-BR" sz="2000" b="1" u="sng" dirty="0" smtClean="0"/>
              <a:t>Indicador 2.3 a</a:t>
            </a:r>
            <a:r>
              <a:rPr lang="pt-BR" sz="2000" u="sng" dirty="0" smtClean="0"/>
              <a:t> </a:t>
            </a:r>
            <a:r>
              <a:rPr lang="pt-BR" sz="2000" dirty="0" smtClean="0"/>
              <a:t>Proporção de mulheres que não retornaram a unidade de saúde para resultado de mamografia e que foram buscadas pelo serviço para dar continuidade ao tratamento.                       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7224" y="4929198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RESULTADOS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r>
              <a:rPr lang="pt-BR" dirty="0" smtClean="0"/>
              <a:t>- não tivemos exames de mamografia alterados.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365" y="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56776" y="332656"/>
            <a:ext cx="360040" cy="1008112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7704" y="5143512"/>
            <a:ext cx="6946196" cy="733760"/>
          </a:xfrm>
        </p:spPr>
        <p:txBody>
          <a:bodyPr>
            <a:noAutofit/>
          </a:bodyPr>
          <a:lstStyle/>
          <a:p>
            <a:pPr algn="l"/>
            <a:r>
              <a:rPr lang="x-none" sz="1400" smtClean="0"/>
              <a:t>Gráfico</a:t>
            </a:r>
            <a:r>
              <a:rPr lang="pt-BR" sz="1400" dirty="0" smtClean="0"/>
              <a:t> 5</a:t>
            </a:r>
            <a:r>
              <a:rPr lang="x-none" sz="1400" smtClean="0"/>
              <a:t> Proporção de mulheres com amostras satisfatórias do exame citopatológico do colo do útero</a:t>
            </a:r>
            <a:endParaRPr lang="pt-BR" sz="1400" dirty="0" smtClean="0"/>
          </a:p>
          <a:p>
            <a:pPr algn="l"/>
            <a:r>
              <a:rPr lang="pt-BR" sz="1400" dirty="0" smtClean="0"/>
              <a:t>Fonte</a:t>
            </a:r>
            <a:r>
              <a:rPr lang="pt-BR" sz="1400" dirty="0"/>
              <a:t>: Planilha de Coleta de Dados.</a:t>
            </a:r>
          </a:p>
          <a:p>
            <a:endParaRPr lang="pt-BR" dirty="0"/>
          </a:p>
        </p:txBody>
      </p:sp>
      <p:pic>
        <p:nvPicPr>
          <p:cNvPr id="1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42852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792852" y="-19182"/>
            <a:ext cx="8397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Objetivo </a:t>
            </a:r>
            <a:r>
              <a:rPr lang="x-none" sz="2400" smtClean="0">
                <a:latin typeface="+mj-lt"/>
              </a:rPr>
              <a:t>3</a:t>
            </a:r>
            <a:r>
              <a:rPr lang="x-none" sz="2400" dirty="0" smtClean="0">
                <a:latin typeface="+mj-lt"/>
              </a:rPr>
              <a:t>.</a:t>
            </a:r>
            <a:r>
              <a:rPr lang="pt-BR" sz="2400" dirty="0" smtClean="0">
                <a:latin typeface="+mj-lt"/>
              </a:rPr>
              <a:t> Melhorar </a:t>
            </a:r>
            <a:r>
              <a:rPr lang="pt-BR" sz="2400" dirty="0">
                <a:latin typeface="+mj-lt"/>
              </a:rPr>
              <a:t>a qualidade do atendimento </a:t>
            </a:r>
            <a:r>
              <a:rPr lang="pt-BR" sz="2400" dirty="0" smtClean="0">
                <a:latin typeface="+mj-lt"/>
              </a:rPr>
              <a:t>das</a:t>
            </a:r>
          </a:p>
          <a:p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mulheres que realizam detecção precoce de câncer de colo de útero e de mama na unidade de saúde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57224" y="121442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 smtClean="0"/>
          </a:p>
          <a:p>
            <a:r>
              <a:rPr lang="pt-BR" sz="2000" b="1" dirty="0" smtClean="0">
                <a:latin typeface="+mj-lt"/>
              </a:rPr>
              <a:t>Meta 3.1 </a:t>
            </a:r>
            <a:r>
              <a:rPr lang="pt-BR" sz="2000" dirty="0" smtClean="0">
                <a:latin typeface="+mj-lt"/>
              </a:rPr>
              <a:t>:Obter </a:t>
            </a:r>
            <a:r>
              <a:rPr lang="pt-BR" sz="2000" dirty="0">
                <a:latin typeface="+mj-lt"/>
              </a:rPr>
              <a:t>100% de coleta de amostras satisfatórias do exame </a:t>
            </a:r>
            <a:r>
              <a:rPr lang="pt-BR" sz="2000" dirty="0" err="1">
                <a:latin typeface="+mj-lt"/>
              </a:rPr>
              <a:t>citopatológico</a:t>
            </a:r>
            <a:r>
              <a:rPr lang="pt-BR" sz="2000" dirty="0">
                <a:latin typeface="+mj-lt"/>
              </a:rPr>
              <a:t> de colo uterino. </a:t>
            </a:r>
            <a:r>
              <a:rPr lang="x-none" sz="2000" b="1" smtClean="0">
                <a:latin typeface="+mj-lt"/>
              </a:rPr>
              <a:t> </a:t>
            </a:r>
            <a:endParaRPr lang="pt-BR" sz="2000" b="1" dirty="0" smtClean="0">
              <a:latin typeface="+mj-lt"/>
            </a:endParaRPr>
          </a:p>
          <a:p>
            <a:r>
              <a:rPr lang="pt-BR" u="sng" dirty="0" smtClean="0">
                <a:latin typeface="+mj-lt"/>
              </a:rPr>
              <a:t>Indicador 3.1 </a:t>
            </a:r>
            <a:r>
              <a:rPr lang="pt-BR" dirty="0" smtClean="0">
                <a:latin typeface="+mj-lt"/>
              </a:rPr>
              <a:t>Proporções de mulheres com amostras satisfatórias do exame </a:t>
            </a:r>
            <a:r>
              <a:rPr lang="pt-BR" dirty="0" err="1" smtClean="0">
                <a:latin typeface="+mj-lt"/>
              </a:rPr>
              <a:t>citopatológico</a:t>
            </a:r>
            <a:r>
              <a:rPr lang="pt-BR" dirty="0" smtClean="0">
                <a:latin typeface="+mj-lt"/>
              </a:rPr>
              <a:t> do colo do útero</a:t>
            </a:r>
            <a:endParaRPr lang="pt-BR" dirty="0">
              <a:latin typeface="+mj-lt"/>
            </a:endParaRPr>
          </a:p>
        </p:txBody>
      </p:sp>
      <p:graphicFrame>
        <p:nvGraphicFramePr>
          <p:cNvPr id="1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9254195"/>
              </p:ext>
            </p:extLst>
          </p:nvPr>
        </p:nvGraphicFramePr>
        <p:xfrm>
          <a:off x="1071538" y="2786058"/>
          <a:ext cx="492922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204600" y="587727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RESULTADOS:        Mês </a:t>
            </a:r>
            <a:r>
              <a:rPr lang="pt-BR" dirty="0" smtClean="0"/>
              <a:t>1_n=8 ( 50%)   </a:t>
            </a:r>
            <a:r>
              <a:rPr lang="pt-BR" dirty="0"/>
              <a:t>Mês 2_ </a:t>
            </a:r>
            <a:r>
              <a:rPr lang="pt-BR" dirty="0" smtClean="0"/>
              <a:t>n=14 (56%);  </a:t>
            </a:r>
            <a:r>
              <a:rPr lang="pt-BR" dirty="0"/>
              <a:t>Mês 3_n= </a:t>
            </a:r>
            <a:r>
              <a:rPr lang="pt-BR" dirty="0" smtClean="0"/>
              <a:t>42   (66,7%);  </a:t>
            </a:r>
            <a:r>
              <a:rPr lang="pt-BR" dirty="0"/>
              <a:t>Mês 4_ n= </a:t>
            </a:r>
            <a:r>
              <a:rPr lang="pt-BR" dirty="0" smtClean="0"/>
              <a:t>71 (76,3%)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8106335" cy="731617"/>
          </a:xfrm>
        </p:spPr>
        <p:txBody>
          <a:bodyPr>
            <a:noAutofit/>
          </a:bodyPr>
          <a:lstStyle/>
          <a:p>
            <a:pPr lvl="0" algn="l"/>
            <a:r>
              <a:rPr lang="pt-BR" sz="2400" dirty="0" smtClean="0">
                <a:solidFill>
                  <a:schemeClr val="tx1"/>
                </a:solidFill>
                <a:effectLst/>
              </a:rPr>
              <a:t>Objetivo 4.</a:t>
            </a:r>
            <a:r>
              <a:rPr lang="x-none" sz="2400" smtClean="0">
                <a:solidFill>
                  <a:schemeClr val="tx1"/>
                </a:solidFill>
                <a:effectLst/>
              </a:rPr>
              <a:t>Melhorar registros das informações</a:t>
            </a:r>
            <a:endParaRPr lang="pt-B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5000636"/>
            <a:ext cx="6956846" cy="84357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x-none" sz="2200" smtClean="0">
                <a:latin typeface="+mj-lt"/>
              </a:rPr>
              <a:t>Gráfico</a:t>
            </a:r>
            <a:r>
              <a:rPr lang="pt-BR" sz="2200" dirty="0" smtClean="0">
                <a:latin typeface="+mj-lt"/>
              </a:rPr>
              <a:t> 6</a:t>
            </a:r>
            <a:r>
              <a:rPr lang="x-none" sz="2200" smtClean="0">
                <a:latin typeface="+mj-lt"/>
              </a:rPr>
              <a:t> de  Proporção de mulheres com registro adequado do exame citopatológico de colo do útero.</a:t>
            </a:r>
            <a:endParaRPr lang="pt-BR" sz="2200" b="1" dirty="0" smtClean="0">
              <a:latin typeface="+mj-lt"/>
            </a:endParaRPr>
          </a:p>
          <a:p>
            <a:pPr algn="l"/>
            <a:r>
              <a:rPr lang="pt-BR" sz="2200" dirty="0" smtClean="0">
                <a:latin typeface="+mj-lt"/>
              </a:rPr>
              <a:t>Fonte</a:t>
            </a:r>
            <a:r>
              <a:rPr lang="pt-BR" sz="2200" dirty="0">
                <a:latin typeface="+mj-lt"/>
              </a:rPr>
              <a:t>: Planilha de Coleta de Dados.</a:t>
            </a:r>
          </a:p>
          <a:p>
            <a:pPr algn="l"/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" y="188640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365" y="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85163" y="1071546"/>
            <a:ext cx="85588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>
                <a:latin typeface="+mj-lt"/>
              </a:rPr>
              <a:t>Meta 4.1</a:t>
            </a:r>
            <a:r>
              <a:rPr lang="x-none" sz="2000" smtClean="0">
                <a:latin typeface="+mj-lt"/>
              </a:rPr>
              <a:t> Manter registro da coleta de exame citopatológico de colo uterino e realização da mamografia em registro específico em 100% das mulheres cadastradas</a:t>
            </a:r>
            <a:r>
              <a:rPr lang="pt-BR" sz="2000" dirty="0" smtClean="0">
                <a:latin typeface="+mj-lt"/>
              </a:rPr>
              <a:t>.</a:t>
            </a:r>
            <a:r>
              <a:rPr lang="x-none" sz="2000" smtClean="0">
                <a:latin typeface="+mj-lt"/>
              </a:rPr>
              <a:t> </a:t>
            </a:r>
            <a:endParaRPr lang="pt-BR" sz="2000" dirty="0" smtClean="0">
              <a:latin typeface="+mj-lt"/>
            </a:endParaRPr>
          </a:p>
          <a:p>
            <a:r>
              <a:rPr lang="x-none" b="1" u="sng" smtClean="0">
                <a:latin typeface="+mj-lt"/>
              </a:rPr>
              <a:t>Indicador 4.1:</a:t>
            </a:r>
            <a:r>
              <a:rPr lang="x-none" u="sng" smtClean="0">
                <a:latin typeface="+mj-lt"/>
              </a:rPr>
              <a:t> </a:t>
            </a:r>
            <a:r>
              <a:rPr lang="x-none" smtClean="0">
                <a:latin typeface="+mj-lt"/>
              </a:rPr>
              <a:t>Proporção de mulheres com registro adequado do exame citopatológico de colo do útero.</a:t>
            </a:r>
            <a:endParaRPr lang="pt-BR" dirty="0" smtClean="0">
              <a:latin typeface="+mj-lt"/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5155932"/>
              </p:ext>
            </p:extLst>
          </p:nvPr>
        </p:nvGraphicFramePr>
        <p:xfrm>
          <a:off x="857224" y="2786058"/>
          <a:ext cx="4500594" cy="211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857224" y="592933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RESULTADOS:        Mês </a:t>
            </a:r>
            <a:r>
              <a:rPr lang="pt-BR" dirty="0" smtClean="0"/>
              <a:t>1_n=10 </a:t>
            </a:r>
            <a:r>
              <a:rPr lang="pt-BR" dirty="0"/>
              <a:t>( </a:t>
            </a:r>
            <a:r>
              <a:rPr lang="pt-BR" dirty="0" smtClean="0"/>
              <a:t>62,5%)   </a:t>
            </a:r>
            <a:r>
              <a:rPr lang="pt-BR" dirty="0"/>
              <a:t>Mês 2_ </a:t>
            </a:r>
            <a:r>
              <a:rPr lang="pt-BR" dirty="0" smtClean="0"/>
              <a:t>n=14 </a:t>
            </a:r>
            <a:r>
              <a:rPr lang="pt-BR" dirty="0"/>
              <a:t>(</a:t>
            </a:r>
            <a:r>
              <a:rPr lang="pt-BR" dirty="0" smtClean="0"/>
              <a:t>56%);  </a:t>
            </a:r>
            <a:r>
              <a:rPr lang="pt-BR" dirty="0"/>
              <a:t>Mês 3_n= </a:t>
            </a:r>
            <a:r>
              <a:rPr lang="pt-BR" dirty="0" smtClean="0"/>
              <a:t>44  </a:t>
            </a:r>
            <a:r>
              <a:rPr lang="pt-BR" dirty="0"/>
              <a:t>(</a:t>
            </a:r>
            <a:r>
              <a:rPr lang="pt-BR" dirty="0" smtClean="0"/>
              <a:t>69,8%);  </a:t>
            </a:r>
            <a:r>
              <a:rPr lang="pt-BR" dirty="0"/>
              <a:t>Mês 4_ n= </a:t>
            </a:r>
            <a:r>
              <a:rPr lang="pt-BR" dirty="0" smtClean="0"/>
              <a:t>73 (78,5%)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4714908"/>
          </a:xfrm>
        </p:spPr>
        <p:txBody>
          <a:bodyPr>
            <a:normAutofit/>
          </a:bodyPr>
          <a:lstStyle/>
          <a:p>
            <a:endParaRPr lang="pt-BR" sz="2000" b="1" dirty="0" smtClean="0"/>
          </a:p>
          <a:p>
            <a:endParaRPr lang="pt-BR" sz="1800" b="1" dirty="0" smtClean="0">
              <a:latin typeface="+mj-lt"/>
            </a:endParaRPr>
          </a:p>
          <a:p>
            <a:r>
              <a:rPr lang="x-none" sz="1800" b="1" smtClean="0">
                <a:latin typeface="+mj-lt"/>
              </a:rPr>
              <a:t>Indicador 4.2:</a:t>
            </a:r>
            <a:r>
              <a:rPr lang="x-none" sz="1800" smtClean="0">
                <a:latin typeface="+mj-lt"/>
              </a:rPr>
              <a:t> Proporção de mulheres com registro adequado do exame de mamas e mamografia.</a:t>
            </a:r>
            <a:endParaRPr lang="pt-BR" sz="1800" dirty="0" smtClean="0">
              <a:latin typeface="+mj-lt"/>
            </a:endParaRPr>
          </a:p>
          <a:p>
            <a:pPr>
              <a:buNone/>
            </a:pPr>
            <a:r>
              <a:rPr lang="x-none" sz="1800" smtClean="0">
                <a:latin typeface="+mj-lt"/>
              </a:rPr>
              <a:t>                                                 </a:t>
            </a:r>
            <a:endParaRPr lang="pt-BR" sz="1800" dirty="0" smtClean="0"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1200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7224" y="5500702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RESULTADOS: das 21 mulheres com Mamografia em dia 5 delas tiveram o resultado registrado adequadamente nos instrumentos de registros adotados pela equipe. 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49" name="Gráfico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45720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714348" y="4143380"/>
            <a:ext cx="7457724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Gráfico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7 </a:t>
            </a:r>
            <a:r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Proporção de mulheres com registro adequado do exame citopatológico de colo do útero.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Fonte: Planilha de Coleta de Dados.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365" y="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1072" y="1189161"/>
            <a:ext cx="7851648" cy="166081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effectLst/>
              </a:rPr>
              <a:t>Objetivo 5.Mapear </a:t>
            </a:r>
            <a:r>
              <a:rPr lang="pt-BR" sz="2400" dirty="0">
                <a:solidFill>
                  <a:schemeClr val="tx1"/>
                </a:solidFill>
                <a:effectLst/>
              </a:rPr>
              <a:t>as mulheres de risco para câncer </a:t>
            </a:r>
            <a:r>
              <a:rPr lang="pt-BR" sz="2400" dirty="0" smtClean="0">
                <a:solidFill>
                  <a:schemeClr val="tx1"/>
                </a:solidFill>
                <a:effectLst/>
              </a:rPr>
              <a:t>de</a:t>
            </a:r>
            <a:br>
              <a:rPr lang="pt-BR" sz="2400" dirty="0" smtClean="0">
                <a:solidFill>
                  <a:schemeClr val="tx1"/>
                </a:solidFill>
                <a:effectLst/>
              </a:rPr>
            </a:br>
            <a:r>
              <a:rPr lang="pt-BR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</a:rPr>
              <a:t>colo de útero e de mama</a:t>
            </a: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9612" y="5326348"/>
            <a:ext cx="7056456" cy="400008"/>
          </a:xfrm>
        </p:spPr>
        <p:txBody>
          <a:bodyPr>
            <a:normAutofit/>
          </a:bodyPr>
          <a:lstStyle/>
          <a:p>
            <a:pPr algn="l"/>
            <a:endParaRPr lang="pt-BR" sz="1600" dirty="0">
              <a:solidFill>
                <a:schemeClr val="bg1"/>
              </a:solidFill>
            </a:endParaRPr>
          </a:p>
          <a:p>
            <a:pPr algn="l"/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" y="188640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365" y="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00034" y="1192307"/>
            <a:ext cx="82153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>
                <a:latin typeface="+mj-lt"/>
              </a:rPr>
              <a:t>Meta 5.1</a:t>
            </a:r>
            <a:r>
              <a:rPr lang="x-none" sz="2000" smtClean="0">
                <a:latin typeface="+mj-lt"/>
              </a:rPr>
              <a:t> Realizar avaliação de risco (ou pesquisar sinais de alerta para identificação de câncer de colo de útero e de mama) em 100% das mulheres nas faixas etárias-alvo</a:t>
            </a:r>
            <a:r>
              <a:rPr lang="x-none" sz="2000" smtClean="0"/>
              <a:t>.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x-none" b="1" smtClean="0">
                <a:latin typeface="+mj-lt"/>
              </a:rPr>
              <a:t>Indicador 5.1:</a:t>
            </a:r>
            <a:r>
              <a:rPr lang="x-none" smtClean="0">
                <a:latin typeface="+mj-lt"/>
              </a:rPr>
              <a:t> Proporção de mulheres entre 25 e 64 anos com pesquisa de sinais de alerta para câncer de colo de útero.</a:t>
            </a:r>
            <a:endParaRPr lang="pt-BR" dirty="0" smtClean="0">
              <a:latin typeface="+mj-lt"/>
            </a:endParaRPr>
          </a:p>
          <a:p>
            <a:endParaRPr lang="pt-BR" dirty="0" smtClean="0">
              <a:latin typeface="+mj-lt"/>
            </a:endParaRPr>
          </a:p>
          <a:p>
            <a:r>
              <a:rPr lang="x-none" b="1" smtClean="0">
                <a:latin typeface="+mj-lt"/>
              </a:rPr>
              <a:t>Indicador 5.2:</a:t>
            </a:r>
            <a:r>
              <a:rPr lang="x-none" smtClean="0">
                <a:latin typeface="+mj-lt"/>
              </a:rPr>
              <a:t> Proporção de mulheres entre 50 e 69 anos com avaliação de risco para câncer de mama.</a:t>
            </a:r>
            <a:endParaRPr lang="pt-BR" dirty="0" smtClean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59632" y="57332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42976" y="4429132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RESULTADOS:</a:t>
            </a:r>
            <a:r>
              <a:rPr lang="x-none" smtClean="0"/>
              <a:t> Realiza</a:t>
            </a:r>
            <a:r>
              <a:rPr lang="pt-BR" dirty="0" smtClean="0"/>
              <a:t>mos</a:t>
            </a:r>
            <a:r>
              <a:rPr lang="x-none" smtClean="0"/>
              <a:t> avaliação de risco (</a:t>
            </a:r>
            <a:r>
              <a:rPr lang="pt-BR" dirty="0" smtClean="0"/>
              <a:t>e </a:t>
            </a:r>
            <a:r>
              <a:rPr lang="x-none" smtClean="0"/>
              <a:t>pesquisa</a:t>
            </a:r>
            <a:r>
              <a:rPr lang="pt-BR" dirty="0" smtClean="0"/>
              <a:t> de </a:t>
            </a:r>
            <a:r>
              <a:rPr lang="x-none" smtClean="0"/>
              <a:t>sinais de alerta para identificação de câncer de colo de útero e de mama) em 100% das mulheres </a:t>
            </a:r>
            <a:r>
              <a:rPr lang="pt-BR" dirty="0" smtClean="0"/>
              <a:t> cadastradas.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6988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332" y="74407"/>
            <a:ext cx="8229600" cy="61829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Introdução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87220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Relevância do estudo;</a:t>
            </a:r>
          </a:p>
          <a:p>
            <a:r>
              <a:rPr lang="pt-BR" sz="2400" dirty="0" smtClean="0"/>
              <a:t>Caracterização do município (Censo 2010):</a:t>
            </a:r>
          </a:p>
          <a:p>
            <a:pPr marL="0" indent="0">
              <a:buNone/>
            </a:pPr>
            <a:r>
              <a:rPr lang="pt-BR" sz="2400" dirty="0" smtClean="0"/>
              <a:t>	Área territorial - </a:t>
            </a:r>
            <a:r>
              <a:rPr lang="pt-BR" sz="2400" dirty="0"/>
              <a:t>1.200,278 </a:t>
            </a:r>
            <a:r>
              <a:rPr lang="pt-BR" sz="2400" dirty="0" smtClean="0"/>
              <a:t>km²</a:t>
            </a:r>
          </a:p>
          <a:p>
            <a:pPr marL="0" indent="0">
              <a:buNone/>
            </a:pPr>
            <a:r>
              <a:rPr lang="pt-BR" sz="2400" dirty="0"/>
              <a:t>	P</a:t>
            </a:r>
            <a:r>
              <a:rPr lang="pt-BR" sz="2400" dirty="0" smtClean="0"/>
              <a:t>opulação </a:t>
            </a:r>
            <a:r>
              <a:rPr lang="pt-BR" sz="2400" dirty="0"/>
              <a:t>de 6.320.446 pessoas</a:t>
            </a:r>
            <a:endParaRPr lang="pt-BR" sz="2400" dirty="0" smtClean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i1135.photobucket.com/albums/m638/oticsiraja21/mapasotics_zpse4eaeb2f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1" y="2780928"/>
            <a:ext cx="7865564" cy="407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004048" y="62189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u="sng" dirty="0">
                <a:hlinkClick r:id="rId6"/>
              </a:rPr>
              <a:t>www.redeoticsrio.org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621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2852" y="1484784"/>
            <a:ext cx="7851648" cy="86482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effectLst/>
              </a:rPr>
              <a:t>Objetivo 6.</a:t>
            </a:r>
            <a:r>
              <a:rPr lang="x-none" sz="2400" dirty="0" smtClean="0">
                <a:solidFill>
                  <a:schemeClr val="tx1"/>
                </a:solidFill>
                <a:effectLst/>
              </a:rPr>
              <a:t>Promover </a:t>
            </a:r>
            <a:r>
              <a:rPr lang="x-none" sz="2400" dirty="0">
                <a:solidFill>
                  <a:schemeClr val="tx1"/>
                </a:solidFill>
                <a:effectLst/>
              </a:rPr>
              <a:t>a saúde das mulheres que realizam detecção precoce de câncer de colo de útero e de </a:t>
            </a:r>
            <a:r>
              <a:rPr lang="x-none" sz="2400">
                <a:solidFill>
                  <a:schemeClr val="tx1"/>
                </a:solidFill>
                <a:effectLst/>
              </a:rPr>
              <a:t>mama </a:t>
            </a:r>
            <a:r>
              <a:rPr lang="pt-B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pt-BR" sz="2400" dirty="0" smtClean="0">
                <a:solidFill>
                  <a:schemeClr val="tx1"/>
                </a:solidFill>
                <a:effectLst/>
              </a:rPr>
            </a:br>
            <a:r>
              <a:rPr lang="x-none" sz="2400" smtClean="0">
                <a:solidFill>
                  <a:schemeClr val="tx1"/>
                </a:solidFill>
                <a:effectLst/>
              </a:rPr>
              <a:t>na </a:t>
            </a:r>
            <a:r>
              <a:rPr lang="x-none" sz="2400" dirty="0">
                <a:solidFill>
                  <a:schemeClr val="tx1"/>
                </a:solidFill>
                <a:effectLst/>
              </a:rPr>
              <a:t>unidade de </a:t>
            </a:r>
            <a:r>
              <a:rPr lang="x-none" sz="2400" dirty="0" smtClean="0">
                <a:solidFill>
                  <a:schemeClr val="tx1"/>
                </a:solidFill>
                <a:effectLst/>
              </a:rPr>
              <a:t>saúde</a:t>
            </a:r>
            <a:r>
              <a:rPr lang="pt-BR" sz="2400" dirty="0">
                <a:solidFill>
                  <a:schemeClr val="tx1"/>
                </a:solidFill>
                <a:effectLst/>
              </a:rPr>
              <a:t/>
            </a:r>
            <a:br>
              <a:rPr lang="pt-BR" sz="2400" dirty="0">
                <a:solidFill>
                  <a:schemeClr val="tx1"/>
                </a:solidFill>
                <a:effectLst/>
              </a:rPr>
            </a:br>
            <a:r>
              <a:rPr lang="pt-BR" sz="2400" dirty="0">
                <a:solidFill>
                  <a:schemeClr val="tx1"/>
                </a:solidFill>
                <a:effectLst/>
              </a:rPr>
              <a:t>      </a:t>
            </a:r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" y="188640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365" y="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00034" y="1340769"/>
            <a:ext cx="807249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Meta 6.1</a:t>
            </a:r>
            <a:r>
              <a:rPr lang="pt-BR" sz="2000" dirty="0" smtClean="0">
                <a:latin typeface="+mj-lt"/>
              </a:rPr>
              <a:t> Orientar 100% das mulheres cadastradas sobre doenças sexualmente transmissíveis (DST) e fatores de risco para câncer de colo de útero e de mama;</a:t>
            </a:r>
          </a:p>
          <a:p>
            <a:endParaRPr lang="pt-BR" sz="2000" dirty="0" smtClean="0">
              <a:latin typeface="+mj-lt"/>
            </a:endParaRPr>
          </a:p>
          <a:p>
            <a:r>
              <a:rPr lang="pt-BR" b="1" u="sng" dirty="0" smtClean="0"/>
              <a:t>Indicador 6.1 </a:t>
            </a:r>
            <a:r>
              <a:rPr lang="pt-BR" dirty="0" smtClean="0"/>
              <a:t>Proporções de mulheres entre 25 e 64 anos que receberam orientações sobre DST ;</a:t>
            </a:r>
          </a:p>
          <a:p>
            <a:endParaRPr lang="pt-BR" b="1" dirty="0" smtClean="0"/>
          </a:p>
          <a:p>
            <a:r>
              <a:rPr lang="x-none" b="1" u="sng" smtClean="0"/>
              <a:t>Indicador 6.1 A</a:t>
            </a:r>
            <a:r>
              <a:rPr lang="x-none" u="sng" smtClean="0"/>
              <a:t> </a:t>
            </a:r>
            <a:r>
              <a:rPr lang="x-none" smtClean="0"/>
              <a:t>Proporção de mulheres entre 25 e 64 anos que receberam orientações sobrefatores de risco para câncer de colo de útero</a:t>
            </a:r>
            <a:r>
              <a:rPr lang="pt-BR" b="1" dirty="0" smtClean="0"/>
              <a:t> ;</a:t>
            </a:r>
          </a:p>
          <a:p>
            <a:endParaRPr lang="pt-BR" dirty="0" smtClean="0"/>
          </a:p>
          <a:p>
            <a:r>
              <a:rPr lang="pt-BR" b="1" u="sng" dirty="0" smtClean="0"/>
              <a:t>Indicador 6.1 B</a:t>
            </a:r>
            <a:r>
              <a:rPr lang="pt-BR" u="sng" dirty="0" smtClean="0"/>
              <a:t> </a:t>
            </a:r>
            <a:r>
              <a:rPr lang="pt-BR" dirty="0" smtClean="0"/>
              <a:t>Proporção de mulheres entre 50 e 69 anos que receberam orientações sobre fatores de risco para câncer mama;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5643578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RESULTADOS: Orientarmos 100% das mulheres cadastradas sobre doenças sexualmente transmissíveis (DST) e fatores de risco para câncer de colo de útero e de mama;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13978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332" y="153095"/>
            <a:ext cx="8229600" cy="687705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Discussão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7332" y="1268760"/>
            <a:ext cx="8229600" cy="4389120"/>
          </a:xfrm>
        </p:spPr>
        <p:txBody>
          <a:bodyPr/>
          <a:lstStyle/>
          <a:p>
            <a:r>
              <a:rPr lang="pt-BR" dirty="0" smtClean="0"/>
              <a:t>A reorganização do processo de trabalho visando melhorar a assistência prestada;</a:t>
            </a:r>
          </a:p>
          <a:p>
            <a:r>
              <a:rPr lang="pt-BR" dirty="0"/>
              <a:t>E</a:t>
            </a:r>
            <a:r>
              <a:rPr lang="pt-BR" dirty="0" smtClean="0"/>
              <a:t>spaços </a:t>
            </a:r>
            <a:r>
              <a:rPr lang="pt-BR" dirty="0"/>
              <a:t>de diálogo entre a gestão </a:t>
            </a:r>
            <a:r>
              <a:rPr lang="pt-BR" dirty="0" smtClean="0"/>
              <a:t>e profissionais;</a:t>
            </a:r>
          </a:p>
          <a:p>
            <a:r>
              <a:rPr lang="pt-BR" dirty="0"/>
              <a:t>A</a:t>
            </a:r>
            <a:r>
              <a:rPr lang="pt-BR" dirty="0" smtClean="0"/>
              <a:t>desão </a:t>
            </a:r>
            <a:r>
              <a:rPr lang="pt-BR" dirty="0"/>
              <a:t>dos profissionais às formas de registros </a:t>
            </a:r>
            <a:r>
              <a:rPr lang="pt-BR" dirty="0" smtClean="0"/>
              <a:t>e atualização </a:t>
            </a:r>
            <a:r>
              <a:rPr lang="pt-BR" dirty="0"/>
              <a:t>do prontuário </a:t>
            </a:r>
            <a:r>
              <a:rPr lang="pt-BR" dirty="0" smtClean="0"/>
              <a:t>eletrônico;</a:t>
            </a:r>
          </a:p>
          <a:p>
            <a:r>
              <a:rPr lang="pt-BR" dirty="0" smtClean="0"/>
              <a:t>Incorporação das ações a rotina de trabalho;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73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483" y="0"/>
            <a:ext cx="8229600" cy="848421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Reflexão Crítica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7332" y="1412776"/>
            <a:ext cx="8229600" cy="4389120"/>
          </a:xfrm>
        </p:spPr>
        <p:txBody>
          <a:bodyPr/>
          <a:lstStyle/>
          <a:p>
            <a:r>
              <a:rPr lang="pt-BR" dirty="0" smtClean="0"/>
              <a:t>Modalidade EAD foi um grande desafio;</a:t>
            </a:r>
          </a:p>
          <a:p>
            <a:r>
              <a:rPr lang="pt-BR" dirty="0" smtClean="0"/>
              <a:t>Metodologia do curso facilitou a construção do TCC;</a:t>
            </a:r>
          </a:p>
          <a:p>
            <a:r>
              <a:rPr lang="pt-BR" dirty="0" smtClean="0"/>
              <a:t>O essencial é o trabalho em equipe, tendo destaque a participação do orientador neste processo.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7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7852" y="5733256"/>
            <a:ext cx="8229600" cy="9894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800" dirty="0" smtClean="0"/>
              <a:t>“Embora </a:t>
            </a:r>
            <a:r>
              <a:rPr lang="pt-BR" sz="2800" dirty="0"/>
              <a:t>ninguém possa voltar atrás e fazer um novo começo, qualquer um pode começar agora e fazer um novo </a:t>
            </a:r>
            <a:r>
              <a:rPr lang="pt-BR" sz="2800" dirty="0" smtClean="0"/>
              <a:t>fim”</a:t>
            </a:r>
            <a:endParaRPr lang="pt-BR" sz="28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NceOZLVAtKM/URUqvWFzPSI/AAAAAAAAAGo/5Yz8n7r-5Nw/s1600/9124estr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508307" cy="4131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47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Obrigado pela Atenção!</a:t>
            </a: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2800" u="sng" dirty="0" smtClean="0">
                <a:solidFill>
                  <a:srgbClr val="FF0000"/>
                </a:solidFill>
              </a:rPr>
              <a:t>jorgelaj@gmail.com</a:t>
            </a:r>
            <a:endParaRPr lang="pt-BR" sz="2800" u="sng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03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Introdução </a:t>
            </a:r>
            <a:endParaRPr lang="pt-BR" sz="36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788024" y="859331"/>
            <a:ext cx="43559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População adscrita: </a:t>
            </a:r>
            <a:r>
              <a:rPr lang="pt-BR" sz="2400" u="sng" dirty="0" smtClean="0"/>
              <a:t>13.192 usuários </a:t>
            </a:r>
            <a:r>
              <a:rPr lang="pt-BR" sz="2400" dirty="0" smtClean="0"/>
              <a:t>sendo:</a:t>
            </a:r>
          </a:p>
          <a:p>
            <a:pPr marL="342900" indent="-342900"/>
            <a:endParaRPr lang="pt-BR" sz="2400" dirty="0" smtClean="0"/>
          </a:p>
          <a:p>
            <a:pPr marL="342900" indent="-342900"/>
            <a:r>
              <a:rPr lang="pt-BR" sz="2400" dirty="0" smtClean="0"/>
              <a:t>-5.273 de mulheres (40%);</a:t>
            </a:r>
          </a:p>
          <a:p>
            <a:pPr marL="342900" indent="-342900"/>
            <a:endParaRPr lang="pt-BR" sz="2400" dirty="0" smtClean="0"/>
          </a:p>
          <a:p>
            <a:pPr marL="342900" indent="-342900"/>
            <a:r>
              <a:rPr lang="pt-BR" sz="2400" dirty="0" smtClean="0"/>
              <a:t>-4.350 de homens (33%);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/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3571876"/>
            <a:ext cx="3316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04 Equipes de Saúde da família;</a:t>
            </a:r>
          </a:p>
          <a:p>
            <a:r>
              <a:rPr lang="pt-BR" dirty="0" smtClean="0">
                <a:latin typeface="+mj-lt"/>
              </a:rPr>
              <a:t>-</a:t>
            </a:r>
            <a:r>
              <a:rPr lang="pt-BR" b="1" dirty="0" smtClean="0">
                <a:latin typeface="+mj-lt"/>
              </a:rPr>
              <a:t>Equipe Fênix;</a:t>
            </a:r>
          </a:p>
          <a:p>
            <a:r>
              <a:rPr lang="pt-BR" dirty="0" smtClean="0">
                <a:latin typeface="+mj-lt"/>
              </a:rPr>
              <a:t>-Equipe Alvorada; </a:t>
            </a:r>
          </a:p>
          <a:p>
            <a:r>
              <a:rPr lang="pt-BR" dirty="0" smtClean="0">
                <a:latin typeface="+mj-lt"/>
              </a:rPr>
              <a:t>-Equipe Alvorada Cruzeiro; </a:t>
            </a:r>
          </a:p>
          <a:p>
            <a:r>
              <a:rPr lang="pt-BR" dirty="0" smtClean="0">
                <a:latin typeface="+mj-lt"/>
              </a:rPr>
              <a:t>-Equipe Itararé;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02 Equipes de Saúde Bucal;</a:t>
            </a:r>
          </a:p>
          <a:p>
            <a:pPr marL="285750" indent="-285750"/>
            <a:endParaRPr lang="pt-BR" sz="2400" dirty="0"/>
          </a:p>
        </p:txBody>
      </p:sp>
      <p:pic>
        <p:nvPicPr>
          <p:cNvPr id="10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5" y="5938264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dolfo\Desktop\CMS Rodrigo Ro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747713"/>
            <a:ext cx="3754845" cy="2609849"/>
          </a:xfrm>
          <a:prstGeom prst="rect">
            <a:avLst/>
          </a:prstGeom>
          <a:noFill/>
        </p:spPr>
      </p:pic>
      <p:pic>
        <p:nvPicPr>
          <p:cNvPr id="1028" name="Picture 4" descr="http://4.bp.blogspot.com/-Fc9ksvC8Lxg/T9ibcyuSziI/AAAAAAAAAp0/c1NW03b0L2A/s1600/Mapa+Rodrigo+Ro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429000"/>
            <a:ext cx="4572000" cy="2989385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57620" y="6429396"/>
            <a:ext cx="500062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000" b="0" i="0" u="none" strike="noStrike" cap="none" normalizeH="0" baseline="0" dirty="0" smtClean="0" bmk="_Toc39354261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Figura3- Mapa da área adstrita da Clínica da Família Rodrigo Roig.</a:t>
            </a:r>
            <a:endParaRPr lang="pt-BR" sz="1200" b="1" dirty="0" smtClean="0" bmk="_Toc393542613">
              <a:latin typeface="Arial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Fonte: Blog CF Rodrigo Roig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9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332" y="34593"/>
            <a:ext cx="8229600" cy="658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Introdução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3340" y="1412776"/>
            <a:ext cx="7851353" cy="4389120"/>
          </a:xfrm>
        </p:spPr>
        <p:txBody>
          <a:bodyPr>
            <a:normAutofit/>
          </a:bodyPr>
          <a:lstStyle/>
          <a:p>
            <a:r>
              <a:rPr lang="pt-BR" dirty="0" smtClean="0"/>
              <a:t>Situação da ação programática antes da intervenção: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-Não havia adoção de manual ou protocolo específico;</a:t>
            </a:r>
          </a:p>
          <a:p>
            <a:pPr>
              <a:buNone/>
            </a:pPr>
            <a:r>
              <a:rPr lang="pt-BR" dirty="0" smtClean="0"/>
              <a:t>-Déficit dos registros;</a:t>
            </a:r>
          </a:p>
          <a:p>
            <a:pPr>
              <a:buNone/>
            </a:pPr>
            <a:r>
              <a:rPr lang="pt-BR" dirty="0" smtClean="0"/>
              <a:t>-Não havia qualidade, controle ou monitoramento das ações de detecção dos cânceres de colo de útero e mama.</a:t>
            </a:r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97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Objetivos Específicos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143008"/>
          </a:xfrm>
        </p:spPr>
        <p:txBody>
          <a:bodyPr/>
          <a:lstStyle/>
          <a:p>
            <a:r>
              <a:rPr lang="pt-BR" dirty="0"/>
              <a:t>Melhorar </a:t>
            </a:r>
            <a:r>
              <a:rPr lang="pt-BR" dirty="0" smtClean="0"/>
              <a:t> a </a:t>
            </a:r>
            <a:r>
              <a:rPr lang="pt-BR" dirty="0"/>
              <a:t>detecção de câncer de colo do útero e de </a:t>
            </a:r>
            <a:r>
              <a:rPr lang="pt-BR" dirty="0" smtClean="0"/>
              <a:t>mama.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3096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1" y="5965902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66800" y="152400"/>
            <a:ext cx="8229600" cy="69269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 Geral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1472" y="3000372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 smtClean="0"/>
              <a:t>1-</a:t>
            </a:r>
            <a:r>
              <a:rPr lang="x-none" sz="2000" smtClean="0"/>
              <a:t>Ampliar a cobertura de detecção precoce do câncer de colo e do câncer de mama;</a:t>
            </a:r>
            <a:endParaRPr lang="pt-BR" sz="2000" dirty="0" smtClean="0"/>
          </a:p>
          <a:p>
            <a:pPr lvl="0"/>
            <a:r>
              <a:rPr lang="pt-BR" sz="2000" dirty="0" smtClean="0"/>
              <a:t>2-</a:t>
            </a:r>
            <a:r>
              <a:rPr lang="x-none" sz="2000" smtClean="0"/>
              <a:t>Melhorar a adesão das mulheres à realização de exame citopatológico de colo uterino e mamografia;</a:t>
            </a:r>
            <a:endParaRPr lang="pt-BR" sz="2000" dirty="0" smtClean="0"/>
          </a:p>
          <a:p>
            <a:pPr lvl="0"/>
            <a:r>
              <a:rPr lang="pt-BR" sz="2000" dirty="0" smtClean="0"/>
              <a:t>3-</a:t>
            </a:r>
            <a:r>
              <a:rPr lang="x-none" sz="2000" smtClean="0"/>
              <a:t>Melhorar a qualidade do atendimento das mulheres que realizam detecção precoce de câncer de colo de útero e de mama na unidade de saúde;</a:t>
            </a:r>
            <a:endParaRPr lang="pt-BR" sz="2000" dirty="0" smtClean="0"/>
          </a:p>
          <a:p>
            <a:pPr lvl="0"/>
            <a:r>
              <a:rPr lang="pt-BR" sz="2000" dirty="0" smtClean="0"/>
              <a:t>4-</a:t>
            </a:r>
            <a:r>
              <a:rPr lang="x-none" sz="2000" smtClean="0"/>
              <a:t>Melhorar registros das informações;</a:t>
            </a:r>
            <a:endParaRPr lang="pt-BR" sz="2000" dirty="0" smtClean="0"/>
          </a:p>
          <a:p>
            <a:pPr lvl="0"/>
            <a:r>
              <a:rPr lang="pt-BR" sz="2000" dirty="0" smtClean="0"/>
              <a:t>5-</a:t>
            </a:r>
            <a:r>
              <a:rPr lang="x-none" sz="2000" smtClean="0"/>
              <a:t>Mapear as mulheres de risco para câncer de colo de útero e de mama;</a:t>
            </a:r>
            <a:endParaRPr lang="pt-BR" sz="2000" dirty="0" smtClean="0"/>
          </a:p>
          <a:p>
            <a:pPr lvl="0"/>
            <a:r>
              <a:rPr lang="pt-BR" sz="2000" dirty="0" smtClean="0"/>
              <a:t>6-</a:t>
            </a:r>
            <a:r>
              <a:rPr lang="x-none" sz="2000" smtClean="0"/>
              <a:t>Promover a saúde das mulheres que realizam detecção precoce de câncer de colo de útero e de mama na unidade de saúde;</a:t>
            </a:r>
            <a:endParaRPr lang="pt-BR" sz="2000" dirty="0" smtClean="0"/>
          </a:p>
          <a:p>
            <a:endParaRPr lang="pt-BR" sz="20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81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3340" y="1196752"/>
            <a:ext cx="7991108" cy="438912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Acolhimento e cadastramento da população-alvo;</a:t>
            </a:r>
          </a:p>
          <a:p>
            <a:r>
              <a:rPr lang="pt-BR" sz="2400" dirty="0" smtClean="0"/>
              <a:t>Realização do citopatológico e da mamografia;</a:t>
            </a:r>
          </a:p>
          <a:p>
            <a:r>
              <a:rPr lang="pt-BR" sz="2400" dirty="0" smtClean="0"/>
              <a:t>Atualização do prontuário eletrônico e ficha espelho com os resultados dos exames;</a:t>
            </a:r>
          </a:p>
          <a:p>
            <a:r>
              <a:rPr lang="pt-BR" sz="2400" dirty="0"/>
              <a:t>C</a:t>
            </a:r>
            <a:r>
              <a:rPr lang="pt-BR" sz="2400" dirty="0" smtClean="0"/>
              <a:t>apacitação  e treinamento da equipe;</a:t>
            </a:r>
          </a:p>
          <a:p>
            <a:r>
              <a:rPr lang="pt-BR" sz="2400" dirty="0" smtClean="0"/>
              <a:t>Organização para entrega de resultados;</a:t>
            </a:r>
          </a:p>
          <a:p>
            <a:r>
              <a:rPr lang="pt-BR" sz="2400" dirty="0"/>
              <a:t>Monitoramento da ação </a:t>
            </a:r>
            <a:r>
              <a:rPr lang="pt-BR" sz="2400" dirty="0" smtClean="0"/>
              <a:t>programática</a:t>
            </a:r>
          </a:p>
          <a:p>
            <a:r>
              <a:rPr lang="pt-BR" sz="2400" dirty="0" smtClean="0"/>
              <a:t>Livre oferta de preservativos</a:t>
            </a:r>
            <a:r>
              <a:rPr lang="pt-BR" sz="2400" dirty="0"/>
              <a:t>; </a:t>
            </a:r>
            <a:endParaRPr lang="pt-BR" sz="2400" dirty="0" smtClean="0"/>
          </a:p>
          <a:p>
            <a:r>
              <a:rPr lang="pt-BR" sz="2400" dirty="0" smtClean="0"/>
              <a:t>Ações </a:t>
            </a:r>
            <a:r>
              <a:rPr lang="pt-BR" sz="2400" dirty="0"/>
              <a:t>educativas sobre o tema;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365" y="142852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6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714752"/>
            <a:ext cx="3143272" cy="1636708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019"/>
            <a:ext cx="3348092" cy="2123941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1714488"/>
            <a:ext cx="4031794" cy="2051933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4500570"/>
            <a:ext cx="3672408" cy="1691893"/>
          </a:xfrm>
          <a:prstGeom prst="rect">
            <a:avLst/>
          </a:prstGeom>
        </p:spPr>
      </p:pic>
      <p:pic>
        <p:nvPicPr>
          <p:cNvPr id="6" name="Picture 2" descr="logo_saudeFamili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1429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logo1_100_fc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43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332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Logística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12776"/>
            <a:ext cx="7709117" cy="438912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Projeto de intervenção para a qualificação da atenção a saúde da mulher;</a:t>
            </a:r>
          </a:p>
          <a:p>
            <a:r>
              <a:rPr lang="pt-BR" sz="2400" dirty="0" smtClean="0"/>
              <a:t>Período de desenvolvimento: 4 meses;</a:t>
            </a:r>
          </a:p>
          <a:p>
            <a:r>
              <a:rPr lang="pt-BR" sz="2400" dirty="0" smtClean="0"/>
              <a:t>Adoção Caderno de Atenção Básica nº 13;</a:t>
            </a:r>
          </a:p>
          <a:p>
            <a:r>
              <a:rPr lang="pt-BR" sz="2400" dirty="0" smtClean="0"/>
              <a:t>Instrumentos de monitoramento e avaliação: planilha de coleta de dados</a:t>
            </a:r>
            <a:r>
              <a:rPr lang="pt-BR" sz="2400" dirty="0"/>
              <a:t>,</a:t>
            </a:r>
            <a:r>
              <a:rPr lang="pt-BR" sz="2400" dirty="0" smtClean="0"/>
              <a:t> ficha-espelho, ficha A, prontuário eletrônico e livros de registros;</a:t>
            </a:r>
          </a:p>
          <a:p>
            <a:r>
              <a:rPr lang="pt-BR" sz="2400" dirty="0" smtClean="0"/>
              <a:t>Reorganização do fluxo;</a:t>
            </a:r>
            <a:endParaRPr lang="pt-BR" sz="24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96"/>
            <a:ext cx="675640" cy="6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101663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outoresdaalegria.org.br/wp-content/uploads/2014/03/cancer-de-m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613340" cy="908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88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Público-alvo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Equipe Fênix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Estimativa de mulheres</a:t>
            </a:r>
          </a:p>
          <a:p>
            <a:pPr>
              <a:buNone/>
            </a:pPr>
            <a:r>
              <a:rPr lang="pt-BR" dirty="0" smtClean="0"/>
              <a:t>-faixa etária é de 25 aos 64 anos com foco em prevenção do câncer de útero foi de 1.303;</a:t>
            </a:r>
          </a:p>
          <a:p>
            <a:pPr>
              <a:buNone/>
            </a:pPr>
            <a:r>
              <a:rPr lang="pt-BR" dirty="0" smtClean="0"/>
              <a:t>-faixa etária entre 50 aos 69 anos com foco em prevenção ao câncer de mama foi de 386;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1044</TotalTime>
  <Words>1562</Words>
  <Application>Microsoft Office PowerPoint</Application>
  <PresentationFormat>Apresentação na tela (4:3)</PresentationFormat>
  <Paragraphs>165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Fluxo</vt:lpstr>
      <vt:lpstr>UNIVERSIDADE ABERTA DO SUS UNIVERSIDADE FEDERAL DE PELOTAS DEPARTAMENTO DE MEDICINA SOCIAL CURSO DE ESPECIALIZAÇÃO EM SAÚDE DA FAMÍLIA MODALIDADE A DISTÂNCIA</vt:lpstr>
      <vt:lpstr>Introdução </vt:lpstr>
      <vt:lpstr>Introdução </vt:lpstr>
      <vt:lpstr>Introdução </vt:lpstr>
      <vt:lpstr>Objetivos Específicos</vt:lpstr>
      <vt:lpstr>Metodologia </vt:lpstr>
      <vt:lpstr>Slide 7</vt:lpstr>
      <vt:lpstr>Logística </vt:lpstr>
      <vt:lpstr>Público-alvo</vt:lpstr>
      <vt:lpstr>Resultados</vt:lpstr>
      <vt:lpstr>Slide 11</vt:lpstr>
      <vt:lpstr>Objetivo 2: Melhorar a adesão das mulheres à realização de exame citopatológico de colo uterino e mamografia</vt:lpstr>
      <vt:lpstr> </vt:lpstr>
      <vt:lpstr>Slide 14</vt:lpstr>
      <vt:lpstr>Slide 15</vt:lpstr>
      <vt:lpstr>Slide 16</vt:lpstr>
      <vt:lpstr>Objetivo 4.Melhorar registros das informações</vt:lpstr>
      <vt:lpstr>Slide 18</vt:lpstr>
      <vt:lpstr>Objetivo 5.Mapear as mulheres de risco para câncer de  colo de útero e de mama </vt:lpstr>
      <vt:lpstr>Objetivo 6.Promover a saúde das mulheres que realizam detecção precoce de câncer de colo de útero e de mama  na unidade de saúde       </vt:lpstr>
      <vt:lpstr>Discussão </vt:lpstr>
      <vt:lpstr>Reflexão Crítica </vt:lpstr>
      <vt:lpstr>Slide 23</vt:lpstr>
      <vt:lpstr>Obrigado pela Atenção! jorgelaj@gmail.com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DEPARTAMENTO DE MEDICINA SOCIAL CURSO DE ESPECIALIZAÇÃO EM SAÚDE DA FAMÍLIA MODALIDADE A DISTÂNCIA</dc:title>
  <dc:creator>Júlia</dc:creator>
  <cp:lastModifiedBy>usuario</cp:lastModifiedBy>
  <cp:revision>84</cp:revision>
  <dcterms:created xsi:type="dcterms:W3CDTF">2014-07-29T18:45:44Z</dcterms:created>
  <dcterms:modified xsi:type="dcterms:W3CDTF">2014-08-21T12:44:17Z</dcterms:modified>
</cp:coreProperties>
</file>