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59" r:id="rId15"/>
    <p:sldId id="260" r:id="rId16"/>
    <p:sldId id="261" r:id="rId17"/>
    <p:sldId id="26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91689" y="4384332"/>
            <a:ext cx="9144000" cy="754025"/>
          </a:xfrm>
        </p:spPr>
        <p:txBody>
          <a:bodyPr>
            <a:normAutofit/>
          </a:bodyPr>
          <a:lstStyle/>
          <a:p>
            <a:r>
              <a:rPr lang="pt-BR" sz="2400" dirty="0" smtClean="0"/>
              <a:t>Josanny Siqueira Costa</a:t>
            </a:r>
            <a:endParaRPr lang="pt-BR" sz="2400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24085" y="188569"/>
            <a:ext cx="9940623" cy="230253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spc="-15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br>
              <a:rPr lang="pt-BR" sz="2400" spc="-15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spc="-15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br>
              <a:rPr lang="pt-BR" sz="2400" spc="-15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spc="-15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Faculdade de Medicina</a:t>
            </a:r>
            <a:br>
              <a:rPr lang="pt-BR" sz="2400" spc="-15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spc="-15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br>
              <a:rPr lang="pt-BR" sz="2400" spc="-15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spc="-15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VI</a:t>
            </a:r>
            <a:br>
              <a:rPr lang="pt-BR" sz="2400" spc="-15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effectLst/>
              </a:rPr>
              <a:t/>
            </a:r>
            <a:br>
              <a:rPr lang="pt-BR" sz="2400" dirty="0">
                <a:effectLst/>
              </a:rPr>
            </a:br>
            <a:endParaRPr lang="pt-BR" sz="24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791689" y="4905601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Orientador: Patrícia </a:t>
            </a:r>
            <a:r>
              <a:rPr lang="pt-BR" sz="2400" dirty="0" err="1" smtClean="0"/>
              <a:t>Mirapalheta</a:t>
            </a:r>
            <a:r>
              <a:rPr lang="pt-BR" sz="2400" dirty="0" smtClean="0"/>
              <a:t> </a:t>
            </a:r>
            <a:r>
              <a:rPr lang="pt-BR" sz="2400" dirty="0" smtClean="0"/>
              <a:t>Pereira de </a:t>
            </a:r>
            <a:r>
              <a:rPr lang="pt-BR" sz="2400" dirty="0" err="1" smtClean="0"/>
              <a:t>Liano</a:t>
            </a:r>
            <a:endParaRPr lang="pt-BR" sz="2400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099100" y="5724203"/>
            <a:ext cx="3665913" cy="754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dirty="0" smtClean="0"/>
              <a:t> </a:t>
            </a:r>
            <a:r>
              <a:rPr lang="pt-BR" sz="2400" dirty="0" smtClean="0"/>
              <a:t>2015</a:t>
            </a:r>
            <a:endParaRPr lang="pt-BR" sz="2400" dirty="0"/>
          </a:p>
        </p:txBody>
      </p:sp>
      <p:sp>
        <p:nvSpPr>
          <p:cNvPr id="8" name="Título 3"/>
          <p:cNvSpPr txBox="1">
            <a:spLocks/>
          </p:cNvSpPr>
          <p:nvPr/>
        </p:nvSpPr>
        <p:spPr>
          <a:xfrm>
            <a:off x="1024085" y="2900402"/>
            <a:ext cx="9815945" cy="2302532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0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3600" dirty="0" smtClean="0"/>
              <a:t>Atenção à Saúde Bucal  dos Escolares</a:t>
            </a:r>
            <a:br>
              <a:rPr lang="pt-BR" sz="3600" dirty="0" smtClean="0"/>
            </a:br>
            <a:r>
              <a:rPr lang="pt-BR" sz="3600" dirty="0" smtClean="0"/>
              <a:t>do Povoado de Salinas no Município de </a:t>
            </a:r>
            <a:br>
              <a:rPr lang="pt-BR" sz="3600" dirty="0" smtClean="0"/>
            </a:br>
            <a:r>
              <a:rPr lang="pt-BR" sz="3600" dirty="0" smtClean="0"/>
              <a:t>São Francisco do Piauí</a:t>
            </a:r>
            <a:endParaRPr lang="pt-BR" sz="3600" dirty="0"/>
          </a:p>
        </p:txBody>
      </p:sp>
      <p:pic>
        <p:nvPicPr>
          <p:cNvPr id="9" name="Imagem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3" y="2008293"/>
            <a:ext cx="733425" cy="741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32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200" dirty="0"/>
              <a:t>Melhorar a qualidade da atenção a saúde bucal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Ampliar </a:t>
            </a:r>
            <a:r>
              <a:rPr lang="pt-BR" dirty="0"/>
              <a:t>a cobertura de primeira consulta odontológica programática em 100% dos escolares classificados com necessidade de tratamento </a:t>
            </a:r>
            <a:endParaRPr lang="pt-BR" dirty="0" smtClean="0"/>
          </a:p>
          <a:p>
            <a:r>
              <a:rPr lang="pt-BR" dirty="0" smtClean="0"/>
              <a:t>Realizar </a:t>
            </a:r>
            <a:r>
              <a:rPr lang="pt-BR" dirty="0"/>
              <a:t>pelo menos quatro aplicações de gel fluoretado com escova dental em 100% dos escolares de alto risco para doenças </a:t>
            </a:r>
            <a:r>
              <a:rPr lang="pt-BR" dirty="0" smtClean="0"/>
              <a:t>bucais.</a:t>
            </a:r>
            <a:endParaRPr lang="pt-BR" dirty="0"/>
          </a:p>
          <a:p>
            <a:r>
              <a:rPr lang="pt-BR" dirty="0" smtClean="0"/>
              <a:t>Concluir </a:t>
            </a:r>
            <a:r>
              <a:rPr lang="pt-BR" dirty="0"/>
              <a:t>o tratamento dentário em 50% das crianças com primeira consulta programática.</a:t>
            </a:r>
          </a:p>
          <a:p>
            <a:r>
              <a:rPr lang="pt-BR" dirty="0" smtClean="0"/>
              <a:t>Realizar </a:t>
            </a:r>
            <a:r>
              <a:rPr lang="pt-BR" dirty="0"/>
              <a:t>pelo menos uma escovação supervisionada com creme dental em 100% dos escolares.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177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20122" cy="1325563"/>
          </a:xfrm>
        </p:spPr>
        <p:txBody>
          <a:bodyPr>
            <a:normAutofit/>
          </a:bodyPr>
          <a:lstStyle/>
          <a:p>
            <a:pPr algn="ctr"/>
            <a:r>
              <a:rPr lang="pt-BR" sz="3900" dirty="0"/>
              <a:t>Melhorar a adesão ao atendimento em saúde bucal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Fazer </a:t>
            </a:r>
            <a:r>
              <a:rPr lang="pt-BR" dirty="0"/>
              <a:t>busca ativa de 100% das crianças com primeira consulta programática, faltosos às </a:t>
            </a:r>
            <a:r>
              <a:rPr lang="pt-BR" dirty="0" smtClean="0"/>
              <a:t>consultas.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04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Melhorar o registro das informações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Manter registro atualizado em planilha e/ou prontuário de 100% das crianças com primeira consulta</a:t>
            </a:r>
          </a:p>
        </p:txBody>
      </p:sp>
    </p:spTree>
    <p:extLst>
      <p:ext uri="{BB962C8B-B14F-4D97-AF65-F5344CB8AC3E}">
        <p14:creationId xmlns:p14="http://schemas.microsoft.com/office/powerpoint/2010/main" val="372195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Promover a saúde bucal dos escolares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Fornecer orientações sobre higiene </a:t>
            </a:r>
            <a:r>
              <a:rPr lang="pt-BR" dirty="0" smtClean="0"/>
              <a:t>bucal.</a:t>
            </a:r>
            <a:endParaRPr lang="pt-BR" dirty="0"/>
          </a:p>
          <a:p>
            <a:r>
              <a:rPr lang="pt-BR" dirty="0" smtClean="0"/>
              <a:t>Fornecer </a:t>
            </a:r>
            <a:r>
              <a:rPr lang="pt-BR" dirty="0"/>
              <a:t>orientação </a:t>
            </a:r>
            <a:r>
              <a:rPr lang="pt-BR" dirty="0" smtClean="0"/>
              <a:t>nutricional.</a:t>
            </a:r>
            <a:endParaRPr lang="pt-BR" dirty="0"/>
          </a:p>
          <a:p>
            <a:r>
              <a:rPr lang="pt-BR" dirty="0" smtClean="0"/>
              <a:t>Orientar </a:t>
            </a:r>
            <a:r>
              <a:rPr lang="pt-BR" dirty="0"/>
              <a:t>sobre hábitos de sucção nutritiva e não nutritiva e prevenção de oclusopatias para 100% dos responsáveis dos escolares com primeira consulta odontológica.</a:t>
            </a:r>
          </a:p>
          <a:p>
            <a:r>
              <a:rPr lang="pt-BR" dirty="0" smtClean="0"/>
              <a:t>Inserir </a:t>
            </a:r>
            <a:r>
              <a:rPr lang="pt-BR" dirty="0"/>
              <a:t>uma dieta saudável em 100% dos escolares, de preferência não </a:t>
            </a:r>
            <a:r>
              <a:rPr lang="pt-BR" dirty="0" smtClean="0"/>
              <a:t>cariogênica.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69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escolares do Povoado de Salinas necessitavam de melhorias na alimentação, na saúde bucal e saúde geral.</a:t>
            </a:r>
          </a:p>
          <a:p>
            <a:r>
              <a:rPr lang="pt-BR" dirty="0" smtClean="0"/>
              <a:t>Justifica-se às ações educativas e as intervenções clínicas na UBS durante o período da intervenção.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522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Realizada em três meses;</a:t>
            </a:r>
          </a:p>
          <a:p>
            <a:r>
              <a:rPr lang="pt-BR" dirty="0" smtClean="0"/>
              <a:t>100% dos escolares participaram da promoção em saúde;</a:t>
            </a:r>
          </a:p>
          <a:p>
            <a:r>
              <a:rPr lang="pt-BR" dirty="0" smtClean="0"/>
              <a:t>A Escola possui 89 alunos e cerca de 66 alunos foram identificados com carie ativa;</a:t>
            </a:r>
          </a:p>
          <a:p>
            <a:r>
              <a:rPr lang="pt-BR" dirty="0" smtClean="0"/>
              <a:t>Foram iniciados tratamentos de 62 crianças;</a:t>
            </a:r>
          </a:p>
          <a:p>
            <a:r>
              <a:rPr lang="pt-BR" dirty="0" smtClean="0"/>
              <a:t>Foram concluídos tratamentos de 28 crianças.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722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9591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m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263" y="821383"/>
            <a:ext cx="7045154" cy="395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1666" y="4777065"/>
            <a:ext cx="99424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Proporção de crianças, adolescentes e jovens matriculados na escola alvo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submetidos as ações em saúde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povoado de Salinas no Município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 São Francisco do Piauí -PI, 2014.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43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829" y="508675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/>
              <a:t>Proporção de buscas realizadas às crianças, adolescentes e jovens que não compareceram as ações realizadas na escola</a:t>
            </a:r>
            <a:r>
              <a:rPr lang="pt-BR" sz="2700" b="1" dirty="0"/>
              <a:t>- </a:t>
            </a:r>
            <a:r>
              <a:rPr lang="pt-BR" sz="2700" dirty="0"/>
              <a:t>povoado de Salinas no Município de São Francisco do Piauí -PI, 2014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332" y="1200902"/>
            <a:ext cx="6178275" cy="37054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256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7673" y="52146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2400" dirty="0"/>
              <a:t>Proporção de crianças, adolescentes e jovens matriculados na escola alvo com orientações nutricionais-</a:t>
            </a:r>
            <a:r>
              <a:rPr lang="pt-BR" sz="2400" b="1" dirty="0"/>
              <a:t> </a:t>
            </a:r>
            <a:r>
              <a:rPr lang="pt-BR" sz="2400" dirty="0"/>
              <a:t>povoado de Salinas no Município de São Francisco do Piauí -PI, 2014.</a:t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437" y="1978716"/>
            <a:ext cx="6229125" cy="3235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848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3790" y="481224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/>
              <a:t>Proporção de crianças, adolescentes e jovens com orientações sobre higiene bucal-</a:t>
            </a:r>
            <a:r>
              <a:rPr lang="pt-BR" sz="2700" b="1" dirty="0"/>
              <a:t> </a:t>
            </a:r>
            <a:r>
              <a:rPr lang="pt-BR" sz="2700" dirty="0"/>
              <a:t>povoado de Salinas no Município de São Francisco do Piauí -PI, 2014.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69" y="1569795"/>
            <a:ext cx="6368963" cy="29694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622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necessidade da intervenção neste município, mostrava-se nas características dos escolares.</a:t>
            </a:r>
            <a:r>
              <a:rPr lang="pt-BR" dirty="0"/>
              <a:t>	</a:t>
            </a:r>
            <a:endParaRPr lang="pt-BR" dirty="0" smtClean="0"/>
          </a:p>
          <a:p>
            <a:r>
              <a:rPr lang="pt-BR" dirty="0" smtClean="0"/>
              <a:t>As crianças mostravam-se desnutridas e com refeições escolares inadequadas.</a:t>
            </a:r>
          </a:p>
          <a:p>
            <a:r>
              <a:rPr lang="pt-BR" dirty="0" smtClean="0"/>
              <a:t>No aspecto bucal, 74% dos escolares possuíam a doença cárie.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467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4250" y="522843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/>
              <a:t>Proporção de crianças, adolescentes e jovens matriculados na escola alvo  com avaliação da saúde bucal-</a:t>
            </a:r>
            <a:r>
              <a:rPr lang="pt-BR" sz="2700" b="1" dirty="0"/>
              <a:t> </a:t>
            </a:r>
            <a:r>
              <a:rPr lang="pt-BR" sz="2700" dirty="0"/>
              <a:t>povoado de Salinas no Município de São Francisco </a:t>
            </a:r>
            <a:r>
              <a:rPr lang="pt-BR" sz="2700" dirty="0" smtClean="0"/>
              <a:t>do Piauí </a:t>
            </a:r>
            <a:r>
              <a:rPr lang="pt-BR" sz="2700" dirty="0"/>
              <a:t>-PI, 2014</a:t>
            </a:r>
            <a:r>
              <a:rPr lang="pt-BR" dirty="0"/>
              <a:t>.</a:t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06" y="1078110"/>
            <a:ext cx="6114713" cy="31598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178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6751" y="4929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400" dirty="0"/>
              <a:t>Proporção de crianças, adolescentes e jovens com registro atualizado-</a:t>
            </a:r>
            <a:r>
              <a:rPr lang="pt-BR" sz="2400" b="1" dirty="0"/>
              <a:t> </a:t>
            </a:r>
            <a:r>
              <a:rPr lang="pt-BR" sz="2400" dirty="0"/>
              <a:t>povoado de Salinas no Município de São Francisco do Piauí -PI, 2014</a:t>
            </a:r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22" y="1490986"/>
            <a:ext cx="6318113" cy="3337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88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6753" y="458107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/>
              <a:t>Proporção de adolescentes e jovens que foram orientados sobre gravidez na adolescência -</a:t>
            </a:r>
            <a:r>
              <a:rPr lang="pt-BR" sz="2700" b="1" dirty="0"/>
              <a:t> </a:t>
            </a:r>
            <a:r>
              <a:rPr lang="pt-BR" sz="2700" dirty="0"/>
              <a:t>povoado de Salinas no Município de São Francisco do Piauí -PI, 2014.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68" y="1067628"/>
            <a:ext cx="6419813" cy="3083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45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Interação da equipe ESF;</a:t>
            </a:r>
          </a:p>
          <a:p>
            <a:r>
              <a:rPr lang="pt-BR" dirty="0" smtClean="0"/>
              <a:t>Melhoria na quantidade e da qualidade no serviço oferecido;</a:t>
            </a:r>
          </a:p>
          <a:p>
            <a:r>
              <a:rPr lang="pt-BR" dirty="0" smtClean="0"/>
              <a:t>Valorização da comunidade;</a:t>
            </a:r>
          </a:p>
          <a:p>
            <a:r>
              <a:rPr lang="pt-BR" dirty="0" smtClean="0"/>
              <a:t>Aumento de estímulos e de procura dos serviços de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537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Reflexão Crítica sobre seu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Participação da comunidade;</a:t>
            </a:r>
          </a:p>
          <a:p>
            <a:r>
              <a:rPr lang="pt-BR" dirty="0" smtClean="0"/>
              <a:t>Empenho da equipe ESF;</a:t>
            </a:r>
          </a:p>
          <a:p>
            <a:r>
              <a:rPr lang="pt-BR" dirty="0" smtClean="0"/>
              <a:t>Colaboração dos alunos e funcionários da escola;</a:t>
            </a:r>
          </a:p>
          <a:p>
            <a:endParaRPr lang="pt-BR" dirty="0"/>
          </a:p>
          <a:p>
            <a:r>
              <a:rPr lang="pt-BR" dirty="0" smtClean="0"/>
              <a:t>Estrutura física;</a:t>
            </a:r>
          </a:p>
          <a:p>
            <a:r>
              <a:rPr lang="pt-BR" dirty="0" smtClean="0"/>
              <a:t>Apoio dos Gestores;</a:t>
            </a:r>
          </a:p>
          <a:p>
            <a:r>
              <a:rPr lang="pt-BR" dirty="0" smtClean="0"/>
              <a:t>Manutenção dos Equipamentos;</a:t>
            </a:r>
          </a:p>
          <a:p>
            <a:r>
              <a:rPr lang="pt-BR" dirty="0" smtClean="0"/>
              <a:t>Instalação elétrica.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95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Reflexão Crítica sobre seu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Aprendizado Profissional;</a:t>
            </a:r>
          </a:p>
          <a:p>
            <a:r>
              <a:rPr lang="pt-BR" dirty="0" smtClean="0"/>
              <a:t>Agilidade;</a:t>
            </a:r>
          </a:p>
          <a:p>
            <a:r>
              <a:rPr lang="pt-BR" dirty="0" smtClean="0"/>
              <a:t>Manuseio de situações difíceis;</a:t>
            </a:r>
          </a:p>
          <a:p>
            <a:r>
              <a:rPr lang="pt-BR" dirty="0" smtClean="0"/>
              <a:t>Procedimentos sem materiais adequados;</a:t>
            </a:r>
          </a:p>
          <a:p>
            <a:r>
              <a:rPr lang="pt-BR" dirty="0" smtClean="0"/>
              <a:t>Valorização do Profissional.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225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0000" y="1526220"/>
            <a:ext cx="10233800" cy="4351338"/>
          </a:xfrm>
        </p:spPr>
        <p:txBody>
          <a:bodyPr>
            <a:noAutofit/>
          </a:bodyPr>
          <a:lstStyle/>
          <a:p>
            <a:r>
              <a:rPr lang="pt-BR" sz="1800" dirty="0"/>
              <a:t>BARRETO, J. O. M. et al. Estratégia Saúde da Família e internações hospitalares em menores de 5 anos no Piauí, Brasil. </a:t>
            </a:r>
            <a:r>
              <a:rPr lang="pt-BR" sz="1800" b="1" dirty="0"/>
              <a:t>Cad. Saúde Pública</a:t>
            </a:r>
            <a:r>
              <a:rPr lang="pt-BR" sz="1800" dirty="0"/>
              <a:t>, Rio de Janeiro, v. 28, n.3, p. 515-526, mar. 2012.</a:t>
            </a:r>
          </a:p>
          <a:p>
            <a:r>
              <a:rPr lang="pt-BR" sz="1800" dirty="0"/>
              <a:t> </a:t>
            </a:r>
          </a:p>
          <a:p>
            <a:r>
              <a:rPr lang="pt-BR" sz="1800" dirty="0"/>
              <a:t>MACHADO, M. M. T. et al. Características dos atendimentos e satisfação das mães com a assistência prestada na atenção básica a menores de 5 anos em Fortaleza, Ceará. </a:t>
            </a:r>
            <a:r>
              <a:rPr lang="pt-BR" sz="1800" b="1" dirty="0" err="1"/>
              <a:t>Cinc</a:t>
            </a:r>
            <a:r>
              <a:rPr lang="pt-BR" sz="1800" b="1" dirty="0"/>
              <a:t>. Saúde Coletiva</a:t>
            </a:r>
            <a:r>
              <a:rPr lang="pt-BR" sz="1800" dirty="0"/>
              <a:t>, Fortaleza, v. 17, n. 11, p. 3125-3133, nov. 2012.</a:t>
            </a:r>
          </a:p>
          <a:p>
            <a:r>
              <a:rPr lang="pt-BR" sz="1800" dirty="0"/>
              <a:t> </a:t>
            </a:r>
          </a:p>
          <a:p>
            <a:r>
              <a:rPr lang="pt-BR" sz="1800" dirty="0"/>
              <a:t>COSTA, G. D. et al. Avaliação da atenção à saúde da criança no contexto da Saúde da Família no município de </a:t>
            </a:r>
            <a:r>
              <a:rPr lang="pt-BR" sz="1800" dirty="0" err="1"/>
              <a:t>Teixeiras</a:t>
            </a:r>
            <a:r>
              <a:rPr lang="pt-BR" sz="1800" dirty="0"/>
              <a:t>, Minas Gerais (MG, Brasil). </a:t>
            </a:r>
            <a:r>
              <a:rPr lang="pt-BR" sz="1800" b="1" dirty="0"/>
              <a:t>Ciência &amp; Saúde Coletiva</a:t>
            </a:r>
            <a:r>
              <a:rPr lang="pt-BR" sz="1800" dirty="0"/>
              <a:t>, Viçosa, v. 16, n. 7, p. 3229-3240, jul. 2011.</a:t>
            </a:r>
          </a:p>
          <a:p>
            <a:r>
              <a:rPr lang="pt-BR" sz="1800" dirty="0"/>
              <a:t> </a:t>
            </a:r>
          </a:p>
          <a:p>
            <a:r>
              <a:rPr lang="pt-BR" sz="1800" dirty="0"/>
              <a:t>OLIVEIRA, L. J. C. et al. Iniquidades em saúde bucal: escolares beneficiários do Bolsa Família são mais vulneráveis?. </a:t>
            </a:r>
            <a:r>
              <a:rPr lang="pt-BR" sz="1800" b="1" dirty="0"/>
              <a:t>Rev. Saúde Pública</a:t>
            </a:r>
            <a:r>
              <a:rPr lang="pt-BR" sz="1800" dirty="0"/>
              <a:t>, Pelotas, v. 47, n. 6, p. 1039-1047, set. 2013.</a:t>
            </a:r>
          </a:p>
          <a:p>
            <a:r>
              <a:rPr lang="pt-BR" sz="1800" dirty="0"/>
              <a:t> </a:t>
            </a:r>
          </a:p>
          <a:p>
            <a:r>
              <a:rPr lang="pt-BR" sz="1800" dirty="0"/>
              <a:t>SCHUCH, I. et al. </a:t>
            </a:r>
            <a:r>
              <a:rPr lang="en-US" sz="1800" dirty="0"/>
              <a:t>Excess weight in preschoolers: prevalence and associated factors. </a:t>
            </a:r>
            <a:r>
              <a:rPr lang="pt-BR" sz="1800" b="1" dirty="0"/>
              <a:t>J </a:t>
            </a:r>
            <a:r>
              <a:rPr lang="pt-BR" sz="1800" b="1" dirty="0" err="1"/>
              <a:t>Pediatr</a:t>
            </a:r>
            <a:r>
              <a:rPr lang="pt-BR" sz="1800" dirty="0"/>
              <a:t>, Rio de Janeiro, v. 89, n. 2, p. 179-188, set. 2012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55548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5264" y="1089250"/>
            <a:ext cx="10233800" cy="4351338"/>
          </a:xfrm>
        </p:spPr>
        <p:txBody>
          <a:bodyPr>
            <a:noAutofit/>
          </a:bodyPr>
          <a:lstStyle/>
          <a:p>
            <a:r>
              <a:rPr lang="pt-BR" sz="1800" dirty="0" smtClean="0"/>
              <a:t>SOUSA</a:t>
            </a:r>
            <a:r>
              <a:rPr lang="pt-BR" sz="1800" dirty="0"/>
              <a:t>, E. F. R. et al. Acompanhamento de famílias de crianças com doença crônica: percepção da equipe de Saúde da Família. </a:t>
            </a:r>
            <a:r>
              <a:rPr lang="pt-BR" sz="1800" b="1" dirty="0" err="1"/>
              <a:t>Rev</a:t>
            </a:r>
            <a:r>
              <a:rPr lang="pt-BR" sz="1800" b="1" dirty="0"/>
              <a:t> </a:t>
            </a:r>
            <a:r>
              <a:rPr lang="pt-BR" sz="1800" b="1" dirty="0" err="1"/>
              <a:t>Esc</a:t>
            </a:r>
            <a:r>
              <a:rPr lang="pt-BR" sz="1800" b="1" dirty="0"/>
              <a:t> </a:t>
            </a:r>
            <a:r>
              <a:rPr lang="pt-BR" sz="1800" b="1" dirty="0" err="1"/>
              <a:t>Enferm</a:t>
            </a:r>
            <a:r>
              <a:rPr lang="pt-BR" sz="1800" b="1" dirty="0"/>
              <a:t> USP</a:t>
            </a:r>
            <a:r>
              <a:rPr lang="pt-BR" sz="1800" dirty="0"/>
              <a:t>, São Paulo, v. 47, n. 6, p. 1367-1372, dez, 2013.</a:t>
            </a:r>
          </a:p>
          <a:p>
            <a:r>
              <a:rPr lang="pt-BR" sz="1800" dirty="0"/>
              <a:t> </a:t>
            </a:r>
          </a:p>
          <a:p>
            <a:r>
              <a:rPr lang="pt-BR" sz="1800" dirty="0"/>
              <a:t>STOCCO, G; BALDANI. O controle das consultas odontológicas dos bebês por meio da carteira de vacina: avaliação de um programa-piloto desenvolvido na Estratégia Saúde da Família em Ponta Grossa (PR, Brasil). </a:t>
            </a:r>
            <a:r>
              <a:rPr lang="pt-BR" sz="1800" b="1" dirty="0"/>
              <a:t>Ciência &amp; Saúde Coletiva</a:t>
            </a:r>
            <a:r>
              <a:rPr lang="pt-BR" sz="1800" dirty="0"/>
              <a:t>, Ponta Grossa, v. 16, n. 4, p. 2311-2321, 2011.</a:t>
            </a:r>
          </a:p>
          <a:p>
            <a:r>
              <a:rPr lang="pt-BR" sz="1800" dirty="0"/>
              <a:t> </a:t>
            </a:r>
          </a:p>
          <a:p>
            <a:r>
              <a:rPr lang="pt-BR" sz="1800" dirty="0"/>
              <a:t>RABELLO, C. A. F. G; RODRIGUES, P. H. A. Saúde da Família e cuidados paliativos infantis: ouvindo os familiares de crianças dependentes de tecnologia.</a:t>
            </a:r>
            <a:r>
              <a:rPr lang="pt-BR" sz="1800" b="1" dirty="0"/>
              <a:t> Ciência &amp; Saúde Coletiva</a:t>
            </a:r>
            <a:r>
              <a:rPr lang="pt-BR" sz="1800" dirty="0"/>
              <a:t>, Rio de Janeiro, v.15(Supl. 2), p. 3157-3166, 2010.</a:t>
            </a:r>
          </a:p>
          <a:p>
            <a:r>
              <a:rPr lang="pt-BR" sz="1800" dirty="0"/>
              <a:t> </a:t>
            </a:r>
          </a:p>
          <a:p>
            <a:r>
              <a:rPr lang="pt-BR" sz="1800" dirty="0"/>
              <a:t>ALMEIDA, T. F. et al. Condições de saúde bucal de crianças na faixa etária pré-escolar, residentes em áreas de abrangência do Programa Saúde da Família em Salvador, Bahia, Brasil. </a:t>
            </a:r>
            <a:r>
              <a:rPr lang="en-US" sz="1800" b="1" dirty="0"/>
              <a:t>Rev. Bras. </a:t>
            </a:r>
            <a:r>
              <a:rPr lang="en-US" sz="1800" b="1" dirty="0" err="1"/>
              <a:t>Saúde</a:t>
            </a:r>
            <a:r>
              <a:rPr lang="en-US" sz="1800" b="1" dirty="0"/>
              <a:t> </a:t>
            </a:r>
            <a:r>
              <a:rPr lang="en-US" sz="1800" b="1" dirty="0" err="1"/>
              <a:t>Matern</a:t>
            </a:r>
            <a:r>
              <a:rPr lang="en-US" sz="1800" b="1" dirty="0"/>
              <a:t>. </a:t>
            </a:r>
            <a:r>
              <a:rPr lang="pt-BR" sz="1800" b="1" dirty="0"/>
              <a:t>Infant</a:t>
            </a:r>
            <a:r>
              <a:rPr lang="pt-BR" sz="1800" dirty="0"/>
              <a:t>., Recife, v. 9, n. 3, p. 247-252, jul. / set., 2009.</a:t>
            </a:r>
          </a:p>
          <a:p>
            <a:r>
              <a:rPr lang="pt-BR" sz="1800" dirty="0"/>
              <a:t> </a:t>
            </a:r>
          </a:p>
          <a:p>
            <a:r>
              <a:rPr lang="pt-BR" sz="1800" dirty="0"/>
              <a:t>FROTA, M. A; BARROSO, M. G. T. Repercussão da desnutrição infantil na família. </a:t>
            </a:r>
            <a:r>
              <a:rPr lang="pt-BR" sz="1800" b="1" dirty="0"/>
              <a:t>Rev. Latino-</a:t>
            </a:r>
            <a:r>
              <a:rPr lang="pt-BR" sz="1800" b="1" dirty="0" err="1"/>
              <a:t>am</a:t>
            </a:r>
            <a:r>
              <a:rPr lang="pt-BR" sz="1800" b="1" dirty="0"/>
              <a:t> Enfermagem</a:t>
            </a:r>
            <a:r>
              <a:rPr lang="pt-BR" sz="1800" dirty="0"/>
              <a:t>, Fortaleza, v. 13, n. 6, p. 996-1000, </a:t>
            </a:r>
            <a:r>
              <a:rPr lang="pt-BR" sz="1800" dirty="0" err="1"/>
              <a:t>nov</a:t>
            </a:r>
            <a:r>
              <a:rPr lang="pt-BR" sz="1800" dirty="0"/>
              <a:t>-dez 2005.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62055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1949" y="2420502"/>
            <a:ext cx="10515600" cy="1325563"/>
          </a:xfrm>
        </p:spPr>
        <p:txBody>
          <a:bodyPr/>
          <a:lstStyle/>
          <a:p>
            <a:pPr algn="ctr"/>
            <a:r>
              <a:rPr lang="pt-BR" dirty="0" smtClean="0"/>
              <a:t>Obrigada!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745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O município de São Francisco do Piauí, possui cerca de 6 mil habitantes.</a:t>
            </a:r>
          </a:p>
          <a:p>
            <a:r>
              <a:rPr lang="pt-BR" dirty="0" smtClean="0"/>
              <a:t>O povoado de Salinas (zona rural do município escolhida para intervenção), possui cerca de 700 habitantes.</a:t>
            </a:r>
          </a:p>
          <a:p>
            <a:r>
              <a:rPr lang="pt-BR" dirty="0" smtClean="0"/>
              <a:t>Este povoado fora escolhido, pela difícil localização e pela carência da população em atendimentos em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50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Unidade Básica de Saúde de Salinas, está instalada em um bloco da escola Possidônio de Queiroz e foi adaptado para receber os equipamentos para funcionar como UBS.</a:t>
            </a:r>
          </a:p>
          <a:p>
            <a:r>
              <a:rPr lang="pt-BR" dirty="0" smtClean="0"/>
              <a:t>A Saúde na Escola não era realizada com frequência devido a quantidade de visitas insuficientes da ESF.</a:t>
            </a:r>
          </a:p>
          <a:p>
            <a:r>
              <a:rPr lang="pt-BR" dirty="0"/>
              <a:t>Os escolares do Povoado de Salinas necessitavam de melhorias na alimentação, na saúde bucal e saúde geral.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761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9100" y="2798214"/>
            <a:ext cx="10233800" cy="1316586"/>
          </a:xfrm>
        </p:spPr>
        <p:txBody>
          <a:bodyPr/>
          <a:lstStyle/>
          <a:p>
            <a:pPr algn="just"/>
            <a:r>
              <a:rPr lang="pt-BR" dirty="0"/>
              <a:t>Melhorar a atenção a saúde bucal dos escolares do povoado Salinas.</a:t>
            </a:r>
          </a:p>
        </p:txBody>
      </p:sp>
    </p:spTree>
    <p:extLst>
      <p:ext uri="{BB962C8B-B14F-4D97-AF65-F5344CB8AC3E}">
        <p14:creationId xmlns:p14="http://schemas.microsoft.com/office/powerpoint/2010/main" val="282979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3914" y="2365953"/>
            <a:ext cx="10233800" cy="2721437"/>
          </a:xfrm>
        </p:spPr>
        <p:txBody>
          <a:bodyPr/>
          <a:lstStyle/>
          <a:p>
            <a:r>
              <a:rPr lang="pt-BR" dirty="0" smtClean="0"/>
              <a:t>Ampliar </a:t>
            </a:r>
            <a:r>
              <a:rPr lang="pt-BR" dirty="0"/>
              <a:t>a cobertura de saúde bucal dos escolares;</a:t>
            </a:r>
          </a:p>
          <a:p>
            <a:r>
              <a:rPr lang="pt-BR" dirty="0"/>
              <a:t>Melhorar a qualidade da atenção a saúde bucal;</a:t>
            </a:r>
          </a:p>
          <a:p>
            <a:r>
              <a:rPr lang="pt-BR" dirty="0"/>
              <a:t>Melhorar a adesão ao atendimento em saúde bucal;</a:t>
            </a:r>
          </a:p>
          <a:p>
            <a:r>
              <a:rPr lang="pt-BR" dirty="0"/>
              <a:t>Melhorar o registro das informações;</a:t>
            </a:r>
          </a:p>
          <a:p>
            <a:r>
              <a:rPr lang="pt-BR" dirty="0"/>
              <a:t>Promover a saúde bucal dos </a:t>
            </a:r>
            <a:r>
              <a:rPr lang="pt-BR" dirty="0" smtClean="0"/>
              <a:t>escolares.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73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Foram realizadas ações em quatro eixos:</a:t>
            </a:r>
          </a:p>
          <a:p>
            <a:r>
              <a:rPr lang="pt-BR" dirty="0" smtClean="0"/>
              <a:t>Monitoramento e Avaliação;</a:t>
            </a:r>
          </a:p>
          <a:p>
            <a:r>
              <a:rPr lang="pt-BR" dirty="0" smtClean="0"/>
              <a:t>Organização e Gestão do Serviço;</a:t>
            </a:r>
          </a:p>
          <a:p>
            <a:r>
              <a:rPr lang="pt-BR" dirty="0" smtClean="0"/>
              <a:t>Engajamento Público;</a:t>
            </a:r>
          </a:p>
          <a:p>
            <a:r>
              <a:rPr lang="pt-BR" dirty="0" smtClean="0"/>
              <a:t>Qualificação da Prática Clínica.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445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Foram realizadas durante três meses dois tipos de intervenções;</a:t>
            </a:r>
          </a:p>
          <a:p>
            <a:r>
              <a:rPr lang="pt-BR" dirty="0" smtClean="0"/>
              <a:t>Uma intervenção preventiva com todos os alunos da escola;</a:t>
            </a:r>
          </a:p>
          <a:p>
            <a:r>
              <a:rPr lang="pt-BR" dirty="0" smtClean="0"/>
              <a:t>Uma intervenção invasiva com alunos que necessitam de visitas ao odontólogo.</a:t>
            </a:r>
          </a:p>
        </p:txBody>
      </p:sp>
    </p:spTree>
    <p:extLst>
      <p:ext uri="{BB962C8B-B14F-4D97-AF65-F5344CB8AC3E}">
        <p14:creationId xmlns:p14="http://schemas.microsoft.com/office/powerpoint/2010/main" val="311347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/>
              <a:t>Ampliar a cobertura de saúde bucal dos escolares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Realizar a primeira consulta odontológica para 100% dos escolares pertencentes a área de abrangência e que necessitam de atendimento odontológico.</a:t>
            </a:r>
          </a:p>
          <a:p>
            <a:r>
              <a:rPr lang="pt-BR" dirty="0" smtClean="0"/>
              <a:t> </a:t>
            </a:r>
            <a:r>
              <a:rPr lang="pt-BR" dirty="0"/>
              <a:t>Realizar avaliação da necessidade de atendimento odontológico em 100% dos escolares da unidade e pertencentes à área de abrangência.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060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TM04033923[[fn=Profundidade]]</Template>
  <TotalTime>201</TotalTime>
  <Words>991</Words>
  <Application>Microsoft Office PowerPoint</Application>
  <PresentationFormat>Widescreen</PresentationFormat>
  <Paragraphs>111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Corbel</vt:lpstr>
      <vt:lpstr>Times New Roman</vt:lpstr>
      <vt:lpstr>Profundidade</vt:lpstr>
      <vt:lpstr>Universidade Federal de Pelotas Universidade Aberta do SUS Faculdade de Medicina Especialização em Saúde da Família Turma VI  </vt:lpstr>
      <vt:lpstr>Introdução</vt:lpstr>
      <vt:lpstr>Introdução</vt:lpstr>
      <vt:lpstr>Introdução</vt:lpstr>
      <vt:lpstr>Objetivo Geral</vt:lpstr>
      <vt:lpstr>Objetivos Específicos</vt:lpstr>
      <vt:lpstr>Metodologia</vt:lpstr>
      <vt:lpstr>Metodologia</vt:lpstr>
      <vt:lpstr>Ampliar a cobertura de saúde bucal dos escolares</vt:lpstr>
      <vt:lpstr>Melhorar a qualidade da atenção a saúde bucal</vt:lpstr>
      <vt:lpstr>Melhorar a adesão ao atendimento em saúde bucal</vt:lpstr>
      <vt:lpstr>Melhorar o registro das informações</vt:lpstr>
      <vt:lpstr>Promover a saúde bucal dos escolares</vt:lpstr>
      <vt:lpstr>Justificativa</vt:lpstr>
      <vt:lpstr>Resultados</vt:lpstr>
      <vt:lpstr>Apresentação do PowerPoint</vt:lpstr>
      <vt:lpstr>Proporção de buscas realizadas às crianças, adolescentes e jovens que não compareceram as ações realizadas na escola- povoado de Salinas no Município de São Francisco do Piauí -PI, 2014 </vt:lpstr>
      <vt:lpstr>Proporção de crianças, adolescentes e jovens matriculados na escola alvo com orientações nutricionais- povoado de Salinas no Município de São Francisco do Piauí -PI, 2014. </vt:lpstr>
      <vt:lpstr>Proporção de crianças, adolescentes e jovens com orientações sobre higiene bucal- povoado de Salinas no Município de São Francisco do Piauí -PI, 2014. </vt:lpstr>
      <vt:lpstr>Proporção de crianças, adolescentes e jovens matriculados na escola alvo  com avaliação da saúde bucal- povoado de Salinas no Município de São Francisco do Piauí -PI, 2014. </vt:lpstr>
      <vt:lpstr>Proporção de crianças, adolescentes e jovens com registro atualizado- povoado de Salinas no Município de São Francisco do Piauí -PI, 2014</vt:lpstr>
      <vt:lpstr>Proporção de adolescentes e jovens que foram orientados sobre gravidez na adolescência - povoado de Salinas no Município de São Francisco do Piauí -PI, 2014. </vt:lpstr>
      <vt:lpstr>Discussão</vt:lpstr>
      <vt:lpstr>Reflexão Crítica sobre seu Processo Pessoal de Aprendizagem</vt:lpstr>
      <vt:lpstr>Reflexão Crítica sobre seu Processo Pessoal de Aprendizagem</vt:lpstr>
      <vt:lpstr>Referências</vt:lpstr>
      <vt:lpstr>Apresentação do PowerPoint</vt:lpstr>
      <vt:lpstr>Obrigada!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Atenção à Saúde Bucal  dos Escolares do Povoado de Salinas no Município de  São Francisco do Piauí</dc:title>
  <dc:creator>test</dc:creator>
  <cp:lastModifiedBy>test</cp:lastModifiedBy>
  <cp:revision>24</cp:revision>
  <dcterms:created xsi:type="dcterms:W3CDTF">2014-12-19T19:10:06Z</dcterms:created>
  <dcterms:modified xsi:type="dcterms:W3CDTF">2015-01-27T15:16:58Z</dcterms:modified>
</cp:coreProperties>
</file>