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65" r:id="rId5"/>
    <p:sldId id="259" r:id="rId6"/>
    <p:sldId id="273" r:id="rId7"/>
    <p:sldId id="266" r:id="rId8"/>
    <p:sldId id="268" r:id="rId9"/>
    <p:sldId id="269" r:id="rId10"/>
    <p:sldId id="261" r:id="rId11"/>
    <p:sldId id="262" r:id="rId12"/>
    <p:sldId id="263" r:id="rId13"/>
    <p:sldId id="291" r:id="rId14"/>
    <p:sldId id="271" r:id="rId15"/>
    <p:sldId id="272" r:id="rId16"/>
    <p:sldId id="280" r:id="rId17"/>
    <p:sldId id="281" r:id="rId18"/>
    <p:sldId id="292" r:id="rId19"/>
    <p:sldId id="279" r:id="rId20"/>
    <p:sldId id="286" r:id="rId21"/>
    <p:sldId id="293" r:id="rId22"/>
    <p:sldId id="274" r:id="rId23"/>
    <p:sldId id="285" r:id="rId24"/>
    <p:sldId id="284" r:id="rId25"/>
    <p:sldId id="295" r:id="rId26"/>
    <p:sldId id="287" r:id="rId27"/>
    <p:sldId id="289" r:id="rId28"/>
    <p:sldId id="290" r:id="rId29"/>
    <p:sldId id="275" r:id="rId30"/>
    <p:sldId id="276" r:id="rId31"/>
    <p:sldId id="294" r:id="rId3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43" autoAdjust="0"/>
  </p:normalViewPr>
  <p:slideViewPr>
    <p:cSldViewPr>
      <p:cViewPr>
        <p:scale>
          <a:sx n="75" d="100"/>
          <a:sy n="75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pt-B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pt-B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68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368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0D5193D-C335-490B-AC50-7BF489F6BB9A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7906691-62C3-4091-B13B-6014ECE07E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860B7-2A28-494D-94C5-B9579F7EBFBA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3B155-8E92-46CD-BF1D-493759CD83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F9C17-7433-459D-A20C-8393BC110837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31411-CAA1-49E8-9950-7EF59A6790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FC84E-6203-45A2-BEB8-FB0DBDD2533A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BDD01-2039-455F-92A1-CD9D3F5910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98B14-B2D2-4B76-A17A-FE7C0F13ABCA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C26E1-9AD9-4951-BDB0-0CB08EFEDC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D554C-2975-4125-BEB9-915D12C055B7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EE2D9-1597-4DB2-804A-1B733D3BE0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AB6CC-EC37-4B43-80FF-63C770894C2F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8BFC-F8FC-4AB5-A580-07F85F345F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FB06-6338-4951-AD87-1E868AF317B9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3C3C-577D-46B3-98A8-B20AFBC0B8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F9D23-961B-429F-B341-547DAAB038C9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ACAE-44C5-4A3B-9959-1794839352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AFD39-F7C9-4F1B-9AE3-4F1D1FD045EE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6ADE7-16AA-4DBB-887C-5C0401D9DB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A3BB8-38D0-4345-8FB9-AA87B533DC52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FACEF-E7CB-4C0E-B291-529FC64271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58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58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58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58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7826DA-9580-4275-91AB-17ED55E7FE9B}" type="datetimeFigureOut">
              <a:rPr lang="pt-BR"/>
              <a:pPr>
                <a:defRPr/>
              </a:pPr>
              <a:t>22/09/2013</a:t>
            </a:fld>
            <a:endParaRPr lang="pt-BR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5FAE835-B97C-489B-AEA7-680F23B5EA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 idx="4294967295"/>
          </p:nvPr>
        </p:nvSpPr>
        <p:spPr>
          <a:xfrm>
            <a:off x="0" y="2343150"/>
            <a:ext cx="9144000" cy="1736725"/>
          </a:xfrm>
        </p:spPr>
        <p:txBody>
          <a:bodyPr anchor="ctr"/>
          <a:lstStyle/>
          <a:p>
            <a:pPr algn="ctr" eaLnBrk="1" hangingPunct="1"/>
            <a:r>
              <a:rPr lang="pt-BR" sz="2000" smtClean="0">
                <a:solidFill>
                  <a:schemeClr val="tx1"/>
                </a:solidFill>
                <a:latin typeface="Times New Roman" pitchFamily="18" charset="0"/>
              </a:rPr>
              <a:t>QUALIFICAÇÃO DO ATENDIMENTO A USUÁRIOS PORTADORES DE DIABETES E/OU HIPERTENSÃO ARTERIAL SISTÊMICA DA ESTRATÉGIA SAÚDE DA FAMÍLIA DE SANTA ROSA DE LIMA/JAGUARARI-BA</a:t>
            </a:r>
          </a:p>
        </p:txBody>
      </p:sp>
      <p:sp>
        <p:nvSpPr>
          <p:cNvPr id="13314" name="Subtítulo 2"/>
          <p:cNvSpPr>
            <a:spLocks noGrp="1"/>
          </p:cNvSpPr>
          <p:nvPr>
            <p:ph type="subTitle" idx="4294967295"/>
          </p:nvPr>
        </p:nvSpPr>
        <p:spPr>
          <a:xfrm>
            <a:off x="0" y="4505325"/>
            <a:ext cx="9144000" cy="863600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pt-BR" sz="2000" smtClean="0">
                <a:solidFill>
                  <a:schemeClr val="tx2"/>
                </a:solidFill>
                <a:latin typeface="Times New Roman" pitchFamily="18" charset="0"/>
              </a:rPr>
              <a:t>Especializando: </a:t>
            </a:r>
            <a:r>
              <a:rPr lang="pt-BR" sz="2000" b="1" smtClean="0">
                <a:solidFill>
                  <a:schemeClr val="tx2"/>
                </a:solidFill>
                <a:latin typeface="Times New Roman" pitchFamily="18" charset="0"/>
              </a:rPr>
              <a:t>JOSÉ ALBERTO VELOSO</a:t>
            </a: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pt-BR" sz="2000" smtClean="0">
                <a:solidFill>
                  <a:schemeClr val="tx2"/>
                </a:solidFill>
                <a:latin typeface="Times New Roman" pitchFamily="18" charset="0"/>
              </a:rPr>
              <a:t>Orientador: </a:t>
            </a:r>
            <a:r>
              <a:rPr lang="pt-BR" sz="2000" b="1" smtClean="0">
                <a:solidFill>
                  <a:schemeClr val="tx2"/>
                </a:solidFill>
                <a:latin typeface="Times New Roman" pitchFamily="18" charset="0"/>
              </a:rPr>
              <a:t>Giancarlo Bacchieri</a:t>
            </a:r>
          </a:p>
        </p:txBody>
      </p:sp>
      <p:sp>
        <p:nvSpPr>
          <p:cNvPr id="13315" name="Retângulo 3"/>
          <p:cNvSpPr>
            <a:spLocks noChangeArrowheads="1"/>
          </p:cNvSpPr>
          <p:nvPr/>
        </p:nvSpPr>
        <p:spPr bwMode="auto">
          <a:xfrm>
            <a:off x="1836738" y="835025"/>
            <a:ext cx="56880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latin typeface="Times New Roman" pitchFamily="18" charset="0"/>
              </a:rPr>
              <a:t>UNIVERSIDADE ABERTA DO SUS – UNASUS</a:t>
            </a:r>
            <a:endParaRPr lang="pt-BR">
              <a:latin typeface="Times New Roman" pitchFamily="18" charset="0"/>
            </a:endParaRPr>
          </a:p>
          <a:p>
            <a:pPr algn="ctr"/>
            <a:r>
              <a:rPr lang="pt-BR" b="1">
                <a:latin typeface="Times New Roman" pitchFamily="18" charset="0"/>
              </a:rPr>
              <a:t>UNIVERSIDADE FEDERAL DE PELOTAS - UFPEL</a:t>
            </a:r>
            <a:endParaRPr lang="pt-BR">
              <a:latin typeface="Times New Roman" pitchFamily="18" charset="0"/>
            </a:endParaRPr>
          </a:p>
          <a:p>
            <a:pPr algn="ctr"/>
            <a:r>
              <a:rPr lang="pt-BR" b="1">
                <a:latin typeface="Times New Roman" pitchFamily="18" charset="0"/>
              </a:rPr>
              <a:t>ESPECIALIZAÇÃO EM SAÚDE DA FAMÍLIA - EAD</a:t>
            </a:r>
            <a:endParaRPr lang="pt-BR">
              <a:latin typeface="Times New Roman" pitchFamily="18" charset="0"/>
            </a:endParaRPr>
          </a:p>
        </p:txBody>
      </p:sp>
      <p:pic>
        <p:nvPicPr>
          <p:cNvPr id="13316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3175"/>
            <a:ext cx="16827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logo_saudeFamil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3325" y="158750"/>
            <a:ext cx="147637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2627313" y="5775325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>
                <a:latin typeface="Times New Roman" pitchFamily="18" charset="0"/>
              </a:rPr>
              <a:t>SALVADOR/BA - 2013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87413" y="2417763"/>
            <a:ext cx="8285162" cy="4354512"/>
          </a:xfrm>
        </p:spPr>
        <p:txBody>
          <a:bodyPr/>
          <a:lstStyle/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1. Manter cobertura de acompanhamento de hipertensos e/ou diabéticos em 80%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2. Buscar 100% dos hipertensos e/ou diabéticos faltosos às consultas conforme periodicidade recomendada;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3. Buscar 100% dos hipertensos e/ou diabéticos faltosos à realização de exames complementares conforme periodicidade recomendada.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4. Capacitar 100% dos profissionais no atendimento ao paciente hipertenso e/ou diabético conforme protocolos adotados na UBS.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400" smtClean="0">
              <a:latin typeface="Times New Roman" pitchFamily="18" charset="0"/>
            </a:endParaRPr>
          </a:p>
        </p:txBody>
      </p:sp>
      <p:sp>
        <p:nvSpPr>
          <p:cNvPr id="22530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METAS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85825" y="2422525"/>
            <a:ext cx="8229600" cy="4364038"/>
          </a:xfrm>
        </p:spPr>
        <p:txBody>
          <a:bodyPr/>
          <a:lstStyle/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5. Realizar exame clínico apropriado em 100% das consultas, incluindo exame físico dos pés, com palpação dos pulsos tibial posterior e pedioso e medida da sensibilidade a cada 03 meses para diabéticos.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6. Identificar todos os hipertensos e diabéticos descompensados de acordo com o protocolo adotado.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7. Garantir consulta especializada a 100% dos hipertensos e/ou diabéticos que apresentarem esta necessidade.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8. Manter ficha de acompanhamento de 100% dos hipertensos e/ou diabéticos acompanhados na UBS.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400" smtClean="0">
              <a:latin typeface="Times New Roman" pitchFamily="18" charset="0"/>
            </a:endParaRPr>
          </a:p>
        </p:txBody>
      </p:sp>
      <p:sp>
        <p:nvSpPr>
          <p:cNvPr id="23554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METAS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85825" y="2422525"/>
            <a:ext cx="8229600" cy="3454400"/>
          </a:xfrm>
        </p:spPr>
        <p:txBody>
          <a:bodyPr/>
          <a:lstStyle/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9. Realizar estratificação do risco cardiovascular em 100% dos hipertensos e/ou diabéticos acompanhados na UBS periodicamente (pelo menos uma vez ao ano).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10. Avaliar comprometimento de órgãos alvo em 100% dos hipertensos e diabéticos de alto risco.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11. Acompanhar 100% dos pacientes de alto risco.</a:t>
            </a: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12. Garantir consulta periódica com dentista a 100% dos pacientes hipertensos e diabéticos.</a:t>
            </a:r>
          </a:p>
        </p:txBody>
      </p:sp>
      <p:sp>
        <p:nvSpPr>
          <p:cNvPr id="24578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METAS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ço Reservado para Conteúdo 2"/>
          <p:cNvSpPr>
            <a:spLocks/>
          </p:cNvSpPr>
          <p:nvPr/>
        </p:nvSpPr>
        <p:spPr bwMode="auto">
          <a:xfrm>
            <a:off x="885825" y="2422525"/>
            <a:ext cx="82296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13. Garantir orientação em relação a prática de atividade física regular  a 100% dos pacientes hipertensos e/ou diabéticos.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14. Garantir orientação sobre os riscos do tabagismo a 100% dos pacientes.</a:t>
            </a:r>
          </a:p>
        </p:txBody>
      </p:sp>
      <p:sp>
        <p:nvSpPr>
          <p:cNvPr id="25602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METAS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METODOLOGIA</a:t>
            </a:r>
          </a:p>
        </p:txBody>
      </p:sp>
      <p:sp>
        <p:nvSpPr>
          <p:cNvPr id="26626" name="Espaço Reservado para Conteúdo 2"/>
          <p:cNvSpPr>
            <a:spLocks/>
          </p:cNvSpPr>
          <p:nvPr/>
        </p:nvSpPr>
        <p:spPr bwMode="auto">
          <a:xfrm>
            <a:off x="885825" y="2422525"/>
            <a:ext cx="82296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Usuários portadores de HAS e/ou DM da área de abrangência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Monitorização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Sala de espera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Visitas domiciliares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Reuniões da equipe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Agenda compartilhada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27650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1: Manter cobertura de acompanhamento de Portadores de Hipertensão e Diabetes em 80% </a:t>
            </a:r>
          </a:p>
        </p:txBody>
      </p:sp>
      <p:pic>
        <p:nvPicPr>
          <p:cNvPr id="2765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357563"/>
            <a:ext cx="787876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28674" name="Text Box 7"/>
          <p:cNvSpPr txBox="1">
            <a:spLocks noChangeArrowheads="1"/>
          </p:cNvSpPr>
          <p:nvPr/>
        </p:nvSpPr>
        <p:spPr bwMode="auto">
          <a:xfrm>
            <a:off x="885825" y="2406650"/>
            <a:ext cx="8258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2: Buscar 100% dos Portadores de Hipertensão e/ou Diabetes faltosos às consultas conforme periodicidade recomendada.</a:t>
            </a:r>
          </a:p>
        </p:txBody>
      </p:sp>
      <p:pic>
        <p:nvPicPr>
          <p:cNvPr id="2867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533775"/>
            <a:ext cx="7921625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885825" y="2406650"/>
            <a:ext cx="8258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3: Buscar 100% dos Portadores de Hipertensão e/ou Diabetes, faltosos à realização de exames complementares, conforme periodicidade recomendada.</a:t>
            </a:r>
          </a:p>
        </p:txBody>
      </p:sp>
      <p:pic>
        <p:nvPicPr>
          <p:cNvPr id="2969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527425"/>
            <a:ext cx="78898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885825" y="2406650"/>
            <a:ext cx="82581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4: Capacitar 100% dos profissionais no atendimento ao paciente hipertenso e/ou diabético conforme protocolos adotados na UBS.</a:t>
            </a:r>
          </a:p>
          <a:p>
            <a:pPr>
              <a:spcBef>
                <a:spcPct val="50000"/>
              </a:spcBef>
            </a:pPr>
            <a:endParaRPr lang="pt-BR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>
                <a:latin typeface="Times New Roman" pitchFamily="18" charset="0"/>
              </a:rPr>
              <a:t>100% dos profissionais capacitados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8258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5: Realizar exame clínico apropriado em 100% dos usuários, incluindo exame físico dos pés, com palpação dos pulsos tibial posterior e pedioso e medida da sensibilidade, a cada 03 meses, para diabéticos.</a:t>
            </a:r>
          </a:p>
        </p:txBody>
      </p:sp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0" y="3921125"/>
            <a:ext cx="7715250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pt-BR" sz="2400" smtClean="0">
                <a:latin typeface="Times New Roman" pitchFamily="18" charset="0"/>
              </a:rPr>
              <a:t>INTRODUÇÃO</a:t>
            </a:r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81063" y="2419350"/>
            <a:ext cx="7693025" cy="3724275"/>
          </a:xfrm>
        </p:spPr>
        <p:txBody>
          <a:bodyPr/>
          <a:lstStyle/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HAS e DM tem grande importância para a saúde pública </a:t>
            </a:r>
          </a:p>
          <a:p>
            <a:pPr algn="just" eaLnBrk="1" hangingPunct="1"/>
            <a:endParaRPr lang="pt-BR" sz="2400" smtClean="0">
              <a:latin typeface="Times New Roman" pitchFamily="18" charset="0"/>
            </a:endParaRP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Principais causas de morbimortalidade;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400" smtClean="0">
              <a:latin typeface="Times New Roman" pitchFamily="18" charset="0"/>
            </a:endParaRP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Controle da glicemia e da pressão arterial;</a:t>
            </a:r>
          </a:p>
          <a:p>
            <a:pPr algn="just" eaLnBrk="1" hangingPunct="1"/>
            <a:endParaRPr lang="pt-BR" sz="2400" smtClean="0">
              <a:latin typeface="Times New Roman" pitchFamily="18" charset="0"/>
            </a:endParaRP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Mudanças no estilo de vida;</a:t>
            </a:r>
          </a:p>
          <a:p>
            <a:pPr algn="just" eaLnBrk="1" hangingPunct="1"/>
            <a:endParaRPr lang="pt-BR" sz="2400" smtClean="0">
              <a:latin typeface="Times New Roman" pitchFamily="18" charset="0"/>
            </a:endParaRPr>
          </a:p>
          <a:p>
            <a:pPr algn="just" eaLnBrk="1" hangingPunct="1"/>
            <a:r>
              <a:rPr lang="pt-BR" sz="2400" smtClean="0">
                <a:latin typeface="Times New Roman" pitchFamily="18" charset="0"/>
              </a:rPr>
              <a:t>Redução das complicações dessas patologias.</a:t>
            </a:r>
          </a:p>
          <a:p>
            <a:pPr algn="just" eaLnBrk="1" hangingPunct="1"/>
            <a:endParaRPr lang="pt-BR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2770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8258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6: Identificar todos os Portadores de Hipertensão e/ou Diabetes descompensados, de acordo com o protocolo adotado.</a:t>
            </a:r>
          </a:p>
        </p:txBody>
      </p:sp>
      <p:pic>
        <p:nvPicPr>
          <p:cNvPr id="3277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050" y="3284538"/>
            <a:ext cx="8131175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3794" name="Text Box 5"/>
          <p:cNvSpPr txBox="1">
            <a:spLocks noChangeArrowheads="1"/>
          </p:cNvSpPr>
          <p:nvPr/>
        </p:nvSpPr>
        <p:spPr bwMode="auto">
          <a:xfrm>
            <a:off x="860425" y="2393950"/>
            <a:ext cx="82581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7: Garantir consulta especializada a 100% dos Portadores de Hipertensão e/ou Diabetes que apresentarem esta necessidade.</a:t>
            </a: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 algn="ctr">
              <a:spcBef>
                <a:spcPct val="50000"/>
              </a:spcBef>
            </a:pPr>
            <a:r>
              <a:rPr lang="pt-BR" sz="2800">
                <a:latin typeface="Times New Roman" pitchFamily="18" charset="0"/>
              </a:rPr>
              <a:t>Meta inviabilizada por falta de oferta pela gestão municipal de profissionais para referência (cardiologistas, endocrinologistas, oftalmologistas, etc).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4818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7775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8: Manter ficha de acompanhamento de 100% dos Portadores de Hipertensão e/ou Diabetes, acompanhados na UBS.</a:t>
            </a:r>
          </a:p>
        </p:txBody>
      </p:sp>
      <p:pic>
        <p:nvPicPr>
          <p:cNvPr id="3481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3689350"/>
            <a:ext cx="8204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5842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8283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9: Realizar estratificação do risco cardiovascular em 100% dos Portadores de Hipertensão e/ou Diabetes acompanhados na UBS periodicamente (pelo menos uma vez ao ano). </a:t>
            </a:r>
          </a:p>
        </p:txBody>
      </p:sp>
      <p:pic>
        <p:nvPicPr>
          <p:cNvPr id="3584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513" y="3587750"/>
            <a:ext cx="8202612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6866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10: Avaliar comprometimento de órgãos alvo em 100% dos Portadores de Hipertensão e/ou Diabetes de alto risco.</a:t>
            </a:r>
          </a:p>
        </p:txBody>
      </p:sp>
      <p:pic>
        <p:nvPicPr>
          <p:cNvPr id="3686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284538"/>
            <a:ext cx="816927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7890" name="Text Box 5"/>
          <p:cNvSpPr txBox="1">
            <a:spLocks noChangeArrowheads="1"/>
          </p:cNvSpPr>
          <p:nvPr/>
        </p:nvSpPr>
        <p:spPr bwMode="auto">
          <a:xfrm>
            <a:off x="860425" y="2393950"/>
            <a:ext cx="7775575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11: Acompanhar 100% dos pacientes de alto risco.</a:t>
            </a:r>
          </a:p>
          <a:p>
            <a:pPr>
              <a:spcBef>
                <a:spcPct val="50000"/>
              </a:spcBef>
            </a:pPr>
            <a:endParaRPr lang="pt-BR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2800">
                <a:latin typeface="Times New Roman" pitchFamily="18" charset="0"/>
              </a:rPr>
              <a:t>Ao final de 4 meses, 98% de portadores de Hipertensão e 97% de portadores de Diabetes, com risco para doença cardiovascular, acompanhados regularmente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8914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12: Garantir consulta periódica com dentista a 100% dos pacientes Portadores de Hipertensão e/ou Diabetes.</a:t>
            </a:r>
          </a:p>
        </p:txBody>
      </p:sp>
      <p:pic>
        <p:nvPicPr>
          <p:cNvPr id="3891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8" y="3429000"/>
            <a:ext cx="81121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39938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7775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13: Garantir orientação em relação a prática de atividade física regular  a 100% dos pacientes Portadores de Hipertensão e/ou Diabetes.</a:t>
            </a:r>
          </a:p>
        </p:txBody>
      </p:sp>
      <p:pic>
        <p:nvPicPr>
          <p:cNvPr id="3993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3543300"/>
            <a:ext cx="783907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RESULTADOS</a:t>
            </a:r>
          </a:p>
        </p:txBody>
      </p:sp>
      <p:sp>
        <p:nvSpPr>
          <p:cNvPr id="40962" name="Text Box 7"/>
          <p:cNvSpPr txBox="1">
            <a:spLocks noChangeArrowheads="1"/>
          </p:cNvSpPr>
          <p:nvPr/>
        </p:nvSpPr>
        <p:spPr bwMode="auto">
          <a:xfrm>
            <a:off x="860425" y="2393950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Times New Roman" pitchFamily="18" charset="0"/>
              </a:rPr>
              <a:t>Meta 14: Garantir orientação sobre os riscos do tabagismo  a 100% dos pacientes Portadores de Hipertensão e/ou Diabetes.</a:t>
            </a:r>
          </a:p>
        </p:txBody>
      </p:sp>
      <p:pic>
        <p:nvPicPr>
          <p:cNvPr id="4096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563" y="3170238"/>
            <a:ext cx="8097837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ço Reservado para Conteúdo 2"/>
          <p:cNvSpPr txBox="1">
            <a:spLocks/>
          </p:cNvSpPr>
          <p:nvPr/>
        </p:nvSpPr>
        <p:spPr bwMode="auto">
          <a:xfrm>
            <a:off x="863600" y="2403475"/>
            <a:ext cx="8229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pt-BR" sz="240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 Momentos de capacitação da equipe.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Melhor adesão.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Melhoria nos registros.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Ampliação da estratificação de risco cardiovascular.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Desenvolvimento de ações de promoção de saúde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Ações viáveis para equipe X Ações viáveis com participação da gestão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pt-BR" sz="2000"/>
          </a:p>
        </p:txBody>
      </p:sp>
      <p:sp>
        <p:nvSpPr>
          <p:cNvPr id="41986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DISCUSSÃO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t1.gstatic.com/images?q=tbn:ANd9GcSj73cDRy866GRIr_ySyJzznvsnYH1KUv7lCeiQpFNwkmqMaA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25" y="990600"/>
            <a:ext cx="32035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AutoShape 6" descr="data:image/jpeg;base64,/9j/4AAQSkZJRgABAQAAAQABAAD/2wCEAAkGBhQSEBUUEBQVFRUVFx4XFhcYGBwWGBwdGB4YFx4YHBgdGyYgGB4jHBYZIC8gIygpLCwsGB4xNjAqNSYrLCkBCQoKDQwMDQwMDSkYFBgpNSkpNTUpKTIpLik1KTYpNTMpNSk1KTU2MykpNSkpMjY2NTAqNjU2KSwpKTUpNTIpNf/AABEIAL8BCAMBIgACEQEDEQH/xAAbAAACAwEBAQAAAAAAAAAAAAAABQMEBgIBB//EAEwQAAIBAwIEBAMEBQgGCAcAAAECAwAEERIhBRMxQQYiUWEjMnEUUoGRBzNCYqEVJHJzgrGywUNTY5Ki8BY0VFXR0tPxdISTs8LD4f/EABYBAQEBAAAAAAAAAAAAAAAAAAAEA//EABwRAQACAgMBAAAAAAAAAAAAAAABEQIDEiGBBP/aAAwDAQACEQMRAD8A+40UUUBRRRQFFFFAUUUUBRWA/TOkrWMMdu7JJLdxRqVYqcvrUDIIPUisHwDx1c829vnLFrizU20WokCRpfsiaUzgnXGW2HTNB97or4UOIXMXDZ7C454mint5I+c/LkeKeRFYF0diFEgcagTs49MVc45w69gh+wK0pe7maZYreZrh4IIlXIEszI3ml09SBs3UnFB9por5hxvxNJceF5pizJcIgimwdLrLFIiPnG6kkZx6NWb8QcRVbbiQ4bPK9msNsdfOldUnM6BlSVmLAGPdgD/4UH3OisL+jKaLlz8uS3kIKlhb3Fxc4GGxnnsSpOGwF64rP3v6QVa4vLuzdpEFjFHEu+1xLLIqIUPR8kEjrgGg+tUV8PtOL3dvw65spjdJJC8MzOx/nH2WV1EzLoZ9lcP5gThX7YOOLriyLBxFLAy8iL7PKHjupLmMAToCRlNUbmPLOuthge2wfc6K+P8AFPGDF+LSWUjTfaGtbWzKMSplkjdX5ZzgMoJY47gZpXPxG4axisJOaLiDicMQWaRoneGcSvFzZImJGQSp0E40jG9B90or4fa8YnHD5bJWn+13F80Jtkdnmt40CvII3lky4MaEhiwU8w77E15JxK5uoeG2zKzXMMtxbzxSTSQazDEHTW8TaslApBzgtnfGTQfcaK+O+CuIu0/CFM8jEtfiWNmfMbKqEQPqYs3LzsWycEV9ioCjNFFB5mjNe0UBmiiigKKKKAooooCiiigKKKKAoopLxeQzCSNNWiNWMhTZmbTlYkPr0Y/2RvqOAdUVRHA4P9TF+KKf8q5m4TbKpZ4YQqgkkxrgAbk9PSgv0YrOcDueH3gf7PHG2jAYGHQRnODhlBwcHB9qoxcPjPGJI9OI1tFbQCQuoyEasA4zgYzQbHFFUP5Ci7Bx9JJB/c1e/wAix/em/wDrzf8AqUF7FGKU3nDIkXUVnl3+USSyH8mk/wCc1RXkkD+ZTjr/AKPfbffz9/8AKg0mK8Cj29aznMizgWt2Om4DKN/pIOlTcEEVzGXUXMeHZCsksytlDg7cygucd42lsis2CzukaIWCli7KuF9SAS2B2U1mB+lCMLGeSMO0evDg8tXVWlZsL/oi6BgcfPvin98ttCMzXLRgfeuGH975pWniHh5OkXxz/Xtj8ztQVbf9I2XVVhhKMZdLrcAgrCYlLAcoHzNKdIOMhc9GBqO2/ShrIH2dU1adLPNoQamC5ZzHsoORqXVhtCnSXXOhtLKGQZiuXfvlZVf8dgatfyP/ALab81/8lBJwXiIuLeKcKU5savpPUagDj369au4qgOBxn5uY/wDSkdv4FsD8AKP5Bg7Jj6Mw/iDQX8V7Wc8QcNdI1FmTzWkVVEk84TG7N0k+4rH8O9RrbXw6AAf/ABIb+L2rE0Gnopf9gl7XD/ikZ/uUUfZJ+04/GIH+5hQMKKX8u5H7cLexjZM/2uY2PyrpOJFWCzpyyxwrA6oyT0XVgEE9AGAydhk0F6iiigKKKKAooooCiiigKjnnVFLOwVR1LEAD6k7CpKV8OthLpnl8zN5owekan5dI6BsHduuSRnGBQetePN5YFZFOxmYacD1RCMsfQkBe/mxg9XtmqWkkaKNPLYAFsZyDnLk9SScsTnJJJpjVTimOS4OnBGPNnTuQMHG/egt0v8QDNpcD/Yyf4GphUN1Oir8VlVTsdRABz23239KD5h+ihZObMFZFPKhJyhbK/Gx+0uDkg53Gx9cjU8GDNxe8YkHlwwxkgYGTqf1Pb3qxwleHWayNbvCgI1ORLrOFBO2WJwBnCjbrtWc8O+LIo3u2UPPNcXTmKOIamZEAVGJ6KvXc9qD6PVa9EuPglAd/nDEdDj5SP2sZ9s1nBZ8Sud5ZUskP7EQEsv4yHyg+612v6O7cnM73E7dzJM5P/CRQc3fjRbSflX7oNSa1aNG0jcjQQWZix2wAO3uKF8eFxmGxvZFPRuUEU+41NnFSw+ELW1mhkhiCtzCCxLOfMjd2Jx5lXH4+prS0GU/lTic36q0htx96eXWf9yPp9DVXhvhSW41SXd5KdTsGSHECFoyYSSV3faMDfHQelbas3wrwtahHiaFGEczlQ3mxzNL7Z9iv5UE1h4HsosFLeMn7zjmNn1y2aavw2IjSY4yPQqCPyxXdpZpEgSJQijooGAMnP95qagz9z4BsXOTbIp9UzH/gIpZP4EgWZEt3uISQzsyTPkKuFHUncsw/BWrZ1m4ONstzcmS3mAUrEjIplDBQXz5c6STL0Pt3yAES8F4hD+ovEmXstxHk4/rE3P40LxLii7NaW747pMVB+gYZFMz4iXIHJudyR+ofG2N846b9frXcsd3ltD2+M+TKPkDfZsSbnpuMdDt6BnbnxXOs0RuLC4Rl1H4Wm4BBXBxgjvjf0+tXov0jWmcTGSBvuzRsh/uI/jRBPd/bHEkUUgjiGl1kMf6xmJGkhvMQijcj5QdtWBBZw8QlVOfpTJ86OsUiAajtlTqYlcbYA9x3DQWfHbeX9VPE/wDRdSfyBqvx03Co0kD7IhPLEQkdyMnCkuACdhjBqmfAFky4lgR2Jyz40Ek+mjGkegHT8zVWTwaYVJt764gRd9LOHjUdej9B+NAw4BxWSSPExPOZdYjeJoGGwyu5IfDHBZcgZHqKrWF3eXFuplgtcSJ5kMrnrnbaMjcY7nGaxV5wXiEjNJrnkVCXEwmaFWA1Z0xkqUyhxlRjrgkGnPh6Lidonlg+0RFV0xtcguuAclWYY0sMeXO2NutBsOESuAYpt5IwN851K3Rsnc7hlJO5KZ2zTGsfb+MY5Z8GOWGe3UtNHIBnlNp1kMpIIXKP6kLt1rYUBRRRQFFFFAUUUUEVzOERnPRVLH6AZ/yqDhERS3hVuqxop+oUA/xrnjg/m039U/8AhNS33Do5lCzIrqDkBhkZ3GcfQn86CxqqtxI/D648yD5dXV1GMe+ce2c1nOL2UFvcwTQtDEUc82NUUySK4CZH7Y051HA3GfSm95xlCo0if503WGXprXO+jGMZz7ZoG1Rz26uMOqsOuGAI274NZrhfiuS5UNbfZWBJ0hpnRyASMlDFkdPSnEl9Mirqty7EEkROpAOdhmQoTkb5xQdtwaDBzDFjBz8NehGCOnpSD9GlmgslmCqGmZ3YgAHBdgq/QADA7Va4t4qeGFnktZV6AAtGcliFwAshJxnP0Fcfo4x/JluAQcKQceutjj+NBpqq30UpxyXRMHfUhfI9Bhlx9d6tVV4hxKOBNczBFzjJzjOCe3sDQIeJW948ixpPEzB1lPwSqqiscBjrYksRgYxnS52xTK74jNFG7yRDSqkkxPzGGATnQ6pnHoCT7Uo/6WxQmclZJn1szcrS5KqdKgLqDeVQMjHXUd85ptre6TGnlwuNy2DI6kZwACQikHGSSeuw2agR8Jvr65VZI3UQy7q5VAQCe8ec5GCCMn6nGaZtFcreSBZIljmjDR5QsQ8elX1DUOqkYAPRe2Dm/NavG5kg0+bd42OlSfvhgDpb12IOB0O9KuL8VdpIIxy4ZllEjCU5XlYZWKsCASQWUA77NtgaqBh9ku8D+cQ57n7Od+nbnfX86u2EUqrid1kbPVUMYxttgs3vvmlJuZsD+eWmc7/D7bbfr/r+YpjaX6hAJZomfuykKp+iljjb3NBeqjwc5Rm+9JIf+NlH/CBUzXyaWYOpCgscEHAG9K+F3jCGOKFNbqih2J0xq2BqDNgktnPlUEjvpzQPKoS8ajyVTVKw2KxjXg+jN8qf2iKy3iGGUXUbvHLcaVIKqsiwefqCiI2sAKPmY79ulP8Aw7xJ5AyvByQmNICuqkbjbVGoHToM9aBHwzxO3nM7QWsjSMWWVuY66ToVdC6QBpUb6jnJON6dRW7yTaWnkZBGrnSVjBLlgMFFDYwh/aPUVJP4ZtvMzKRuXY8yQbncn59ht9Bio+Hypb25mcOFbBCgM7BPKka43YnSAT13ZqC2eBRH5g7f0pZG/vc1nrrwzzv5xAWV48i2UvlDvgyMHDruQSuBsAp6/K1bxdCY2ZG8wwqK4MZd3yEVdWMkkY/jTSwteXEkec6FC59cADP44oEkQuRCYrhg0szFFwVOlMeZyVRegyenXSM+anV5bO0emKTlNthgobAHbS23TakUfEJ5buZoIFKRgRLJK5RWILF+WVRs+YBW/q1+gYfaLzJ+Db4zt8Z84+nJ/wA6Cs3h+c6s3WSw0seRGGI6aSw7bn86a8Ml1QRN96NT+ag1LbsxQcwANjzBTkA+xIGfyqDg3/Vof6pP8IoLlFFFAUUUUBRRRQR3MAdGRujKVP0Iwf76QpdTSyQRMknLKPzpUOkcyNgmgkeYAkMdsE+XtqFaHNJYuCQza2lQMRI4BJI21H0Prmga21mkYxGioPRQB+O3Wo+IrlVGCfiJ0OOjqc/QY6d+lSWlosSBIxpUZwNz1JJ6+5NRX655Ywp+IOpx0ycjfc7dKCle8bst45pYPKSCjlTgg43U+9L+ExR3MrmOMxwRMVVkkISY4G4CEAKu+3ckehFP769jhTXKQqggZwT12HQZpfD4ntZZRAso1uuoLhlyCSuxIG+R060FDiNxDFLJb28UfP5DSsxBXCfLnXpJYknpnsdx3W+GuGzjhtpJZyaG0q0qEKwkUZyBqGFcjADZA2GegIfcR4HEkcsih9YjfcyyN+ww6M5B6ntXngdccNtf6lf4jNBVKXD4EU92TgZ1RRRKPqXiBOe+kN+G2GkE1wigPEJMDBYSKWPuQUQflTOigXfytp/WxSxj7xAdfxMbMVHuQBWbtuWLmUfbHaMgNbxwNnSCW1ppTUXIbBG2wYY2GBtaoXIC3ETdmDp+J0OP4RNQJ3uJLaJnPNWMkapbiTmmMfe5YOcb4+bbYnoaaRcMiktyoOtZgGMmQzOSARJqxjOylcDAwuAAAKscUsOdE0ZbSGGD5VfbuCrgqc+4pXw7ittbqYnvI30EqAzRIUCjGjSgUADSe1Be4fpYFZEQSpgOAoxv0cfutgkfQjqpq0bGP/Vp/uj/AMKT8V4xDyWuoZFf7ONTGMh8rsWjOPUbjPQgHtTq3uA6K65wwDDIwcEZGx3HWgT8S4XHO/JWNAFGZZAAGAb/AEasNwzDqeyn1ZSHMECooVAFUDAAGAKo8HZVt1kYgGQc1yTjzSeY7n0yAPYAdqurdoSAHXJ6DIyds7D6b0EtRSXSKcMyg+5A/wCehqrJxMlisKGQqcMchUB+7qPU+oAOO+Kp3fDXmOZLe11HA1v8YgDceUxrq6nbUKCxfSiYpEpDK+WkI3BRCAV228zEL7rrrvi91bqoW7aIK24EmnBK46BupBI/Olvhzw7FBPcOgOvKx52UaQkcnyqAoOpz0A7Y75a8S4PFPjmqTpzjDMvXr8rDPTvQKJOFWkkkAhigILCfyIuCqK4V9h2kdcfj70x49eiONQXEfMcR6yQukEMzEE9G0q2P3iKocO8NwGWVyh1hhFnW+QiKmkZ1b7ebJ339q8ufDlvLcopQsIV5hy7nDMdKblv3ZDj2X2oL9txeBEVVDogAC6opEUADYamQDpSy48XShnCWkjKGAifDlZF31N5ImK4bAAI3ByDtTK38M26OHRCGU5B1uf723/GmtBm7fxQ8kc2qF42WMsmVk0scfLqaNQDqwAM5PoKfWdvy40QfsKF/3QB/lVST402n/RwkFv3pNmVfoowx9ynoRTGgKKKKAooooCiiigyfglIVmvEicOUlKueUI3JLzPlpNRM2GZ0DYGDE23U0+4e2l5Yz1Dax7rJk5/3g4/AetZL9H8lwbibn2KWo0Y1rE0ZkPMkcZJJyNEq9d9XM37VpeOsY9MoDHAaNtBAbEmMEFiACHVRk7DUTQNqq3h80W6/rO4yT5JDttsds59AfWslJOyzRQyS38TTFliaR4CrFVzuFBbHT03Ipxwu9kEEBu5F5glkR2VQEYoJ1740jCZz6jpvQP6R3ljdSBlf7KysMEFJM46/f+h2771fPGoME86M4GTh1Ow36A1RlvFlI57rDHjPLaQJI2f8AWYI0j9zJznf7tAh4kZY+G3EtxM0xUukQUlFxq5K6tODIc7+YnII+tangFgYLWGInJjjVSfcAZ/jWe8Vqs09hbAj7PJIzNpxg8ldaRjG2D/z0rWyzqgy7Bc+pA9+9BJRVYcSi2+JHvuPMv09aQ8S8H8+RpDcNlsFfKMADOANJGRhup9KDTA0r8Tz8u1kkCsxixIoQZYlCG6em2D7ZpVwmOa2nEMebiIt8Vz5BCdORgs7F8jT5VxpyD+1T3jR/m039U/8AhNBRfjFxp1La+XGQXmVDg/eBB0nHUHpVnhN7zQS6Rq+flWRZdttyQNtzj/3pVc8HE8mq6n5eI2i5Mcvkw2CdeoedsY/ZHXvtiO24SlpKHt0llypB0vCB28pGFJJxnPTag0d3ADE4AAypG3uCKoS3JaCKNCdcyAAjqq4GuT20g7fvFR3qjxjxDOkDn7HJkjSvxIjlnwoAAYknfoB2rrhvD5tADKY2bSJHLjUETHw41UtpGMjOoHLFutAyvXt1QQyhGGBiLTzCQvTEYBJAx1x2pNf8BEoDwotmsZDc1Y1E7KowUAXDRqU266unlAG+jtLFIwRGoXO5Pcn1Y9WPucmp6BJb+I7VF0oxVUAwBFIABkAY8mOpHSpYvFNuxADtucDMcg3PuU2+tNq8J9aDO8N8RRvDPPAVkyzOFBIJVNMWroSdkzsD1x12qoP0gbHVbyA9hn69yBg+x/yNNuEcMie2h1xRnCagCinTr8xAyNuu/wBKqcT4daSQyoDESUZVDSZCkjbSC3w98fLjtQMeFyjlySsR5ndiewCnQP8AgjXf6mlEkFxrie3flyzyc2ZXGpOSuBjH7LhTGvlxkliemRPZGKS2tobb9Q6Dvn4UYUFM5O5JVD7Fu9cT8WlkvMW9uZEhUgy6wqsz6coGwc6dO4HdR0xuFxeHXf8A2tD/APLj/wBSrSmWKKRpXErKCy6U0dBnTjU2dx196qx8Sus+a0AGRuJ1O3c40im7uAMkgD1O1BX4ZbhIlGQxxqLD9pm8zN+JJP41apVw25jRpk1KqpJhVLAYBRGIA9NTNt26dqaA0HtFFFAUUUUHgFe0UUGS8GR24muWimeSSV2kbKsiaGmnZSmVHMALMhfLZ0LghdIrVyRhgQwBBGCDuCDsQR3rPeFhbGS4NtC0ZSRomZjkHRJLkINbaE162wAo82cVoi2OtAhngjCSpLlRAQ8TgFnjVhlSmxOzB1AAI0qAQRkUosLiadxCIVaJWZxOQ3Kyckq8LKGyNeQCQOnmOMl/d2MclyOYqurRg77gNGx0/jiZ/wCNUbQ2MMqtAbZBh1ZlkRdwQNJGd9y30x70Bc+CI3MZMjrodX+GkUWdJzpykYYD+129d6ewcPjQYSNFHoFArIcW8aSx3IWMxmJ3WOM6VJZmA2Dc9epyMkD/ADOj4BcXDo32pAjBtgABkYHpI/fPcf5kEnjO0jiks5UQCT7ZGvlABYMGBB6AnHQnp6jJrjjLORm+OAXYwxxJFJhAPmfmqw1gEg6Djf6mrPjSUc6wQ7A3Qck4AAiR2ySele8duIpQsk0crQQfGRkV/M65AIKkYUDJycBsgg4G4ScA4LbPBqEaSZJwZYYQwwcacRoBjIz671Um4tNbwrbzG3WZkIHJYjQDlVkWIx/Ku3ftsO1RWswjDNzb0NKeYIwrSAbZCBpIz0GM74/AVZ4Zw6OaYPMZZJApBEsK6NIOyamgXOCwO2MkZ6UFeykdFWOG6Ztt2McSZY7s3xDqYsxLbA9epq+hkwUuZJ3WQFNPKTfKnOGizjbJ7HapmsHDHTZ2p32OsAkAnBPwdjsNt8eu1c8T+2NE3LhgDoVaP4rHdWU4xoXGV1Dr7d9gR2hsbfVA0XNaPTo5kBaTSw21u0YxhgdzjYqBmm3CrMSIxt/s8AbAblREP6jzHRuMnqm2TXU0rzXMTW06KrQvr8gdsq0exBOxBfocY83c7XV4dc97vO/+pT8utBZtOEqhDMTJIP23OTv10jog9lAzV6vM0ul4rrOi20u37T/NGn9Ig7t6IDk99I3oFs3jqBXK4Y4JGoPFg4OMj4ucfhmtFzBjORjGc9seuaUTeGUkeN5JJmaMkjEhQHUMfKmAB9Me5NXF4ND1MasfV/OfzbJoEJ8ZslwkMiwtqUnMUpbpnuyqgPTYsDv7gG3d8dSUGIERhtnYvGxCnqFVHYliMgdMdd9ge+N3Mq3ECQQiXaQvlwgVcADOx2LEdv2ehqVb66wf5qm3T449f6vbbegpW8889xIqXCRRIRykWL4jDSuotrHyhjgFffPQZs2HhVELGYRTZ6ZgiUj3yq79vyqxCjzZFzAiBd0Ik1nO4yCFUocdwe9dm0kUf9YIUDqyqWA92PXHqRn1JoFHDeCgyNEvw4IC6BFGkNzikxXI6KBpyB1zjOAQdJ5UXsqqPZQAP4AVjuE8MmZXkjLSc2WVyZbiWHHnZVxHGuMFFU74IzjbGKb2HCn5nxba309n5jTSe3zx/wD5UFxbySU/A0rH2kcFtX9BARlf3icHsCNzT41wVJIWF7JJLFsTHhVBIOQBoUOTnGF1bnHWn1Lpl5lyFPyxKJMerMXVSf6Ohjj1IPUCgUHwPHMeZOWEj5ZlGggZZn0gshOBqI679e9aO1gCIqAkhVCgnrsMb1LRQFFFFAUUUUBRRRQZnwncXRklWeNUQZbZFQCRpJSwUqTzFK6HLnclyepKroLq0SVCkqq6nqrDIODkZB9wKwn6N7i1Nzc/ZpHdnXXIGjCaTz7ny5DHu5OCOhDZ82lfoNAgufDdss8JFvEMlwcIBuV1A9PRD+dWrXhcMEqLDHFGCsjYUaTktFkjG2PX+zip+JnBhbssoz/bDRj+LipHb46jI/VscY3+aPfV2Ht3yPSg7u7NJVKyKGU9iM9QRkehwTvVOC/MWEuTg9Fl6I/pk/sOfunr2J7M6pcS5xAEKROCCGEjFfTbAU5yM9aDPeMoA95w4HIBmkGdjg8skbEEZyo6jtUvirw/LNEEV3lDHDqWCYHXUNJRSQQNmz7Y7o/F1pcRRQyFYkjiuI2wsjOEOoKCmUUoDkqV3XB2Arai4uP9VF+Exx/9rP8AA0GeiW/eYFTChjGCrjJ0vqOAyswJ+Gm5x2Psbssl8gZkUSkDaNzHHk5HQqTnAz1K/wCVUxwjiMbPomVw7FySVU76Row0L4CgYBz07Dvo+EmXlL9oA5g2OGDZ99lUD6YoKr313na2jI958f8A6jV2xmkZSZkWMg7APr2wNydIxvnb2ry+vCmlUAaR/lUnAwPmc9SFGR+JUdxWRPB7yRpOdIkpjkIOFG6lUZQIXIj2yepyT1J0igutwn7XcG4WNFUx8pJGZtTqTqL6EZdjgaSWBxv3ADSw8OiJSqyyBSclVIUZ2GxILjYD9qq/C7wq4E10OmOVJEsDbDqN9+h3GR6U8knVULkjSBqJ7YAzn6YoKZ4DCfnTmf1jNL/jJx+FVfCV8stsAjFhEzQ5KlSeUxUZBHXSFJ9yalj4xbXWYVlVy67qGKtj2IwR+G9ScO8PwwMWiDgkYOZJHHY9GYjtQMaKrX96IkzjUxOlEHVmPRR/eT0ABJ2BqpFwQFQZHcyndnV3Tc9lAbAUdl6Y65OSQp/ybcxPNL9phw7FsyRHyRqPKmRIowvnOT94nbemHCb7mKQzq7ruSqMgwxOkgMTkeUjIJBINC8IBIMskkoU5CuV05G4JCquog7jVnBAPUZqe64ekhBbIYbBlYowHplSCR7Hbag4v7Dm6fiSR4Ofhtpz7HY7Utu/CSyo6Sz3Lo66WUy7dvRfb++rVwjwjXzWdFI1q4U4XIDMGVVI0jLZOeh+tNKBfwZcK49JXG+565GfqCD75z3phS8DRdfuypn+3GQM/Uow/COmFBFc3KxoXc4UdT/8AzuewA3NVuHRMS8rrpaTGFJyVVRsDjbOSxIGQNWMnGTEhE82cgxQnbuGk7nPcIDj+kW7oKZ0CXiXi2CCVo5dQKgFmwNIBjuJsk5zstrJnb7vrtSt/0hWzKrfEUMoYllA0Z+05D+bYqbOUNjPQYznZzecDt5X1zQxO2nRqZFY6dxpyR0wzDH7zepqF/C9oTk20BzqH6tf29Wrt31tn+m3qch14c42t3bJOoK68gqeqsrFGU+4ZSPwplUFrZRxAiJFQMSxCgKCT1OB3OOtT0BRRRQFFFFBjvBVs6zzarSODy7ssRiOrW6cvUSROOXHG2tcDf3wuwZsDJ7VkPBYj+1XbRz8znNzAvLdNuZMNau/6xSTpyCQNGRhWVRsCKDOcS8T2zxFdbgnBVuTKcMCGU4Cb4YA47/jRw/xdBLJu5R1jGuIgggscjAIDMSBkYHQg7ZxV8eF7X/s8Pf8A0a9wAe3oAPwFRXNmls6Swoq50QuqgLqUkJHj3ViAP3Wb0FBQn4eZbiSWOOf4kaRhjK1uvlZmJ0/Op+UZ0b7+pzesOGTxghXRdRyQ7S3B/As64/KuzxeffFnLt0+JCM9P9pt1J/Ck3G51IM13YXJCgDKSBzjVsBHHKD1Oc4+vSgW+NrC4CTPca5YAoZuW/LjCroODCXySCrHOTnUNxjAv+DOMyaHM3OZDp5eQ07Dy+Yl1U7E4wD036VR8Q8Ltxa3bQvdea3YCL4wiTQrHdWUae+Q5x12q9wGz51vEw0PIIoyVlXlyjKjBSeMatJ7Nhs4IzkEDKNcRlyuV2f25Z6Y0Trxqoi6769NuLcRMkemLnJk+Y8ifOnfZSoUqc43z60i4Vc3kE6RktKk4K82VZlVHUZG0khY5Gry+XJC77Ei5xS8u4AvIUgahr+0HmRhQCSVmVtS5IA+JtvnygGqvCzdODG5MyyszZmiWWJT1CiSKY6VVl6EbEbEVqhPbC5EOftAk5p+eQozK2OmllBCr1wmxGTtkkmCTibm8BhtpWQwtrcgxZIIKLiQLk7tg9tZ96gteA3JlDPO8CopAWGVpUYt3KzIdOMbdRvtjfLKThEx6Xcw3zskXpjH6voTv6+4oJbS7kkYrNbFFxnLPG4JyMDSpPuc+1UOO+FOdHogk5Q1hypGuPvqwuxXIJ2UgHJ2yc09txhQCxfAxqOMnG2TgAZ+gouLhUUs5wB3+uwHuSTjHvQZC4t7WGdVurYxlgWM4ZuRsVHmcsNBLEDBHUjc5zTW68ZW4OmOWJ2xkkyKqKPVn7fQAn2xvU93difTFGHIZhzCUdQEXzEEsoHmwFx18x9CQ05Q9B+VAn4XewNMc3EU1wcjCsvlHUoiZOkbZPUnG52ADuuREOwH5V1QFFFFB46AggjIOxB6VQ4YxQmBv2N4z6xnYfUrjSfopPzUwpfxXCmOU7ctsM3TCP5Wyfu50sf6APagnv7PmLsdLqdSN91hkA+4wSCO4JHekU3ieGeLQJERjIYZwXAMekEyDO2fl0Bhtlwfam8vG4gcI3Mf7kfnb8cHCj3Yge9VoeCLI/MuI48nOmMKGVdXVmOPO57noOg7swW4+JwKAFliAA2AdQMdsDPTFS2/EInOI5EY9cKwY7Y7A+4/Oo/5Gg6cmL0/Vr09OlSQcOiQ5SNFOMZVQDj0yB7CgsUUUUBRRRQFFFFAUUUUC/h3AYIGZoYwrPsdydtTPpUEkIup2OlcDLHamFFFBzJIFBZiAAMknYADckntSuO1+0HmSgiPBEcZ2OGBUyN3VipIA6qCc7kgMLu1WRGRs4YYONjSq/wCHsunCS3OeuqbQoxjGUyFbv27UHsvhq3UFliZmXcKJGBJG4AJcDOfX1rMcVsLcQustjNGCpY4uIw5CkNsOcScso2x/Gms8N4B/NYnhJ20mVJU3BwwDN5NJwcLsc9NqT8QnuRJCl2khZzoDC3huFGQSTsMgLgnA3I3xQUPEniFG4cBLOXnnT4ULEERq7BcvoUB3RW/bPVSQMirk/HpDDHBaxFZYgsMMxJbBXTHkqIyCrBdw23Q/sghffRmdxbBYh9rueWrpCY9MFvlz1AUuxXOxOxGewH0O54TI7llupkBOyqIio2xgaoyffrQIuMwu6JM15oVlVlVBICfKNRCJMC3mIPQ6R+JqDgbJDbkWLlQm8ymNlPctJGsjfNgbqSR02B2Zjb+HEtpS0hM6TthuaFYI7Bt0UKFVXPlIA3JWvL3g9u7wy2zcuSMuU+zopD4XBR8DBXtgkbnGckUGTNwgi12Vy1zNkOs0yP1znd2kRPKMjBU43B9n9heWlwrGV5pWR8OpeSYKV2yRDlAD19M59KtTa7S3LuqLFGNRcKpmRc6iNAHLOMkeVjt0B6UMbFmDmHmiQCUyMvMA5vTKnzdExgL5ds4yaC3b8XgjXl24SFSAyNIphjJYj5Q2kud87bbjfep+NWYMTaizyMfgjIBD48ujGMYI1ZOSAGJOM1He263MQiFupiGkgyjQg04wVjHnOPQhRjbNFt4OgA84d2Octrdfm6gAP5R+Z9SetA8Fe0pt/C9ujBkVwQQ362UjI6bF8fhTagKKKKAooooMr4q8UXFvMEgt2lQROzvodgHKycpQV65ePSw6gOnSlUXje+Lb2ZDA45OiTU5BZW0y/IAunUGIwykdMit/RQfP4/F94DGEtVMZcB5BDLGukm0BOljqTSbiVScPkw5wAH0+WPjm/dkDWLDUIznQ4HnNoGXc+Vl50x822FX7rV9AooMn4X8WXFxMqT2zRI0CtrKOo5uiJ5Eywxj4pUd8wv7Vra8zRmg9orzNGaD2iiigKKKKAooooCiiigKKKKAqrxK05kTKNm6ofuuN1b8GANWqKDDcFlPEOJfaT5YrNBGi9zLMgZz9FVtPvsa3NYzwtwO6tnul0xqskoZJC2oYVAmdAwSTp6Erj1PfVR2fkKOzSas6ixGTnbHlAAHsBQLb24WVypiaeFcZCqCutS2c6mAkA22UMAwOdwML73jn2WM/ZwsqjGIZZORImTuF5i5ZMHIB6Y2JGAupjjCqFUAKBgADAAGwAHYUEb9sf896BG3Gbh0JitH3HlLuij8ULBsflnbpnNK4OC4YtJw9ZGYebJt1UHJ+VBt+JJPbJrY17QcxoFACgAAYAGwAGwAHauqKKAooooCiiigKKKKAooooMq3A4JHkeSzWdjI+XIjzscAHWwOwA/hR/wBGrX/uxPyh/wDPXU3CppWYxXj24DuCqqjZOtjqy3tgfhUZ8N3X/ek3T/VxfnQE/he3KNy+HRBxjAdYiDlgD8r9lye3SqT+Hhg44RbdSB549hg4J233A22+btimcPAnVXW7vZZ45AqaSqx4JYEeZN98Y+maXx2Vg7qBdyFnbb4vVyVAPy4LdFHtnHeg9Tw0jIT/ACXbIwbABMbZGG3yMYIIXb97rtXLeHl2xwi3OT9+PbbO+3rtt7nHq9XxPaxxA84FV8hbzMcgMRnbJJEbYP7RxjORmZvE9sM/GTbrg56UFPhvBYYZ4Wit44HeJ9YQD/ZHSSNmwe9aCk8PFIprmPlOr6Ukzg9MmPr+RpxQFFFFAUUUUBRRRQFFFFBhpvDXEDO7c8mIz8wL9olDaCJ/JkIFVRzIsIB+wclsAmvJ4T4oRIBe/Mr8s8x8rqW6wpOns80WHG4VB3QZ+g0UGDu/CnEX1hbvRl2OrnTHVkzsp0DTygA8S6EbB0530jVa4r4ev5HQwXHKIt0TUZnbTIq3AcmMIElLGSLzkAjl5AGADsqKDF33hy+a1KRzGNzOXUC5lYpGYTHo55XW/wAX4m42zj9kVDL4Z4kSCt0EYNqL82Rlb4kboOSRpRUVHQgH4gcltztuqKDAf9EOI/ZipuzzmAGoTS4AFqYSQ3rzzr+UHbVnO1aDwdwu6gikF9MJpHlLhgzEBSka6QGA0gMrHA9c9zT+igKKKKAooooCiiigKKKKAooooM9Pwy5EjmNLRlLMVMgfXh9ypwCMbmuDw663+FYbgKfK/QYwPl6DA29q0eKMUGeNleb/AA7HzYLbSb6emfLvjtQLK8yDy7HI6HEm2OmPLtWixRQZxbG7GwisBk5Oz9Rnf5fc/ma5PDbojBhsMeml8b5/d9z+ZrS0UCThfDp1mDyrbIqoVAhDAkkpjOQBgBT+dO6KKA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3" name="AutoShape 8" descr="data:image/jpeg;base64,/9j/4AAQSkZJRgABAQAAAQABAAD/2wCEAAkGBhQSEBUUEBQVFRUVFx4XFhcYGBwWGBwdGB4YFx4YHBgdGyYgGB4jHBYZIC8gIygpLCwsGB4xNjAqNSYrLCkBCQoKDQwMDQwMDSkYFBgpNSkpNTUpKTIpLik1KTYpNTMpNSk1KTU2MykpNSkpMjY2NTAqNjU2KSwpKTUpNTIpNf/AABEIAL8BCAMBIgACEQEDEQH/xAAbAAACAwEBAQAAAAAAAAAAAAAABQMEBgIBB//EAEwQAAIBAwIEBAMEBQgGCAcAAAECAwAEERIhBRMxQQYiUWEjMnEUUoGRBzNCYqEVJHJzgrGywUNTY5Ki8BY0VFXR0tPxdISTs8LD4f/EABYBAQEBAAAAAAAAAAAAAAAAAAAEA//EABwRAQACAgMBAAAAAAAAAAAAAAABEQIDEiGBBP/aAAwDAQACEQMRAD8A+40UUUBRRRQFFFFAUUUUBRWA/TOkrWMMdu7JJLdxRqVYqcvrUDIIPUisHwDx1c829vnLFrizU20WokCRpfsiaUzgnXGW2HTNB97or4UOIXMXDZ7C454mint5I+c/LkeKeRFYF0diFEgcagTs49MVc45w69gh+wK0pe7maZYreZrh4IIlXIEszI3ml09SBs3UnFB9por5hxvxNJceF5pizJcIgimwdLrLFIiPnG6kkZx6NWb8QcRVbbiQ4bPK9msNsdfOldUnM6BlSVmLAGPdgD/4UH3OisL+jKaLlz8uS3kIKlhb3Fxc4GGxnnsSpOGwF64rP3v6QVa4vLuzdpEFjFHEu+1xLLIqIUPR8kEjrgGg+tUV8PtOL3dvw65spjdJJC8MzOx/nH2WV1EzLoZ9lcP5gThX7YOOLriyLBxFLAy8iL7PKHjupLmMAToCRlNUbmPLOuthge2wfc6K+P8AFPGDF+LSWUjTfaGtbWzKMSplkjdX5ZzgMoJY47gZpXPxG4axisJOaLiDicMQWaRoneGcSvFzZImJGQSp0E40jG9B90or4fa8YnHD5bJWn+13F80Jtkdnmt40CvII3lky4MaEhiwU8w77E15JxK5uoeG2zKzXMMtxbzxSTSQazDEHTW8TaslApBzgtnfGTQfcaK+O+CuIu0/CFM8jEtfiWNmfMbKqEQPqYs3LzsWycEV9ioCjNFFB5mjNe0UBmiiigKKKKAooooCiiigKKKKAoopLxeQzCSNNWiNWMhTZmbTlYkPr0Y/2RvqOAdUVRHA4P9TF+KKf8q5m4TbKpZ4YQqgkkxrgAbk9PSgv0YrOcDueH3gf7PHG2jAYGHQRnODhlBwcHB9qoxcPjPGJI9OI1tFbQCQuoyEasA4zgYzQbHFFUP5Ci7Bx9JJB/c1e/wAix/em/wDrzf8AqUF7FGKU3nDIkXUVnl3+USSyH8mk/wCc1RXkkD+ZTjr/AKPfbffz9/8AKg0mK8Cj29aznMizgWt2Om4DKN/pIOlTcEEVzGXUXMeHZCsksytlDg7cygucd42lsis2CzukaIWCli7KuF9SAS2B2U1mB+lCMLGeSMO0evDg8tXVWlZsL/oi6BgcfPvin98ttCMzXLRgfeuGH975pWniHh5OkXxz/Xtj8ztQVbf9I2XVVhhKMZdLrcAgrCYlLAcoHzNKdIOMhc9GBqO2/ShrIH2dU1adLPNoQamC5ZzHsoORqXVhtCnSXXOhtLKGQZiuXfvlZVf8dgatfyP/ALab81/8lBJwXiIuLeKcKU5savpPUagDj369au4qgOBxn5uY/wDSkdv4FsD8AKP5Bg7Jj6Mw/iDQX8V7Wc8QcNdI1FmTzWkVVEk84TG7N0k+4rH8O9RrbXw6AAf/ABIb+L2rE0Gnopf9gl7XD/ikZ/uUUfZJ+04/GIH+5hQMKKX8u5H7cLexjZM/2uY2PyrpOJFWCzpyyxwrA6oyT0XVgEE9AGAydhk0F6iiigKKKKAooooCiiigKjnnVFLOwVR1LEAD6k7CpKV8OthLpnl8zN5owekan5dI6BsHduuSRnGBQetePN5YFZFOxmYacD1RCMsfQkBe/mxg9XtmqWkkaKNPLYAFsZyDnLk9SScsTnJJJpjVTimOS4OnBGPNnTuQMHG/egt0v8QDNpcD/Yyf4GphUN1Oir8VlVTsdRABz23239KD5h+ihZObMFZFPKhJyhbK/Gx+0uDkg53Gx9cjU8GDNxe8YkHlwwxkgYGTqf1Pb3qxwleHWayNbvCgI1ORLrOFBO2WJwBnCjbrtWc8O+LIo3u2UPPNcXTmKOIamZEAVGJ6KvXc9qD6PVa9EuPglAd/nDEdDj5SP2sZ9s1nBZ8Sud5ZUskP7EQEsv4yHyg+612v6O7cnM73E7dzJM5P/CRQc3fjRbSflX7oNSa1aNG0jcjQQWZix2wAO3uKF8eFxmGxvZFPRuUEU+41NnFSw+ELW1mhkhiCtzCCxLOfMjd2Jx5lXH4+prS0GU/lTic36q0htx96eXWf9yPp9DVXhvhSW41SXd5KdTsGSHECFoyYSSV3faMDfHQelbas3wrwtahHiaFGEczlQ3mxzNL7Z9iv5UE1h4HsosFLeMn7zjmNn1y2aavw2IjSY4yPQqCPyxXdpZpEgSJQijooGAMnP95qagz9z4BsXOTbIp9UzH/gIpZP4EgWZEt3uISQzsyTPkKuFHUncsw/BWrZ1m4ONstzcmS3mAUrEjIplDBQXz5c6STL0Pt3yAES8F4hD+ovEmXstxHk4/rE3P40LxLii7NaW747pMVB+gYZFMz4iXIHJudyR+ofG2N846b9frXcsd3ltD2+M+TKPkDfZsSbnpuMdDt6BnbnxXOs0RuLC4Rl1H4Wm4BBXBxgjvjf0+tXov0jWmcTGSBvuzRsh/uI/jRBPd/bHEkUUgjiGl1kMf6xmJGkhvMQijcj5QdtWBBZw8QlVOfpTJ86OsUiAajtlTqYlcbYA9x3DQWfHbeX9VPE/wDRdSfyBqvx03Co0kD7IhPLEQkdyMnCkuACdhjBqmfAFky4lgR2Jyz40Ek+mjGkegHT8zVWTwaYVJt764gRd9LOHjUdej9B+NAw4BxWSSPExPOZdYjeJoGGwyu5IfDHBZcgZHqKrWF3eXFuplgtcSJ5kMrnrnbaMjcY7nGaxV5wXiEjNJrnkVCXEwmaFWA1Z0xkqUyhxlRjrgkGnPh6Lidonlg+0RFV0xtcguuAclWYY0sMeXO2NutBsOESuAYpt5IwN851K3Rsnc7hlJO5KZ2zTGsfb+MY5Z8GOWGe3UtNHIBnlNp1kMpIIXKP6kLt1rYUBRRRQFFFFAUUUUEVzOERnPRVLH6AZ/yqDhERS3hVuqxop+oUA/xrnjg/m039U/8AhNS33Do5lCzIrqDkBhkZ3GcfQn86CxqqtxI/D648yD5dXV1GMe+ce2c1nOL2UFvcwTQtDEUc82NUUySK4CZH7Y051HA3GfSm95xlCo0if503WGXprXO+jGMZz7ZoG1Rz26uMOqsOuGAI274NZrhfiuS5UNbfZWBJ0hpnRyASMlDFkdPSnEl9Mirqty7EEkROpAOdhmQoTkb5xQdtwaDBzDFjBz8NehGCOnpSD9GlmgslmCqGmZ3YgAHBdgq/QADA7Va4t4qeGFnktZV6AAtGcliFwAshJxnP0Fcfo4x/JluAQcKQceutjj+NBpqq30UpxyXRMHfUhfI9Bhlx9d6tVV4hxKOBNczBFzjJzjOCe3sDQIeJW948ixpPEzB1lPwSqqiscBjrYksRgYxnS52xTK74jNFG7yRDSqkkxPzGGATnQ6pnHoCT7Uo/6WxQmclZJn1szcrS5KqdKgLqDeVQMjHXUd85ptre6TGnlwuNy2DI6kZwACQikHGSSeuw2agR8Jvr65VZI3UQy7q5VAQCe8ec5GCCMn6nGaZtFcreSBZIljmjDR5QsQ8elX1DUOqkYAPRe2Dm/NavG5kg0+bd42OlSfvhgDpb12IOB0O9KuL8VdpIIxy4ZllEjCU5XlYZWKsCASQWUA77NtgaqBh9ku8D+cQ57n7Od+nbnfX86u2EUqrid1kbPVUMYxttgs3vvmlJuZsD+eWmc7/D7bbfr/r+YpjaX6hAJZomfuykKp+iljjb3NBeqjwc5Rm+9JIf+NlH/CBUzXyaWYOpCgscEHAG9K+F3jCGOKFNbqih2J0xq2BqDNgktnPlUEjvpzQPKoS8ajyVTVKw2KxjXg+jN8qf2iKy3iGGUXUbvHLcaVIKqsiwefqCiI2sAKPmY79ulP8Aw7xJ5AyvByQmNICuqkbjbVGoHToM9aBHwzxO3nM7QWsjSMWWVuY66ToVdC6QBpUb6jnJON6dRW7yTaWnkZBGrnSVjBLlgMFFDYwh/aPUVJP4ZtvMzKRuXY8yQbncn59ht9Bio+Hypb25mcOFbBCgM7BPKka43YnSAT13ZqC2eBRH5g7f0pZG/vc1nrrwzzv5xAWV48i2UvlDvgyMHDruQSuBsAp6/K1bxdCY2ZG8wwqK4MZd3yEVdWMkkY/jTSwteXEkec6FC59cADP44oEkQuRCYrhg0szFFwVOlMeZyVRegyenXSM+anV5bO0emKTlNthgobAHbS23TakUfEJ5buZoIFKRgRLJK5RWILF+WVRs+YBW/q1+gYfaLzJ+Db4zt8Z84+nJ/wA6Cs3h+c6s3WSw0seRGGI6aSw7bn86a8Ml1QRN96NT+ag1LbsxQcwANjzBTkA+xIGfyqDg3/Vof6pP8IoLlFFFAUUUUBRRRQR3MAdGRujKVP0Iwf76QpdTSyQRMknLKPzpUOkcyNgmgkeYAkMdsE+XtqFaHNJYuCQza2lQMRI4BJI21H0Prmga21mkYxGioPRQB+O3Wo+IrlVGCfiJ0OOjqc/QY6d+lSWlosSBIxpUZwNz1JJ6+5NRX655Ywp+IOpx0ycjfc7dKCle8bst45pYPKSCjlTgg43U+9L+ExR3MrmOMxwRMVVkkISY4G4CEAKu+3ckehFP769jhTXKQqggZwT12HQZpfD4ntZZRAso1uuoLhlyCSuxIG+R060FDiNxDFLJb28UfP5DSsxBXCfLnXpJYknpnsdx3W+GuGzjhtpJZyaG0q0qEKwkUZyBqGFcjADZA2GegIfcR4HEkcsih9YjfcyyN+ww6M5B6ntXngdccNtf6lf4jNBVKXD4EU92TgZ1RRRKPqXiBOe+kN+G2GkE1wigPEJMDBYSKWPuQUQflTOigXfytp/WxSxj7xAdfxMbMVHuQBWbtuWLmUfbHaMgNbxwNnSCW1ppTUXIbBG2wYY2GBtaoXIC3ETdmDp+J0OP4RNQJ3uJLaJnPNWMkapbiTmmMfe5YOcb4+bbYnoaaRcMiktyoOtZgGMmQzOSARJqxjOylcDAwuAAAKscUsOdE0ZbSGGD5VfbuCrgqc+4pXw7ittbqYnvI30EqAzRIUCjGjSgUADSe1Be4fpYFZEQSpgOAoxv0cfutgkfQjqpq0bGP/Vp/uj/AMKT8V4xDyWuoZFf7ONTGMh8rsWjOPUbjPQgHtTq3uA6K65wwDDIwcEZGx3HWgT8S4XHO/JWNAFGZZAAGAb/AEasNwzDqeyn1ZSHMECooVAFUDAAGAKo8HZVt1kYgGQc1yTjzSeY7n0yAPYAdqurdoSAHXJ6DIyds7D6b0EtRSXSKcMyg+5A/wCehqrJxMlisKGQqcMchUB+7qPU+oAOO+Kp3fDXmOZLe11HA1v8YgDceUxrq6nbUKCxfSiYpEpDK+WkI3BRCAV228zEL7rrrvi91bqoW7aIK24EmnBK46BupBI/Olvhzw7FBPcOgOvKx52UaQkcnyqAoOpz0A7Y75a8S4PFPjmqTpzjDMvXr8rDPTvQKJOFWkkkAhigILCfyIuCqK4V9h2kdcfj70x49eiONQXEfMcR6yQukEMzEE9G0q2P3iKocO8NwGWVyh1hhFnW+QiKmkZ1b7ebJ339q8ufDlvLcopQsIV5hy7nDMdKblv3ZDj2X2oL9txeBEVVDogAC6opEUADYamQDpSy48XShnCWkjKGAifDlZF31N5ImK4bAAI3ByDtTK38M26OHRCGU5B1uf723/GmtBm7fxQ8kc2qF42WMsmVk0scfLqaNQDqwAM5PoKfWdvy40QfsKF/3QB/lVST402n/RwkFv3pNmVfoowx9ynoRTGgKKKKAooooCiiigyfglIVmvEicOUlKueUI3JLzPlpNRM2GZ0DYGDE23U0+4e2l5Yz1Dax7rJk5/3g4/AetZL9H8lwbibn2KWo0Y1rE0ZkPMkcZJJyNEq9d9XM37VpeOsY9MoDHAaNtBAbEmMEFiACHVRk7DUTQNqq3h80W6/rO4yT5JDttsds59AfWslJOyzRQyS38TTFliaR4CrFVzuFBbHT03Ipxwu9kEEBu5F5glkR2VQEYoJ1740jCZz6jpvQP6R3ljdSBlf7KysMEFJM46/f+h2771fPGoME86M4GTh1Ow36A1RlvFlI57rDHjPLaQJI2f8AWYI0j9zJznf7tAh4kZY+G3EtxM0xUukQUlFxq5K6tODIc7+YnII+tangFgYLWGInJjjVSfcAZ/jWe8Vqs09hbAj7PJIzNpxg8ldaRjG2D/z0rWyzqgy7Bc+pA9+9BJRVYcSi2+JHvuPMv09aQ8S8H8+RpDcNlsFfKMADOANJGRhup9KDTA0r8Tz8u1kkCsxixIoQZYlCG6em2D7ZpVwmOa2nEMebiIt8Vz5BCdORgs7F8jT5VxpyD+1T3jR/m039U/8AhNBRfjFxp1La+XGQXmVDg/eBB0nHUHpVnhN7zQS6Rq+flWRZdttyQNtzj/3pVc8HE8mq6n5eI2i5Mcvkw2CdeoedsY/ZHXvtiO24SlpKHt0llypB0vCB28pGFJJxnPTag0d3ADE4AAypG3uCKoS3JaCKNCdcyAAjqq4GuT20g7fvFR3qjxjxDOkDn7HJkjSvxIjlnwoAAYknfoB2rrhvD5tADKY2bSJHLjUETHw41UtpGMjOoHLFutAyvXt1QQyhGGBiLTzCQvTEYBJAx1x2pNf8BEoDwotmsZDc1Y1E7KowUAXDRqU266unlAG+jtLFIwRGoXO5Pcn1Y9WPucmp6BJb+I7VF0oxVUAwBFIABkAY8mOpHSpYvFNuxADtucDMcg3PuU2+tNq8J9aDO8N8RRvDPPAVkyzOFBIJVNMWroSdkzsD1x12qoP0gbHVbyA9hn69yBg+x/yNNuEcMie2h1xRnCagCinTr8xAyNuu/wBKqcT4daSQyoDESUZVDSZCkjbSC3w98fLjtQMeFyjlySsR5ndiewCnQP8AgjXf6mlEkFxrie3flyzyc2ZXGpOSuBjH7LhTGvlxkliemRPZGKS2tobb9Q6Dvn4UYUFM5O5JVD7Fu9cT8WlkvMW9uZEhUgy6wqsz6coGwc6dO4HdR0xuFxeHXf8A2tD/APLj/wBSrSmWKKRpXErKCy6U0dBnTjU2dx196qx8Sus+a0AGRuJ1O3c40im7uAMkgD1O1BX4ZbhIlGQxxqLD9pm8zN+JJP41apVw25jRpk1KqpJhVLAYBRGIA9NTNt26dqaA0HtFFFAUUUUHgFe0UUGS8GR24muWimeSSV2kbKsiaGmnZSmVHMALMhfLZ0LghdIrVyRhgQwBBGCDuCDsQR3rPeFhbGS4NtC0ZSRomZjkHRJLkINbaE162wAo82cVoi2OtAhngjCSpLlRAQ8TgFnjVhlSmxOzB1AAI0qAQRkUosLiadxCIVaJWZxOQ3Kyckq8LKGyNeQCQOnmOMl/d2MclyOYqurRg77gNGx0/jiZ/wCNUbQ2MMqtAbZBh1ZlkRdwQNJGd9y30x70Bc+CI3MZMjrodX+GkUWdJzpykYYD+129d6ewcPjQYSNFHoFArIcW8aSx3IWMxmJ3WOM6VJZmA2Dc9epyMkD/ADOj4BcXDo32pAjBtgABkYHpI/fPcf5kEnjO0jiks5UQCT7ZGvlABYMGBB6AnHQnp6jJrjjLORm+OAXYwxxJFJhAPmfmqw1gEg6Djf6mrPjSUc6wQ7A3Qck4AAiR2ySele8duIpQsk0crQQfGRkV/M65AIKkYUDJycBsgg4G4ScA4LbPBqEaSZJwZYYQwwcacRoBjIz671Um4tNbwrbzG3WZkIHJYjQDlVkWIx/Ku3ftsO1RWswjDNzb0NKeYIwrSAbZCBpIz0GM74/AVZ4Zw6OaYPMZZJApBEsK6NIOyamgXOCwO2MkZ6UFeykdFWOG6Ztt2McSZY7s3xDqYsxLbA9epq+hkwUuZJ3WQFNPKTfKnOGizjbJ7HapmsHDHTZ2p32OsAkAnBPwdjsNt8eu1c8T+2NE3LhgDoVaP4rHdWU4xoXGV1Dr7d9gR2hsbfVA0XNaPTo5kBaTSw21u0YxhgdzjYqBmm3CrMSIxt/s8AbAblREP6jzHRuMnqm2TXU0rzXMTW06KrQvr8gdsq0exBOxBfocY83c7XV4dc97vO/+pT8utBZtOEqhDMTJIP23OTv10jog9lAzV6vM0ul4rrOi20u37T/NGn9Ig7t6IDk99I3oFs3jqBXK4Y4JGoPFg4OMj4ucfhmtFzBjORjGc9seuaUTeGUkeN5JJmaMkjEhQHUMfKmAB9Me5NXF4ND1MasfV/OfzbJoEJ8ZslwkMiwtqUnMUpbpnuyqgPTYsDv7gG3d8dSUGIERhtnYvGxCnqFVHYliMgdMdd9ge+N3Mq3ECQQiXaQvlwgVcADOx2LEdv2ehqVb66wf5qm3T449f6vbbegpW8889xIqXCRRIRykWL4jDSuotrHyhjgFffPQZs2HhVELGYRTZ6ZgiUj3yq79vyqxCjzZFzAiBd0Ik1nO4yCFUocdwe9dm0kUf9YIUDqyqWA92PXHqRn1JoFHDeCgyNEvw4IC6BFGkNzikxXI6KBpyB1zjOAQdJ5UXsqqPZQAP4AVjuE8MmZXkjLSc2WVyZbiWHHnZVxHGuMFFU74IzjbGKb2HCn5nxba309n5jTSe3zx/wD5UFxbySU/A0rH2kcFtX9BARlf3icHsCNzT41wVJIWF7JJLFsTHhVBIOQBoUOTnGF1bnHWn1Lpl5lyFPyxKJMerMXVSf6Ohjj1IPUCgUHwPHMeZOWEj5ZlGggZZn0gshOBqI679e9aO1gCIqAkhVCgnrsMb1LRQFFFFAUUUUBRRRQZnwncXRklWeNUQZbZFQCRpJSwUqTzFK6HLnclyepKroLq0SVCkqq6nqrDIODkZB9wKwn6N7i1Nzc/ZpHdnXXIGjCaTz7ny5DHu5OCOhDZ82lfoNAgufDdss8JFvEMlwcIBuV1A9PRD+dWrXhcMEqLDHFGCsjYUaTktFkjG2PX+zip+JnBhbssoz/bDRj+LipHb46jI/VscY3+aPfV2Ht3yPSg7u7NJVKyKGU9iM9QRkehwTvVOC/MWEuTg9Fl6I/pk/sOfunr2J7M6pcS5xAEKROCCGEjFfTbAU5yM9aDPeMoA95w4HIBmkGdjg8skbEEZyo6jtUvirw/LNEEV3lDHDqWCYHXUNJRSQQNmz7Y7o/F1pcRRQyFYkjiuI2wsjOEOoKCmUUoDkqV3XB2Arai4uP9VF+Exx/9rP8AA0GeiW/eYFTChjGCrjJ0vqOAyswJ+Gm5x2Psbssl8gZkUSkDaNzHHk5HQqTnAz1K/wCVUxwjiMbPomVw7FySVU76Row0L4CgYBz07Dvo+EmXlL9oA5g2OGDZ99lUD6YoKr313na2jI958f8A6jV2xmkZSZkWMg7APr2wNydIxvnb2ry+vCmlUAaR/lUnAwPmc9SFGR+JUdxWRPB7yRpOdIkpjkIOFG6lUZQIXIj2yepyT1J0igutwn7XcG4WNFUx8pJGZtTqTqL6EZdjgaSWBxv3ADSw8OiJSqyyBSclVIUZ2GxILjYD9qq/C7wq4E10OmOVJEsDbDqN9+h3GR6U8knVULkjSBqJ7YAzn6YoKZ4DCfnTmf1jNL/jJx+FVfCV8stsAjFhEzQ5KlSeUxUZBHXSFJ9yalj4xbXWYVlVy67qGKtj2IwR+G9ScO8PwwMWiDgkYOZJHHY9GYjtQMaKrX96IkzjUxOlEHVmPRR/eT0ABJ2BqpFwQFQZHcyndnV3Tc9lAbAUdl6Y65OSQp/ybcxPNL9phw7FsyRHyRqPKmRIowvnOT94nbemHCb7mKQzq7ruSqMgwxOkgMTkeUjIJBINC8IBIMskkoU5CuV05G4JCquog7jVnBAPUZqe64ekhBbIYbBlYowHplSCR7Hbag4v7Dm6fiSR4Ofhtpz7HY7Utu/CSyo6Sz3Lo66WUy7dvRfb++rVwjwjXzWdFI1q4U4XIDMGVVI0jLZOeh+tNKBfwZcK49JXG+565GfqCD75z3phS8DRdfuypn+3GQM/Uow/COmFBFc3KxoXc4UdT/8AzuewA3NVuHRMS8rrpaTGFJyVVRsDjbOSxIGQNWMnGTEhE82cgxQnbuGk7nPcIDj+kW7oKZ0CXiXi2CCVo5dQKgFmwNIBjuJsk5zstrJnb7vrtSt/0hWzKrfEUMoYllA0Z+05D+bYqbOUNjPQYznZzecDt5X1zQxO2nRqZFY6dxpyR0wzDH7zepqF/C9oTk20BzqH6tf29Wrt31tn+m3qch14c42t3bJOoK68gqeqsrFGU+4ZSPwplUFrZRxAiJFQMSxCgKCT1OB3OOtT0BRRRQFFFFBjvBVs6zzarSODy7ssRiOrW6cvUSROOXHG2tcDf3wuwZsDJ7VkPBYj+1XbRz8znNzAvLdNuZMNau/6xSTpyCQNGRhWVRsCKDOcS8T2zxFdbgnBVuTKcMCGU4Cb4YA47/jRw/xdBLJu5R1jGuIgggscjAIDMSBkYHQg7ZxV8eF7X/s8Pf8A0a9wAe3oAPwFRXNmls6Swoq50QuqgLqUkJHj3ViAP3Wb0FBQn4eZbiSWOOf4kaRhjK1uvlZmJ0/Op+UZ0b7+pzesOGTxghXRdRyQ7S3B/As64/KuzxeffFnLt0+JCM9P9pt1J/Ck3G51IM13YXJCgDKSBzjVsBHHKD1Oc4+vSgW+NrC4CTPca5YAoZuW/LjCroODCXySCrHOTnUNxjAv+DOMyaHM3OZDp5eQ07Dy+Yl1U7E4wD036VR8Q8Ltxa3bQvdea3YCL4wiTQrHdWUae+Q5x12q9wGz51vEw0PIIoyVlXlyjKjBSeMatJ7Nhs4IzkEDKNcRlyuV2f25Z6Y0Trxqoi6769NuLcRMkemLnJk+Y8ifOnfZSoUqc43z60i4Vc3kE6RktKk4K82VZlVHUZG0khY5Gry+XJC77Ei5xS8u4AvIUgahr+0HmRhQCSVmVtS5IA+JtvnygGqvCzdODG5MyyszZmiWWJT1CiSKY6VVl6EbEbEVqhPbC5EOftAk5p+eQozK2OmllBCr1wmxGTtkkmCTibm8BhtpWQwtrcgxZIIKLiQLk7tg9tZ96gteA3JlDPO8CopAWGVpUYt3KzIdOMbdRvtjfLKThEx6Xcw3zskXpjH6voTv6+4oJbS7kkYrNbFFxnLPG4JyMDSpPuc+1UOO+FOdHogk5Q1hypGuPvqwuxXIJ2UgHJ2yc09txhQCxfAxqOMnG2TgAZ+gouLhUUs5wB3+uwHuSTjHvQZC4t7WGdVurYxlgWM4ZuRsVHmcsNBLEDBHUjc5zTW68ZW4OmOWJ2xkkyKqKPVn7fQAn2xvU93difTFGHIZhzCUdQEXzEEsoHmwFx18x9CQ05Q9B+VAn4XewNMc3EU1wcjCsvlHUoiZOkbZPUnG52ADuuREOwH5V1QFFFFB46AggjIOxB6VQ4YxQmBv2N4z6xnYfUrjSfopPzUwpfxXCmOU7ctsM3TCP5Wyfu50sf6APagnv7PmLsdLqdSN91hkA+4wSCO4JHekU3ieGeLQJERjIYZwXAMekEyDO2fl0Bhtlwfam8vG4gcI3Mf7kfnb8cHCj3Yge9VoeCLI/MuI48nOmMKGVdXVmOPO57noOg7swW4+JwKAFliAA2AdQMdsDPTFS2/EInOI5EY9cKwY7Y7A+4/Oo/5Gg6cmL0/Vr09OlSQcOiQ5SNFOMZVQDj0yB7CgsUUUUBRRRQFFFFAUUUUC/h3AYIGZoYwrPsdydtTPpUEkIup2OlcDLHamFFFBzJIFBZiAAMknYADckntSuO1+0HmSgiPBEcZ2OGBUyN3VipIA6qCc7kgMLu1WRGRs4YYONjSq/wCHsunCS3OeuqbQoxjGUyFbv27UHsvhq3UFliZmXcKJGBJG4AJcDOfX1rMcVsLcQustjNGCpY4uIw5CkNsOcScso2x/Gms8N4B/NYnhJ20mVJU3BwwDN5NJwcLsc9NqT8QnuRJCl2khZzoDC3huFGQSTsMgLgnA3I3xQUPEniFG4cBLOXnnT4ULEERq7BcvoUB3RW/bPVSQMirk/HpDDHBaxFZYgsMMxJbBXTHkqIyCrBdw23Q/sghffRmdxbBYh9rueWrpCY9MFvlz1AUuxXOxOxGewH0O54TI7llupkBOyqIio2xgaoyffrQIuMwu6JM15oVlVlVBICfKNRCJMC3mIPQ6R+JqDgbJDbkWLlQm8ymNlPctJGsjfNgbqSR02B2Zjb+HEtpS0hM6TthuaFYI7Bt0UKFVXPlIA3JWvL3g9u7wy2zcuSMuU+zopD4XBR8DBXtgkbnGckUGTNwgi12Vy1zNkOs0yP1znd2kRPKMjBU43B9n9heWlwrGV5pWR8OpeSYKV2yRDlAD19M59KtTa7S3LuqLFGNRcKpmRc6iNAHLOMkeVjt0B6UMbFmDmHmiQCUyMvMA5vTKnzdExgL5ds4yaC3b8XgjXl24SFSAyNIphjJYj5Q2kud87bbjfep+NWYMTaizyMfgjIBD48ujGMYI1ZOSAGJOM1He263MQiFupiGkgyjQg04wVjHnOPQhRjbNFt4OgA84d2Octrdfm6gAP5R+Z9SetA8Fe0pt/C9ujBkVwQQ362UjI6bF8fhTagKKKKAooooMr4q8UXFvMEgt2lQROzvodgHKycpQV65ePSw6gOnSlUXje+Lb2ZDA45OiTU5BZW0y/IAunUGIwykdMit/RQfP4/F94DGEtVMZcB5BDLGukm0BOljqTSbiVScPkw5wAH0+WPjm/dkDWLDUIznQ4HnNoGXc+Vl50x822FX7rV9AooMn4X8WXFxMqT2zRI0CtrKOo5uiJ5Eywxj4pUd8wv7Vra8zRmg9orzNGaD2iiigKKKKAooooCiiigKKKKAqrxK05kTKNm6ofuuN1b8GANWqKDDcFlPEOJfaT5YrNBGi9zLMgZz9FVtPvsa3NYzwtwO6tnul0xqskoZJC2oYVAmdAwSTp6Erj1PfVR2fkKOzSas6ixGTnbHlAAHsBQLb24WVypiaeFcZCqCutS2c6mAkA22UMAwOdwML73jn2WM/ZwsqjGIZZORImTuF5i5ZMHIB6Y2JGAupjjCqFUAKBgADAAGwAHYUEb9sf896BG3Gbh0JitH3HlLuij8ULBsflnbpnNK4OC4YtJw9ZGYebJt1UHJ+VBt+JJPbJrY17QcxoFACgAAYAGwAGwAHauqKKAooooCiiigKKKKAooooMq3A4JHkeSzWdjI+XIjzscAHWwOwA/hR/wBGrX/uxPyh/wDPXU3CppWYxXj24DuCqqjZOtjqy3tgfhUZ8N3X/ek3T/VxfnQE/he3KNy+HRBxjAdYiDlgD8r9lye3SqT+Hhg44RbdSB549hg4J233A22+btimcPAnVXW7vZZ45AqaSqx4JYEeZN98Y+maXx2Vg7qBdyFnbb4vVyVAPy4LdFHtnHeg9Tw0jIT/ACXbIwbABMbZGG3yMYIIXb97rtXLeHl2xwi3OT9+PbbO+3rtt7nHq9XxPaxxA84FV8hbzMcgMRnbJJEbYP7RxjORmZvE9sM/GTbrg56UFPhvBYYZ4Wit44HeJ9YQD/ZHSSNmwe9aCk8PFIprmPlOr6Ukzg9MmPr+RpxQFFFFAUUUUBRRRQFFFFBhpvDXEDO7c8mIz8wL9olDaCJ/JkIFVRzIsIB+wclsAmvJ4T4oRIBe/Mr8s8x8rqW6wpOns80WHG4VB3QZ+g0UGDu/CnEX1hbvRl2OrnTHVkzsp0DTygA8S6EbB0530jVa4r4ev5HQwXHKIt0TUZnbTIq3AcmMIElLGSLzkAjl5AGADsqKDF33hy+a1KRzGNzOXUC5lYpGYTHo55XW/wAX4m42zj9kVDL4Z4kSCt0EYNqL82Rlb4kboOSRpRUVHQgH4gcltztuqKDAf9EOI/ZipuzzmAGoTS4AFqYSQ3rzzr+UHbVnO1aDwdwu6gikF9MJpHlLhgzEBSka6QGA0gMrHA9c9zT+igKKKKAooooCiiigKKKKAooooM9Pwy5EjmNLRlLMVMgfXh9ypwCMbmuDw663+FYbgKfK/QYwPl6DA29q0eKMUGeNleb/AA7HzYLbSb6emfLvjtQLK8yDy7HI6HEm2OmPLtWixRQZxbG7GwisBk5Oz9Rnf5fc/ma5PDbojBhsMeml8b5/d9z+ZrS0UCThfDp1mDyrbIqoVAhDAkkpjOQBgBT+dO6KKAooooP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4" name="AutoShape 10" descr="data:image/jpeg;base64,/9j/4AAQSkZJRgABAQAAAQABAAD/2wCEAAkGBhQSEBUUEBQVFRUVFx4XFhcYGBwWGBwdGB4YFx4YHBgdGyYgGB4jHBYZIC8gIygpLCwsGB4xNjAqNSYrLCkBCQoKDQwMDQwMDSkYFBgpNSkpNTUpKTIpLik1KTYpNTMpNSk1KTU2MykpNSkpMjY2NTAqNjU2KSwpKTUpNTIpNf/AABEIAL8BCAMBIgACEQEDEQH/xAAbAAACAwEBAQAAAAAAAAAAAAAABQMEBgIBB//EAEwQAAIBAwIEBAMEBQgGCAcAAAECAwAEERIhBRMxQQYiUWEjMnEUUoGRBzNCYqEVJHJzgrGywUNTY5Ki8BY0VFXR0tPxdISTs8LD4f/EABYBAQEBAAAAAAAAAAAAAAAAAAAEA//EABwRAQACAgMBAAAAAAAAAAAAAAABEQIDEiGBBP/aAAwDAQACEQMRAD8A+40UUUBRRRQFFFFAUUUUBRWA/TOkrWMMdu7JJLdxRqVYqcvrUDIIPUisHwDx1c829vnLFrizU20WokCRpfsiaUzgnXGW2HTNB97or4UOIXMXDZ7C454mint5I+c/LkeKeRFYF0diFEgcagTs49MVc45w69gh+wK0pe7maZYreZrh4IIlXIEszI3ml09SBs3UnFB9por5hxvxNJceF5pizJcIgimwdLrLFIiPnG6kkZx6NWb8QcRVbbiQ4bPK9msNsdfOldUnM6BlSVmLAGPdgD/4UH3OisL+jKaLlz8uS3kIKlhb3Fxc4GGxnnsSpOGwF64rP3v6QVa4vLuzdpEFjFHEu+1xLLIqIUPR8kEjrgGg+tUV8PtOL3dvw65spjdJJC8MzOx/nH2WV1EzLoZ9lcP5gThX7YOOLriyLBxFLAy8iL7PKHjupLmMAToCRlNUbmPLOuthge2wfc6K+P8AFPGDF+LSWUjTfaGtbWzKMSplkjdX5ZzgMoJY47gZpXPxG4axisJOaLiDicMQWaRoneGcSvFzZImJGQSp0E40jG9B90or4fa8YnHD5bJWn+13F80Jtkdnmt40CvII3lky4MaEhiwU8w77E15JxK5uoeG2zKzXMMtxbzxSTSQazDEHTW8TaslApBzgtnfGTQfcaK+O+CuIu0/CFM8jEtfiWNmfMbKqEQPqYs3LzsWycEV9ioCjNFFB5mjNe0UBmiiigKKKKAooooCiiigKKKKAoopLxeQzCSNNWiNWMhTZmbTlYkPr0Y/2RvqOAdUVRHA4P9TF+KKf8q5m4TbKpZ4YQqgkkxrgAbk9PSgv0YrOcDueH3gf7PHG2jAYGHQRnODhlBwcHB9qoxcPjPGJI9OI1tFbQCQuoyEasA4zgYzQbHFFUP5Ci7Bx9JJB/c1e/wAix/em/wDrzf8AqUF7FGKU3nDIkXUVnl3+USSyH8mk/wCc1RXkkD+ZTjr/AKPfbffz9/8AKg0mK8Cj29aznMizgWt2Om4DKN/pIOlTcEEVzGXUXMeHZCsksytlDg7cygucd42lsis2CzukaIWCli7KuF9SAS2B2U1mB+lCMLGeSMO0evDg8tXVWlZsL/oi6BgcfPvin98ttCMzXLRgfeuGH975pWniHh5OkXxz/Xtj8ztQVbf9I2XVVhhKMZdLrcAgrCYlLAcoHzNKdIOMhc9GBqO2/ShrIH2dU1adLPNoQamC5ZzHsoORqXVhtCnSXXOhtLKGQZiuXfvlZVf8dgatfyP/ALab81/8lBJwXiIuLeKcKU5savpPUagDj369au4qgOBxn5uY/wDSkdv4FsD8AKP5Bg7Jj6Mw/iDQX8V7Wc8QcNdI1FmTzWkVVEk84TG7N0k+4rH8O9RrbXw6AAf/ABIb+L2rE0Gnopf9gl7XD/ikZ/uUUfZJ+04/GIH+5hQMKKX8u5H7cLexjZM/2uY2PyrpOJFWCzpyyxwrA6oyT0XVgEE9AGAydhk0F6iiigKKKKAooooCiiigKjnnVFLOwVR1LEAD6k7CpKV8OthLpnl8zN5owekan5dI6BsHduuSRnGBQetePN5YFZFOxmYacD1RCMsfQkBe/mxg9XtmqWkkaKNPLYAFsZyDnLk9SScsTnJJJpjVTimOS4OnBGPNnTuQMHG/egt0v8QDNpcD/Yyf4GphUN1Oir8VlVTsdRABz23239KD5h+ihZObMFZFPKhJyhbK/Gx+0uDkg53Gx9cjU8GDNxe8YkHlwwxkgYGTqf1Pb3qxwleHWayNbvCgI1ORLrOFBO2WJwBnCjbrtWc8O+LIo3u2UPPNcXTmKOIamZEAVGJ6KvXc9qD6PVa9EuPglAd/nDEdDj5SP2sZ9s1nBZ8Sud5ZUskP7EQEsv4yHyg+612v6O7cnM73E7dzJM5P/CRQc3fjRbSflX7oNSa1aNG0jcjQQWZix2wAO3uKF8eFxmGxvZFPRuUEU+41NnFSw+ELW1mhkhiCtzCCxLOfMjd2Jx5lXH4+prS0GU/lTic36q0htx96eXWf9yPp9DVXhvhSW41SXd5KdTsGSHECFoyYSSV3faMDfHQelbas3wrwtahHiaFGEczlQ3mxzNL7Z9iv5UE1h4HsosFLeMn7zjmNn1y2aavw2IjSY4yPQqCPyxXdpZpEgSJQijooGAMnP95qagz9z4BsXOTbIp9UzH/gIpZP4EgWZEt3uISQzsyTPkKuFHUncsw/BWrZ1m4ONstzcmS3mAUrEjIplDBQXz5c6STL0Pt3yAES8F4hD+ovEmXstxHk4/rE3P40LxLii7NaW747pMVB+gYZFMz4iXIHJudyR+ofG2N846b9frXcsd3ltD2+M+TKPkDfZsSbnpuMdDt6BnbnxXOs0RuLC4Rl1H4Wm4BBXBxgjvjf0+tXov0jWmcTGSBvuzRsh/uI/jRBPd/bHEkUUgjiGl1kMf6xmJGkhvMQijcj5QdtWBBZw8QlVOfpTJ86OsUiAajtlTqYlcbYA9x3DQWfHbeX9VPE/wDRdSfyBqvx03Co0kD7IhPLEQkdyMnCkuACdhjBqmfAFky4lgR2Jyz40Ek+mjGkegHT8zVWTwaYVJt764gRd9LOHjUdej9B+NAw4BxWSSPExPOZdYjeJoGGwyu5IfDHBZcgZHqKrWF3eXFuplgtcSJ5kMrnrnbaMjcY7nGaxV5wXiEjNJrnkVCXEwmaFWA1Z0xkqUyhxlRjrgkGnPh6Lidonlg+0RFV0xtcguuAclWYY0sMeXO2NutBsOESuAYpt5IwN851K3Rsnc7hlJO5KZ2zTGsfb+MY5Z8GOWGe3UtNHIBnlNp1kMpIIXKP6kLt1rYUBRRRQFFFFAUUUUEVzOERnPRVLH6AZ/yqDhERS3hVuqxop+oUA/xrnjg/m039U/8AhNS33Do5lCzIrqDkBhkZ3GcfQn86CxqqtxI/D648yD5dXV1GMe+ce2c1nOL2UFvcwTQtDEUc82NUUySK4CZH7Y051HA3GfSm95xlCo0if503WGXprXO+jGMZz7ZoG1Rz26uMOqsOuGAI274NZrhfiuS5UNbfZWBJ0hpnRyASMlDFkdPSnEl9Mirqty7EEkROpAOdhmQoTkb5xQdtwaDBzDFjBz8NehGCOnpSD9GlmgslmCqGmZ3YgAHBdgq/QADA7Va4t4qeGFnktZV6AAtGcliFwAshJxnP0Fcfo4x/JluAQcKQceutjj+NBpqq30UpxyXRMHfUhfI9Bhlx9d6tVV4hxKOBNczBFzjJzjOCe3sDQIeJW948ixpPEzB1lPwSqqiscBjrYksRgYxnS52xTK74jNFG7yRDSqkkxPzGGATnQ6pnHoCT7Uo/6WxQmclZJn1szcrS5KqdKgLqDeVQMjHXUd85ptre6TGnlwuNy2DI6kZwACQikHGSSeuw2agR8Jvr65VZI3UQy7q5VAQCe8ec5GCCMn6nGaZtFcreSBZIljmjDR5QsQ8elX1DUOqkYAPRe2Dm/NavG5kg0+bd42OlSfvhgDpb12IOB0O9KuL8VdpIIxy4ZllEjCU5XlYZWKsCASQWUA77NtgaqBh9ku8D+cQ57n7Od+nbnfX86u2EUqrid1kbPVUMYxttgs3vvmlJuZsD+eWmc7/D7bbfr/r+YpjaX6hAJZomfuykKp+iljjb3NBeqjwc5Rm+9JIf+NlH/CBUzXyaWYOpCgscEHAG9K+F3jCGOKFNbqih2J0xq2BqDNgktnPlUEjvpzQPKoS8ajyVTVKw2KxjXg+jN8qf2iKy3iGGUXUbvHLcaVIKqsiwefqCiI2sAKPmY79ulP8Aw7xJ5AyvByQmNICuqkbjbVGoHToM9aBHwzxO3nM7QWsjSMWWVuY66ToVdC6QBpUb6jnJON6dRW7yTaWnkZBGrnSVjBLlgMFFDYwh/aPUVJP4ZtvMzKRuXY8yQbncn59ht9Bio+Hypb25mcOFbBCgM7BPKka43YnSAT13ZqC2eBRH5g7f0pZG/vc1nrrwzzv5xAWV48i2UvlDvgyMHDruQSuBsAp6/K1bxdCY2ZG8wwqK4MZd3yEVdWMkkY/jTSwteXEkec6FC59cADP44oEkQuRCYrhg0szFFwVOlMeZyVRegyenXSM+anV5bO0emKTlNthgobAHbS23TakUfEJ5buZoIFKRgRLJK5RWILF+WVRs+YBW/q1+gYfaLzJ+Db4zt8Z84+nJ/wA6Cs3h+c6s3WSw0seRGGI6aSw7bn86a8Ml1QRN96NT+ag1LbsxQcwANjzBTkA+xIGfyqDg3/Vof6pP8IoLlFFFAUUUUBRRRQR3MAdGRujKVP0Iwf76QpdTSyQRMknLKPzpUOkcyNgmgkeYAkMdsE+XtqFaHNJYuCQza2lQMRI4BJI21H0Prmga21mkYxGioPRQB+O3Wo+IrlVGCfiJ0OOjqc/QY6d+lSWlosSBIxpUZwNz1JJ6+5NRX655Ywp+IOpx0ycjfc7dKCle8bst45pYPKSCjlTgg43U+9L+ExR3MrmOMxwRMVVkkISY4G4CEAKu+3ckehFP769jhTXKQqggZwT12HQZpfD4ntZZRAso1uuoLhlyCSuxIG+R060FDiNxDFLJb28UfP5DSsxBXCfLnXpJYknpnsdx3W+GuGzjhtpJZyaG0q0qEKwkUZyBqGFcjADZA2GegIfcR4HEkcsih9YjfcyyN+ww6M5B6ntXngdccNtf6lf4jNBVKXD4EU92TgZ1RRRKPqXiBOe+kN+G2GkE1wigPEJMDBYSKWPuQUQflTOigXfytp/WxSxj7xAdfxMbMVHuQBWbtuWLmUfbHaMgNbxwNnSCW1ppTUXIbBG2wYY2GBtaoXIC3ETdmDp+J0OP4RNQJ3uJLaJnPNWMkapbiTmmMfe5YOcb4+bbYnoaaRcMiktyoOtZgGMmQzOSARJqxjOylcDAwuAAAKscUsOdE0ZbSGGD5VfbuCrgqc+4pXw7ittbqYnvI30EqAzRIUCjGjSgUADSe1Be4fpYFZEQSpgOAoxv0cfutgkfQjqpq0bGP/Vp/uj/AMKT8V4xDyWuoZFf7ONTGMh8rsWjOPUbjPQgHtTq3uA6K65wwDDIwcEZGx3HWgT8S4XHO/JWNAFGZZAAGAb/AEasNwzDqeyn1ZSHMECooVAFUDAAGAKo8HZVt1kYgGQc1yTjzSeY7n0yAPYAdqurdoSAHXJ6DIyds7D6b0EtRSXSKcMyg+5A/wCehqrJxMlisKGQqcMchUB+7qPU+oAOO+Kp3fDXmOZLe11HA1v8YgDceUxrq6nbUKCxfSiYpEpDK+WkI3BRCAV228zEL7rrrvi91bqoW7aIK24EmnBK46BupBI/Olvhzw7FBPcOgOvKx52UaQkcnyqAoOpz0A7Y75a8S4PFPjmqTpzjDMvXr8rDPTvQKJOFWkkkAhigILCfyIuCqK4V9h2kdcfj70x49eiONQXEfMcR6yQukEMzEE9G0q2P3iKocO8NwGWVyh1hhFnW+QiKmkZ1b7ebJ339q8ufDlvLcopQsIV5hy7nDMdKblv3ZDj2X2oL9txeBEVVDogAC6opEUADYamQDpSy48XShnCWkjKGAifDlZF31N5ImK4bAAI3ByDtTK38M26OHRCGU5B1uf723/GmtBm7fxQ8kc2qF42WMsmVk0scfLqaNQDqwAM5PoKfWdvy40QfsKF/3QB/lVST402n/RwkFv3pNmVfoowx9ynoRTGgKKKKAooooCiiigyfglIVmvEicOUlKueUI3JLzPlpNRM2GZ0DYGDE23U0+4e2l5Yz1Dax7rJk5/3g4/AetZL9H8lwbibn2KWo0Y1rE0ZkPMkcZJJyNEq9d9XM37VpeOsY9MoDHAaNtBAbEmMEFiACHVRk7DUTQNqq3h80W6/rO4yT5JDttsds59AfWslJOyzRQyS38TTFliaR4CrFVzuFBbHT03Ipxwu9kEEBu5F5glkR2VQEYoJ1740jCZz6jpvQP6R3ljdSBlf7KysMEFJM46/f+h2771fPGoME86M4GTh1Ow36A1RlvFlI57rDHjPLaQJI2f8AWYI0j9zJznf7tAh4kZY+G3EtxM0xUukQUlFxq5K6tODIc7+YnII+tangFgYLWGInJjjVSfcAZ/jWe8Vqs09hbAj7PJIzNpxg8ldaRjG2D/z0rWyzqgy7Bc+pA9+9BJRVYcSi2+JHvuPMv09aQ8S8H8+RpDcNlsFfKMADOANJGRhup9KDTA0r8Tz8u1kkCsxixIoQZYlCG6em2D7ZpVwmOa2nEMebiIt8Vz5BCdORgs7F8jT5VxpyD+1T3jR/m039U/8AhNBRfjFxp1La+XGQXmVDg/eBB0nHUHpVnhN7zQS6Rq+flWRZdttyQNtzj/3pVc8HE8mq6n5eI2i5Mcvkw2CdeoedsY/ZHXvtiO24SlpKHt0llypB0vCB28pGFJJxnPTag0d3ADE4AAypG3uCKoS3JaCKNCdcyAAjqq4GuT20g7fvFR3qjxjxDOkDn7HJkjSvxIjlnwoAAYknfoB2rrhvD5tADKY2bSJHLjUETHw41UtpGMjOoHLFutAyvXt1QQyhGGBiLTzCQvTEYBJAx1x2pNf8BEoDwotmsZDc1Y1E7KowUAXDRqU266unlAG+jtLFIwRGoXO5Pcn1Y9WPucmp6BJb+I7VF0oxVUAwBFIABkAY8mOpHSpYvFNuxADtucDMcg3PuU2+tNq8J9aDO8N8RRvDPPAVkyzOFBIJVNMWroSdkzsD1x12qoP0gbHVbyA9hn69yBg+x/yNNuEcMie2h1xRnCagCinTr8xAyNuu/wBKqcT4daSQyoDESUZVDSZCkjbSC3w98fLjtQMeFyjlySsR5ndiewCnQP8AgjXf6mlEkFxrie3flyzyc2ZXGpOSuBjH7LhTGvlxkliemRPZGKS2tobb9Q6Dvn4UYUFM5O5JVD7Fu9cT8WlkvMW9uZEhUgy6wqsz6coGwc6dO4HdR0xuFxeHXf8A2tD/APLj/wBSrSmWKKRpXErKCy6U0dBnTjU2dx196qx8Sus+a0AGRuJ1O3c40im7uAMkgD1O1BX4ZbhIlGQxxqLD9pm8zN+JJP41apVw25jRpk1KqpJhVLAYBRGIA9NTNt26dqaA0HtFFFAUUUUHgFe0UUGS8GR24muWimeSSV2kbKsiaGmnZSmVHMALMhfLZ0LghdIrVyRhgQwBBGCDuCDsQR3rPeFhbGS4NtC0ZSRomZjkHRJLkINbaE162wAo82cVoi2OtAhngjCSpLlRAQ8TgFnjVhlSmxOzB1AAI0qAQRkUosLiadxCIVaJWZxOQ3Kyckq8LKGyNeQCQOnmOMl/d2MclyOYqurRg77gNGx0/jiZ/wCNUbQ2MMqtAbZBh1ZlkRdwQNJGd9y30x70Bc+CI3MZMjrodX+GkUWdJzpykYYD+129d6ewcPjQYSNFHoFArIcW8aSx3IWMxmJ3WOM6VJZmA2Dc9epyMkD/ADOj4BcXDo32pAjBtgABkYHpI/fPcf5kEnjO0jiks5UQCT7ZGvlABYMGBB6AnHQnp6jJrjjLORm+OAXYwxxJFJhAPmfmqw1gEg6Djf6mrPjSUc6wQ7A3Qck4AAiR2ySele8duIpQsk0crQQfGRkV/M65AIKkYUDJycBsgg4G4ScA4LbPBqEaSZJwZYYQwwcacRoBjIz671Um4tNbwrbzG3WZkIHJYjQDlVkWIx/Ku3ftsO1RWswjDNzb0NKeYIwrSAbZCBpIz0GM74/AVZ4Zw6OaYPMZZJApBEsK6NIOyamgXOCwO2MkZ6UFeykdFWOG6Ztt2McSZY7s3xDqYsxLbA9epq+hkwUuZJ3WQFNPKTfKnOGizjbJ7HapmsHDHTZ2p32OsAkAnBPwdjsNt8eu1c8T+2NE3LhgDoVaP4rHdWU4xoXGV1Dr7d9gR2hsbfVA0XNaPTo5kBaTSw21u0YxhgdzjYqBmm3CrMSIxt/s8AbAblREP6jzHRuMnqm2TXU0rzXMTW06KrQvr8gdsq0exBOxBfocY83c7XV4dc97vO/+pT8utBZtOEqhDMTJIP23OTv10jog9lAzV6vM0ul4rrOi20u37T/NGn9Ig7t6IDk99I3oFs3jqBXK4Y4JGoPFg4OMj4ucfhmtFzBjORjGc9seuaUTeGUkeN5JJmaMkjEhQHUMfKmAB9Me5NXF4ND1MasfV/OfzbJoEJ8ZslwkMiwtqUnMUpbpnuyqgPTYsDv7gG3d8dSUGIERhtnYvGxCnqFVHYliMgdMdd9ge+N3Mq3ECQQiXaQvlwgVcADOx2LEdv2ehqVb66wf5qm3T449f6vbbegpW8889xIqXCRRIRykWL4jDSuotrHyhjgFffPQZs2HhVELGYRTZ6ZgiUj3yq79vyqxCjzZFzAiBd0Ik1nO4yCFUocdwe9dm0kUf9YIUDqyqWA92PXHqRn1JoFHDeCgyNEvw4IC6BFGkNzikxXI6KBpyB1zjOAQdJ5UXsqqPZQAP4AVjuE8MmZXkjLSc2WVyZbiWHHnZVxHGuMFFU74IzjbGKb2HCn5nxba309n5jTSe3zx/wD5UFxbySU/A0rH2kcFtX9BARlf3icHsCNzT41wVJIWF7JJLFsTHhVBIOQBoUOTnGF1bnHWn1Lpl5lyFPyxKJMerMXVSf6Ohjj1IPUCgUHwPHMeZOWEj5ZlGggZZn0gshOBqI679e9aO1gCIqAkhVCgnrsMb1LRQFFFFAUUUUBRRRQZnwncXRklWeNUQZbZFQCRpJSwUqTzFK6HLnclyepKroLq0SVCkqq6nqrDIODkZB9wKwn6N7i1Nzc/ZpHdnXXIGjCaTz7ny5DHu5OCOhDZ82lfoNAgufDdss8JFvEMlwcIBuV1A9PRD+dWrXhcMEqLDHFGCsjYUaTktFkjG2PX+zip+JnBhbssoz/bDRj+LipHb46jI/VscY3+aPfV2Ht3yPSg7u7NJVKyKGU9iM9QRkehwTvVOC/MWEuTg9Fl6I/pk/sOfunr2J7M6pcS5xAEKROCCGEjFfTbAU5yM9aDPeMoA95w4HIBmkGdjg8skbEEZyo6jtUvirw/LNEEV3lDHDqWCYHXUNJRSQQNmz7Y7o/F1pcRRQyFYkjiuI2wsjOEOoKCmUUoDkqV3XB2Arai4uP9VF+Exx/9rP8AA0GeiW/eYFTChjGCrjJ0vqOAyswJ+Gm5x2Psbssl8gZkUSkDaNzHHk5HQqTnAz1K/wCVUxwjiMbPomVw7FySVU76Row0L4CgYBz07Dvo+EmXlL9oA5g2OGDZ99lUD6YoKr313na2jI958f8A6jV2xmkZSZkWMg7APr2wNydIxvnb2ry+vCmlUAaR/lUnAwPmc9SFGR+JUdxWRPB7yRpOdIkpjkIOFG6lUZQIXIj2yepyT1J0igutwn7XcG4WNFUx8pJGZtTqTqL6EZdjgaSWBxv3ADSw8OiJSqyyBSclVIUZ2GxILjYD9qq/C7wq4E10OmOVJEsDbDqN9+h3GR6U8knVULkjSBqJ7YAzn6YoKZ4DCfnTmf1jNL/jJx+FVfCV8stsAjFhEzQ5KlSeUxUZBHXSFJ9yalj4xbXWYVlVy67qGKtj2IwR+G9ScO8PwwMWiDgkYOZJHHY9GYjtQMaKrX96IkzjUxOlEHVmPRR/eT0ABJ2BqpFwQFQZHcyndnV3Tc9lAbAUdl6Y65OSQp/ybcxPNL9phw7FsyRHyRqPKmRIowvnOT94nbemHCb7mKQzq7ruSqMgwxOkgMTkeUjIJBINC8IBIMskkoU5CuV05G4JCquog7jVnBAPUZqe64ekhBbIYbBlYowHplSCR7Hbag4v7Dm6fiSR4Ofhtpz7HY7Utu/CSyo6Sz3Lo66WUy7dvRfb++rVwjwjXzWdFI1q4U4XIDMGVVI0jLZOeh+tNKBfwZcK49JXG+565GfqCD75z3phS8DRdfuypn+3GQM/Uow/COmFBFc3KxoXc4UdT/8AzuewA3NVuHRMS8rrpaTGFJyVVRsDjbOSxIGQNWMnGTEhE82cgxQnbuGk7nPcIDj+kW7oKZ0CXiXi2CCVo5dQKgFmwNIBjuJsk5zstrJnb7vrtSt/0hWzKrfEUMoYllA0Z+05D+bYqbOUNjPQYznZzecDt5X1zQxO2nRqZFY6dxpyR0wzDH7zepqF/C9oTk20BzqH6tf29Wrt31tn+m3qch14c42t3bJOoK68gqeqsrFGU+4ZSPwplUFrZRxAiJFQMSxCgKCT1OB3OOtT0BRRRQFFFFBjvBVs6zzarSODy7ssRiOrW6cvUSROOXHG2tcDf3wuwZsDJ7VkPBYj+1XbRz8znNzAvLdNuZMNau/6xSTpyCQNGRhWVRsCKDOcS8T2zxFdbgnBVuTKcMCGU4Cb4YA47/jRw/xdBLJu5R1jGuIgggscjAIDMSBkYHQg7ZxV8eF7X/s8Pf8A0a9wAe3oAPwFRXNmls6Swoq50QuqgLqUkJHj3ViAP3Wb0FBQn4eZbiSWOOf4kaRhjK1uvlZmJ0/Op+UZ0b7+pzesOGTxghXRdRyQ7S3B/As64/KuzxeffFnLt0+JCM9P9pt1J/Ck3G51IM13YXJCgDKSBzjVsBHHKD1Oc4+vSgW+NrC4CTPca5YAoZuW/LjCroODCXySCrHOTnUNxjAv+DOMyaHM3OZDp5eQ07Dy+Yl1U7E4wD036VR8Q8Ltxa3bQvdea3YCL4wiTQrHdWUae+Q5x12q9wGz51vEw0PIIoyVlXlyjKjBSeMatJ7Nhs4IzkEDKNcRlyuV2f25Z6Y0Trxqoi6769NuLcRMkemLnJk+Y8ifOnfZSoUqc43z60i4Vc3kE6RktKk4K82VZlVHUZG0khY5Gry+XJC77Ei5xS8u4AvIUgahr+0HmRhQCSVmVtS5IA+JtvnygGqvCzdODG5MyyszZmiWWJT1CiSKY6VVl6EbEbEVqhPbC5EOftAk5p+eQozK2OmllBCr1wmxGTtkkmCTibm8BhtpWQwtrcgxZIIKLiQLk7tg9tZ96gteA3JlDPO8CopAWGVpUYt3KzIdOMbdRvtjfLKThEx6Xcw3zskXpjH6voTv6+4oJbS7kkYrNbFFxnLPG4JyMDSpPuc+1UOO+FOdHogk5Q1hypGuPvqwuxXIJ2UgHJ2yc09txhQCxfAxqOMnG2TgAZ+gouLhUUs5wB3+uwHuSTjHvQZC4t7WGdVurYxlgWM4ZuRsVHmcsNBLEDBHUjc5zTW68ZW4OmOWJ2xkkyKqKPVn7fQAn2xvU93difTFGHIZhzCUdQEXzEEsoHmwFx18x9CQ05Q9B+VAn4XewNMc3EU1wcjCsvlHUoiZOkbZPUnG52ADuuREOwH5V1QFFFFB46AggjIOxB6VQ4YxQmBv2N4z6xnYfUrjSfopPzUwpfxXCmOU7ctsM3TCP5Wyfu50sf6APagnv7PmLsdLqdSN91hkA+4wSCO4JHekU3ieGeLQJERjIYZwXAMekEyDO2fl0Bhtlwfam8vG4gcI3Mf7kfnb8cHCj3Yge9VoeCLI/MuI48nOmMKGVdXVmOPO57noOg7swW4+JwKAFliAA2AdQMdsDPTFS2/EInOI5EY9cKwY7Y7A+4/Oo/5Gg6cmL0/Vr09OlSQcOiQ5SNFOMZVQDj0yB7CgsUUUUBRRRQFFFFAUUUUC/h3AYIGZoYwrPsdydtTPpUEkIup2OlcDLHamFFFBzJIFBZiAAMknYADckntSuO1+0HmSgiPBEcZ2OGBUyN3VipIA6qCc7kgMLu1WRGRs4YYONjSq/wCHsunCS3OeuqbQoxjGUyFbv27UHsvhq3UFliZmXcKJGBJG4AJcDOfX1rMcVsLcQustjNGCpY4uIw5CkNsOcScso2x/Gms8N4B/NYnhJ20mVJU3BwwDN5NJwcLsc9NqT8QnuRJCl2khZzoDC3huFGQSTsMgLgnA3I3xQUPEniFG4cBLOXnnT4ULEERq7BcvoUB3RW/bPVSQMirk/HpDDHBaxFZYgsMMxJbBXTHkqIyCrBdw23Q/sghffRmdxbBYh9rueWrpCY9MFvlz1AUuxXOxOxGewH0O54TI7llupkBOyqIio2xgaoyffrQIuMwu6JM15oVlVlVBICfKNRCJMC3mIPQ6R+JqDgbJDbkWLlQm8ymNlPctJGsjfNgbqSR02B2Zjb+HEtpS0hM6TthuaFYI7Bt0UKFVXPlIA3JWvL3g9u7wy2zcuSMuU+zopD4XBR8DBXtgkbnGckUGTNwgi12Vy1zNkOs0yP1znd2kRPKMjBU43B9n9heWlwrGV5pWR8OpeSYKV2yRDlAD19M59KtTa7S3LuqLFGNRcKpmRc6iNAHLOMkeVjt0B6UMbFmDmHmiQCUyMvMA5vTKnzdExgL5ds4yaC3b8XgjXl24SFSAyNIphjJYj5Q2kud87bbjfep+NWYMTaizyMfgjIBD48ujGMYI1ZOSAGJOM1He263MQiFupiGkgyjQg04wVjHnOPQhRjbNFt4OgA84d2Octrdfm6gAP5R+Z9SetA8Fe0pt/C9ujBkVwQQ362UjI6bF8fhTagKKKKAooooMr4q8UXFvMEgt2lQROzvodgHKycpQV65ePSw6gOnSlUXje+Lb2ZDA45OiTU5BZW0y/IAunUGIwykdMit/RQfP4/F94DGEtVMZcB5BDLGukm0BOljqTSbiVScPkw5wAH0+WPjm/dkDWLDUIznQ4HnNoGXc+Vl50x822FX7rV9AooMn4X8WXFxMqT2zRI0CtrKOo5uiJ5Eywxj4pUd8wv7Vra8zRmg9orzNGaD2iiigKKKKAooooCiiigKKKKAqrxK05kTKNm6ofuuN1b8GANWqKDDcFlPEOJfaT5YrNBGi9zLMgZz9FVtPvsa3NYzwtwO6tnul0xqskoZJC2oYVAmdAwSTp6Erj1PfVR2fkKOzSas6ixGTnbHlAAHsBQLb24WVypiaeFcZCqCutS2c6mAkA22UMAwOdwML73jn2WM/ZwsqjGIZZORImTuF5i5ZMHIB6Y2JGAupjjCqFUAKBgADAAGwAHYUEb9sf896BG3Gbh0JitH3HlLuij8ULBsflnbpnNK4OC4YtJw9ZGYebJt1UHJ+VBt+JJPbJrY17QcxoFACgAAYAGwAGwAHauqKKAooooCiiigKKKKAooooMq3A4JHkeSzWdjI+XIjzscAHWwOwA/hR/wBGrX/uxPyh/wDPXU3CppWYxXj24DuCqqjZOtjqy3tgfhUZ8N3X/ek3T/VxfnQE/he3KNy+HRBxjAdYiDlgD8r9lye3SqT+Hhg44RbdSB549hg4J233A22+btimcPAnVXW7vZZ45AqaSqx4JYEeZN98Y+maXx2Vg7qBdyFnbb4vVyVAPy4LdFHtnHeg9Tw0jIT/ACXbIwbABMbZGG3yMYIIXb97rtXLeHl2xwi3OT9+PbbO+3rtt7nHq9XxPaxxA84FV8hbzMcgMRnbJJEbYP7RxjORmZvE9sM/GTbrg56UFPhvBYYZ4Wit44HeJ9YQD/ZHSSNmwe9aCk8PFIprmPlOr6Ukzg9MmPr+RpxQFFFFAUUUUBRRRQFFFFBhpvDXEDO7c8mIz8wL9olDaCJ/JkIFVRzIsIB+wclsAmvJ4T4oRIBe/Mr8s8x8rqW6wpOns80WHG4VB3QZ+g0UGDu/CnEX1hbvRl2OrnTHVkzsp0DTygA8S6EbB0530jVa4r4ev5HQwXHKIt0TUZnbTIq3AcmMIElLGSLzkAjl5AGADsqKDF33hy+a1KRzGNzOXUC5lYpGYTHo55XW/wAX4m42zj9kVDL4Z4kSCt0EYNqL82Rlb4kboOSRpRUVHQgH4gcltztuqKDAf9EOI/ZipuzzmAGoTS4AFqYSQ3rzzr+UHbVnO1aDwdwu6gikF9MJpHlLhgzEBSka6QGA0gMrHA9c9zT+igKKKKAooooCiiigKKKKAooooM9Pwy5EjmNLRlLMVMgfXh9ypwCMbmuDw663+FYbgKfK/QYwPl6DA29q0eKMUGeNleb/AA7HzYLbSb6emfLvjtQLK8yDy7HI6HEm2OmPLtWixRQZxbG7GwisBk5Oz9Rnf5fc/ma5PDbojBhsMeml8b5/d9z+ZrS0UCThfDp1mDyrbIqoVAhDAkkpjOQBgBT+dO6KKAooooP/2Q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5" name="Título 1"/>
          <p:cNvSpPr>
            <a:spLocks/>
          </p:cNvSpPr>
          <p:nvPr/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chemeClr val="tx2"/>
                </a:solidFill>
                <a:latin typeface="Times New Roman" pitchFamily="18" charset="0"/>
              </a:rPr>
              <a:t>MUNICÍPIO DE JAGUARARI - BA</a:t>
            </a:r>
          </a:p>
        </p:txBody>
      </p:sp>
      <p:sp>
        <p:nvSpPr>
          <p:cNvPr id="15366" name="Espaço Reservado para Conteúdo 2"/>
          <p:cNvSpPr>
            <a:spLocks/>
          </p:cNvSpPr>
          <p:nvPr/>
        </p:nvSpPr>
        <p:spPr bwMode="auto">
          <a:xfrm>
            <a:off x="881063" y="2419350"/>
            <a:ext cx="76930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Fundado em 1926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População de 30.342 habitantes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Rede assistencial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pt-BR">
                <a:latin typeface="Times New Roman" pitchFamily="18" charset="0"/>
              </a:rPr>
              <a:t>1 Hospital Público Municipal - HPP, Serviço de atendimento Móvel de Urgência - SAMU (uma ambulância básica), 7 UBS da Estratégia de Saúde da Família - ESF, 1 Centro de Saúde, 1 Centro de Atenção Psicossocial - CAPS e 2 Policlínicas privadas.</a:t>
            </a:r>
          </a:p>
        </p:txBody>
      </p:sp>
      <p:pic>
        <p:nvPicPr>
          <p:cNvPr id="15367" name="Picture 12" descr="280px-Bahia_Municip_Jaguara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5550" y="5011738"/>
            <a:ext cx="17129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650238" y="30864175"/>
            <a:ext cx="6126162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2338" y="4783138"/>
            <a:ext cx="29003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Conteúdo 2"/>
          <p:cNvSpPr txBox="1">
            <a:spLocks/>
          </p:cNvSpPr>
          <p:nvPr/>
        </p:nvSpPr>
        <p:spPr bwMode="auto">
          <a:xfrm>
            <a:off x="874713" y="2403475"/>
            <a:ext cx="8064500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pt-BR" sz="2000"/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 Trabalho individual x trabalho coletivo.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pt-BR" sz="240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Valorização das práticas de promoção a saúde.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pt-BR" sz="240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 Potencialização do profissional da ESF como agente de mudança na APS.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pt-BR" sz="240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43010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REFLEXÃO CRÍTICA SOBRE O PROCESSO PESSOAL DE APRENDIZAGEM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pPr algn="ctr">
              <a:buFont typeface="Wingdings" pitchFamily="2" charset="2"/>
              <a:buNone/>
            </a:pPr>
            <a:r>
              <a:rPr lang="pt-BR" sz="3600" b="1" smtClean="0"/>
              <a:t>MUITO OBRIGADO!</a:t>
            </a:r>
          </a:p>
        </p:txBody>
      </p:sp>
      <p:pic>
        <p:nvPicPr>
          <p:cNvPr id="44034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6813" y="103188"/>
            <a:ext cx="16827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AutoShape 9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44036" name="Picture 11" descr="especializacao-saude-familia-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-1588"/>
            <a:ext cx="3349625" cy="196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/>
          </p:cNvSpPr>
          <p:nvPr/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chemeClr val="tx2"/>
                </a:solidFill>
                <a:latin typeface="Times New Roman" pitchFamily="18" charset="0"/>
              </a:rPr>
              <a:t>DISTRITO DE SANTA ROSA DE LIMA</a:t>
            </a:r>
          </a:p>
        </p:txBody>
      </p:sp>
      <p:sp>
        <p:nvSpPr>
          <p:cNvPr id="16386" name="Espaço Reservado para Conteúdo 2"/>
          <p:cNvSpPr>
            <a:spLocks/>
          </p:cNvSpPr>
          <p:nvPr/>
        </p:nvSpPr>
        <p:spPr bwMode="auto">
          <a:xfrm>
            <a:off x="881063" y="2419350"/>
            <a:ext cx="76930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pt-BR" sz="2400">
                <a:latin typeface="Times New Roman" pitchFamily="18" charset="0"/>
              </a:rPr>
              <a:t>Distrito de Santa Rosa de Lima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pt-BR" sz="2000">
                <a:latin typeface="Times New Roman" pitchFamily="18" charset="0"/>
              </a:rPr>
              <a:t>Meso-Região do oeste baiano e na Micro-Região de Senhor do Bonfim  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Localizado em Região de Caatinga, a 42 Km da sede.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pt-BR" sz="2400">
              <a:latin typeface="Times New Roman" pitchFamily="18" charset="0"/>
            </a:endParaRPr>
          </a:p>
        </p:txBody>
      </p:sp>
      <p:pic>
        <p:nvPicPr>
          <p:cNvPr id="16387" name="Picture 14" descr="C:\DOCUMENTOS\PSF SANTA ROSA\MULTIRÃO DE LIMPEZA\DSC00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13" y="4329113"/>
            <a:ext cx="2890837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D:\DSC006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7113" y="4437063"/>
            <a:ext cx="30210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C:\Users\Dr Veloso\Downloads\fo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7838" y="4508500"/>
            <a:ext cx="30670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chemeClr val="tx2"/>
                </a:solidFill>
                <a:latin typeface="Times New Roman" pitchFamily="18" charset="0"/>
              </a:rPr>
              <a:t>UNIDADE BÁSICA DE SAÚDE SANTA ROSA DE LIMA</a:t>
            </a:r>
          </a:p>
        </p:txBody>
      </p:sp>
      <p:sp>
        <p:nvSpPr>
          <p:cNvPr id="17410" name="Espaço Reservado para Conteúdo 2"/>
          <p:cNvSpPr>
            <a:spLocks/>
          </p:cNvSpPr>
          <p:nvPr/>
        </p:nvSpPr>
        <p:spPr bwMode="auto">
          <a:xfrm>
            <a:off x="881063" y="2419350"/>
            <a:ext cx="83058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Construída há 5 anos e atende parcialmente os padrões previstos pelo MS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UBS com Estratégia de Saúde da Família - ESF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A Equipe da ESF de Santa Rosa de Lima atua tanto no distrito como na zona rural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pt-BR" sz="2000">
                <a:latin typeface="Times New Roman" pitchFamily="18" charset="0"/>
              </a:rPr>
              <a:t>Raio de 40 Km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População adstrita de 2.640 habitantes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20%  de atendimentos de áreas descobertas (Jaguarari e/ou Andorinha)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chemeClr val="tx2"/>
                </a:solidFill>
                <a:latin typeface="Times New Roman" pitchFamily="18" charset="0"/>
              </a:rPr>
              <a:t>UNIDADE BÁSICA DE SAÚDE SANTA ROSA DE LIMA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585913"/>
            <a:ext cx="6840538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SITUAÇÃO DA AÇÃO PROGRAMÁTICA NA UBS ANTES DA INTERVENÇÃO</a:t>
            </a:r>
          </a:p>
        </p:txBody>
      </p:sp>
      <p:sp>
        <p:nvSpPr>
          <p:cNvPr id="19458" name="Espaço Reservado para Conteúdo 2"/>
          <p:cNvSpPr>
            <a:spLocks/>
          </p:cNvSpPr>
          <p:nvPr/>
        </p:nvSpPr>
        <p:spPr bwMode="auto">
          <a:xfrm>
            <a:off x="881063" y="2419350"/>
            <a:ext cx="83058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Registros das informações desatualizadas.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Cadastros dos pacientes desatualizados.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Monitorização deficitária.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As ações de promoção e prevenção desenvolvidas irregularmente.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Demanda excessiva de pacientes de áreas não adstritas (20%).</a:t>
            </a:r>
            <a:endParaRPr lang="pt-BR" sz="200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pt-BR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OBJETIVO GERAL</a:t>
            </a:r>
          </a:p>
        </p:txBody>
      </p:sp>
      <p:sp>
        <p:nvSpPr>
          <p:cNvPr id="20482" name="Espaço Reservado para Conteúdo 2"/>
          <p:cNvSpPr>
            <a:spLocks/>
          </p:cNvSpPr>
          <p:nvPr/>
        </p:nvSpPr>
        <p:spPr bwMode="auto">
          <a:xfrm>
            <a:off x="881063" y="2419350"/>
            <a:ext cx="83058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800">
                <a:latin typeface="Times New Roman" pitchFamily="18" charset="0"/>
              </a:rPr>
              <a:t>Melhorar a atenção aos adultos portadores de Hipertensão Arterial Sistêmica e/ou Diabetes Mellitus.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/>
          </p:cNvSpPr>
          <p:nvPr/>
        </p:nvSpPr>
        <p:spPr bwMode="auto">
          <a:xfrm>
            <a:off x="762000" y="762000"/>
            <a:ext cx="83820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>
                <a:solidFill>
                  <a:srgbClr val="663300"/>
                </a:solidFill>
                <a:latin typeface="Times New Roman" pitchFamily="18" charset="0"/>
              </a:rPr>
              <a:t>OBJETIVOS ESPECÍFICOS</a:t>
            </a:r>
          </a:p>
        </p:txBody>
      </p:sp>
      <p:sp>
        <p:nvSpPr>
          <p:cNvPr id="21506" name="Espaço Reservado para Conteúdo 2"/>
          <p:cNvSpPr>
            <a:spLocks/>
          </p:cNvSpPr>
          <p:nvPr/>
        </p:nvSpPr>
        <p:spPr bwMode="auto">
          <a:xfrm>
            <a:off x="838200" y="2519363"/>
            <a:ext cx="83058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1. Manter cobertura de acompanhamento de hipertensos e/ou diabéticos;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2. Melhorar a adesão do hipertenso e/ou diabético ao programa;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3. Melhorar a qualidade do atendimento ao paciente hipertenso e/ou diabético realizado na Unidade;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4. Melhorar o registro das informações; 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5. Mapear hipertensos e/ou diabéticos de risco para doença cardiovascular;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pt-BR" sz="2400">
                <a:latin typeface="Times New Roman" pitchFamily="18" charset="0"/>
              </a:rPr>
              <a:t>6. Promoção da saúde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ápsulas">
  <a:themeElements>
    <a:clrScheme name="Cápsula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2489</TotalTime>
  <Words>1128</Words>
  <Application>Microsoft Office PowerPoint</Application>
  <PresentationFormat>Apresentação na tela (4:3)</PresentationFormat>
  <Paragraphs>127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Cápsulas</vt:lpstr>
      <vt:lpstr>QUALIFICAÇÃO DO ATENDIMENTO A USUÁRIOS PORTADORES DE DIABETES E/OU HIPERTENSÃO ARTERIAL SISTÊMICA DA ESTRATÉGIA SAÚDE DA FAMÍLIA DE SANTA ROSA DE LIMA/JAGUARARI-BA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DO ATENDIMENTO PARA USUÁRIOS PORTADORES DE HIPERTENSÃO E/OU DIABETES DA ESTRATÉGIA SAÚDE DA FAMÍLIA DE SANTA ROSA DE LIMA/JAGUARARI-BA</dc:title>
  <dc:creator>Dr Veloso</dc:creator>
  <cp:keywords>Minimum Restrictions,, Minimum Restrictions,</cp:keywords>
  <cp:lastModifiedBy>Dr Veloso</cp:lastModifiedBy>
  <cp:revision>65</cp:revision>
  <dcterms:created xsi:type="dcterms:W3CDTF">2013-09-02T19:12:53Z</dcterms:created>
  <dcterms:modified xsi:type="dcterms:W3CDTF">2013-09-22T12:20:14Z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bc13bb39-2fdb-41af-a091-f27988dde36f</vt:lpwstr>
  </property>
  <property fmtid="{D5CDD505-2E9C-101B-9397-08002B2CF9AE}" pid="3" name="DellClassification">
    <vt:lpwstr>Minimum Restrictions</vt:lpwstr>
  </property>
  <property fmtid="{D5CDD505-2E9C-101B-9397-08002B2CF9AE}" pid="4" name="DellSubLabels">
    <vt:lpwstr/>
  </property>
  <property fmtid="{D5CDD505-2E9C-101B-9397-08002B2CF9AE}" pid="5" name="TitusConfigVer">
    <vt:lpwstr>1.0AMER</vt:lpwstr>
  </property>
</Properties>
</file>