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8"/>
  </p:notesMasterIdLst>
  <p:sldIdLst>
    <p:sldId id="256" r:id="rId2"/>
    <p:sldId id="257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8" r:id="rId11"/>
    <p:sldId id="377" r:id="rId12"/>
    <p:sldId id="378" r:id="rId13"/>
    <p:sldId id="376" r:id="rId14"/>
    <p:sldId id="324" r:id="rId15"/>
    <p:sldId id="326" r:id="rId16"/>
    <p:sldId id="328" r:id="rId17"/>
    <p:sldId id="336" r:id="rId18"/>
    <p:sldId id="337" r:id="rId19"/>
    <p:sldId id="338" r:id="rId20"/>
    <p:sldId id="339" r:id="rId21"/>
    <p:sldId id="329" r:id="rId22"/>
    <p:sldId id="341" r:id="rId23"/>
    <p:sldId id="340" r:id="rId24"/>
    <p:sldId id="342" r:id="rId25"/>
    <p:sldId id="330" r:id="rId26"/>
    <p:sldId id="344" r:id="rId27"/>
    <p:sldId id="345" r:id="rId28"/>
    <p:sldId id="346" r:id="rId29"/>
    <p:sldId id="343" r:id="rId30"/>
    <p:sldId id="347" r:id="rId31"/>
    <p:sldId id="331" r:id="rId32"/>
    <p:sldId id="348" r:id="rId33"/>
    <p:sldId id="332" r:id="rId34"/>
    <p:sldId id="349" r:id="rId35"/>
    <p:sldId id="333" r:id="rId36"/>
    <p:sldId id="350" r:id="rId37"/>
    <p:sldId id="334" r:id="rId38"/>
    <p:sldId id="351" r:id="rId39"/>
    <p:sldId id="335" r:id="rId40"/>
    <p:sldId id="355" r:id="rId41"/>
    <p:sldId id="356" r:id="rId42"/>
    <p:sldId id="352" r:id="rId43"/>
    <p:sldId id="354" r:id="rId44"/>
    <p:sldId id="368" r:id="rId45"/>
    <p:sldId id="369" r:id="rId46"/>
    <p:sldId id="370" r:id="rId47"/>
    <p:sldId id="371" r:id="rId48"/>
    <p:sldId id="372" r:id="rId49"/>
    <p:sldId id="373" r:id="rId50"/>
    <p:sldId id="374" r:id="rId51"/>
    <p:sldId id="375" r:id="rId52"/>
    <p:sldId id="380" r:id="rId53"/>
    <p:sldId id="381" r:id="rId54"/>
    <p:sldId id="382" r:id="rId55"/>
    <p:sldId id="379" r:id="rId56"/>
    <p:sldId id="384" r:id="rId5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434" autoAdjust="0"/>
  </p:normalViewPr>
  <p:slideViewPr>
    <p:cSldViewPr>
      <p:cViewPr>
        <p:scale>
          <a:sx n="77" d="100"/>
          <a:sy n="77" d="100"/>
        </p:scale>
        <p:origin x="-116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3.bin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108559498956159"/>
          <c:y val="0.45357221953860827"/>
          <c:w val="0.84133611691022969"/>
          <c:h val="0.421429306342958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Indicadores!$R$4</c:f>
              <c:strCache>
                <c:ptCount val="1"/>
                <c:pt idx="0">
                  <c:v>Cobertura do programa de atenção ao  diabético na unidade de saúde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strRef>
              <c:f>Indicadores!$S$3:$U$3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Indicadores!$S$4:$U$4</c:f>
              <c:numCache>
                <c:formatCode>0.0%</c:formatCode>
                <c:ptCount val="3"/>
                <c:pt idx="0">
                  <c:v>0.10596026490066225</c:v>
                </c:pt>
                <c:pt idx="1">
                  <c:v>0.16997792494481237</c:v>
                </c:pt>
                <c:pt idx="2">
                  <c:v>0.19867549668874171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9388928"/>
        <c:axId val="49390720"/>
      </c:barChart>
      <c:catAx>
        <c:axId val="49388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9390720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49390720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9388928"/>
        <c:crossesAt val="1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717194833480969"/>
          <c:y val="0.52158273381294962"/>
          <c:w val="0.8464663164187114"/>
          <c:h val="0.352517985611510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Indicadores!$C$21</c:f>
              <c:strCache>
                <c:ptCount val="1"/>
                <c:pt idx="0">
                  <c:v>Proporção de hipertensos com prescrição de medicamentos da Farmácia Popular/Hiperdia priorizada.      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100000">
                  <a:srgbClr val="2C5D98"/>
                </a:gs>
              </a:gsLst>
              <a:lin ang="5400000" scaled="1"/>
            </a:gradFill>
            <a:ln w="25400">
              <a:noFill/>
            </a:ln>
          </c:spPr>
          <c:invertIfNegative val="0"/>
          <c:cat>
            <c:strRef>
              <c:f>Indicadores!$D$20:$F$20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Indicadores!$D$21:$F$21</c:f>
              <c:numCache>
                <c:formatCode>0.0%</c:formatCode>
                <c:ptCount val="3"/>
                <c:pt idx="0">
                  <c:v>0.98039215686274506</c:v>
                </c:pt>
                <c:pt idx="1">
                  <c:v>0.98750000000000004</c:v>
                </c:pt>
                <c:pt idx="2">
                  <c:v>0.98951048951048948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1321856"/>
        <c:axId val="51356416"/>
      </c:barChart>
      <c:catAx>
        <c:axId val="513218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1356416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51356416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1321856"/>
        <c:crossesAt val="1"/>
        <c:crossBetween val="between"/>
        <c:majorUnit val="0.1"/>
        <c:minorUnit val="4.0000000000000008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 rtl="1">
              <a:defRPr sz="11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 sz="1200" b="1" i="0" u="none" strike="noStrike" baseline="0">
                <a:solidFill>
                  <a:srgbClr val="000000"/>
                </a:solidFill>
                <a:latin typeface="Calibri"/>
              </a:rPr>
              <a:t>     </a:t>
            </a:r>
          </a:p>
          <a:p>
            <a:pPr algn="ctr" rtl="1">
              <a:defRPr sz="11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 sz="1200" b="1" i="0" u="none" strike="noStrike" baseline="0">
              <a:solidFill>
                <a:srgbClr val="000000"/>
              </a:solidFill>
              <a:latin typeface="Calibri"/>
            </a:endParaRPr>
          </a:p>
        </c:rich>
      </c:tx>
      <c:layout>
        <c:manualLayout>
          <c:xMode val="edge"/>
          <c:yMode val="edge"/>
          <c:x val="0.12267722076535362"/>
          <c:y val="2.3308881829923252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3541694217314082"/>
          <c:y val="0.52158273381294962"/>
          <c:w val="0.82708501604210616"/>
          <c:h val="0.352517985611510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Indicadores!$R$21</c:f>
              <c:strCache>
                <c:ptCount val="1"/>
                <c:pt idx="0">
                  <c:v>Proporção de diabéticos com prescrição de medicamentos da Farmácia Popular/Hiperdia priorizada.      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strRef>
              <c:f>Indicadores!$S$20:$U$20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Indicadores!$S$21:$U$21</c:f>
              <c:numCache>
                <c:formatCode>0.0%</c:formatCode>
                <c:ptCount val="3"/>
                <c:pt idx="0">
                  <c:v>0.95833333333333337</c:v>
                </c:pt>
                <c:pt idx="1">
                  <c:v>0.97368421052631582</c:v>
                </c:pt>
                <c:pt idx="2">
                  <c:v>0.97752808988764039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0112768"/>
        <c:axId val="50118656"/>
      </c:barChart>
      <c:catAx>
        <c:axId val="501127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0118656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50118656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0112768"/>
        <c:crossesAt val="1"/>
        <c:crossBetween val="between"/>
        <c:majorUnit val="0.1"/>
        <c:minorUnit val="4.0000000000000008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95EEEB-2ED3-41F4-A771-5691C4D77847}" type="datetimeFigureOut">
              <a:rPr lang="pt-BR" smtClean="0"/>
              <a:t>24/06/2015</a:t>
            </a:fld>
            <a:endParaRPr lang="pt-B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pt-B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4CA166-4E57-4078-8DF0-5E0C7BB21A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1561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CA166-4E57-4078-8DF0-5E0C7BB21A72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40767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CA166-4E57-4078-8DF0-5E0C7BB21A72}" type="slidenum">
              <a:rPr lang="pt-BR" smtClean="0"/>
              <a:t>56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8400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CA166-4E57-4078-8DF0-5E0C7BB21A72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53201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CA166-4E57-4078-8DF0-5E0C7BB21A72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16497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CA166-4E57-4078-8DF0-5E0C7BB21A72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45573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CA166-4E57-4078-8DF0-5E0C7BB21A72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64720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CA166-4E57-4078-8DF0-5E0C7BB21A72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52983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CA166-4E57-4078-8DF0-5E0C7BB21A72}" type="slidenum">
              <a:rPr lang="pt-BR" smtClean="0"/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40203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CA166-4E57-4078-8DF0-5E0C7BB21A72}" type="slidenum">
              <a:rPr lang="pt-BR" smtClean="0"/>
              <a:t>54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05700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CA166-4E57-4078-8DF0-5E0C7BB21A72}" type="slidenum">
              <a:rPr lang="pt-BR" smtClean="0"/>
              <a:t>55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703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24/06/2015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24/06/2015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24/06/2015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24/06/2015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24/06/2015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24/06/2015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24/06/2015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24/06/2015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24/06/2015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24/06/2015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24/06/2015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7A847CFC-816F-41D0-AAC0-9BF4FEBC753E}" type="datetimeFigureOut">
              <a:rPr lang="es-ES" smtClean="0"/>
              <a:t>24/06/2015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381328"/>
          </a:xfrm>
        </p:spPr>
        <p:txBody>
          <a:bodyPr>
            <a:noAutofit/>
          </a:bodyPr>
          <a:lstStyle/>
          <a:p>
            <a:r>
              <a:rPr lang="pt-BR" sz="2400" b="1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/>
            </a:r>
            <a:br>
              <a:rPr lang="pt-BR" sz="2400" b="1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</a:br>
            <a:r>
              <a:rPr lang="pt-BR" sz="2400" b="1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/>
            </a:r>
            <a:br>
              <a:rPr lang="pt-BR" sz="2400" b="1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</a:br>
            <a:r>
              <a:rPr lang="pt-BR" sz="2400" b="1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/>
            </a:r>
            <a:br>
              <a:rPr lang="pt-BR" sz="2400" b="1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</a:br>
            <a:r>
              <a:rPr lang="pt-BR" sz="2400" b="1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/>
            </a:r>
            <a:br>
              <a:rPr lang="pt-BR" sz="2400" b="1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</a:br>
            <a:r>
              <a:rPr lang="pt-BR" sz="2400" b="1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/>
            </a:r>
            <a:br>
              <a:rPr lang="pt-BR" sz="2400" b="1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</a:br>
            <a:r>
              <a:rPr lang="pt-BR" sz="2400" b="1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/>
            </a:r>
            <a:br>
              <a:rPr lang="pt-BR" sz="2400" b="1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</a:br>
            <a:r>
              <a:rPr lang="pt-BR" sz="2400" b="1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/>
            </a:r>
            <a:br>
              <a:rPr lang="pt-BR" sz="2400" b="1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</a:br>
            <a:r>
              <a:rPr lang="pt-BR" sz="2400" b="1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/>
            </a:r>
            <a:br>
              <a:rPr lang="pt-BR" sz="2400" b="1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</a:br>
            <a:r>
              <a:rPr lang="pt-BR" sz="2400" b="1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/>
            </a:r>
            <a:br>
              <a:rPr lang="pt-BR" sz="2400" b="1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</a:br>
            <a:r>
              <a:rPr lang="pt-BR" sz="2400" b="1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/>
            </a:r>
            <a:br>
              <a:rPr lang="pt-BR" sz="2400" b="1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</a:br>
            <a:r>
              <a:rPr lang="pt-BR" sz="2400" b="1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/>
            </a:r>
            <a:br>
              <a:rPr lang="pt-BR" sz="2400" b="1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</a:br>
            <a:r>
              <a:rPr lang="pt-BR" sz="2400" b="1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/>
            </a:r>
            <a:br>
              <a:rPr lang="pt-BR" sz="2400" b="1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</a:br>
            <a:r>
              <a:rPr lang="pt-BR" sz="2400" b="1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/>
            </a:r>
            <a:br>
              <a:rPr lang="pt-BR" sz="2400" b="1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</a:br>
            <a:r>
              <a:rPr lang="pt-BR" sz="2400" b="1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/>
            </a:r>
            <a:br>
              <a:rPr lang="pt-BR" sz="2400" b="1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</a:br>
            <a:r>
              <a:rPr lang="pt-BR" sz="2400" b="1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/>
            </a:r>
            <a:br>
              <a:rPr lang="pt-BR" sz="2400" b="1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</a:br>
            <a:r>
              <a:rPr lang="pt-BR" sz="2400" b="1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/>
            </a:r>
            <a:br>
              <a:rPr lang="pt-BR" sz="2400" b="1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</a:br>
            <a:r>
              <a:rPr lang="pt-BR" sz="2400" b="1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/>
            </a:r>
            <a:br>
              <a:rPr lang="pt-BR" sz="2400" b="1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</a:br>
            <a:r>
              <a:rPr lang="pt-BR" sz="2400" b="1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/>
            </a:r>
            <a:br>
              <a:rPr lang="pt-BR" sz="2400" b="1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</a:br>
            <a:r>
              <a:rPr lang="pt-BR" sz="2400" b="1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/>
            </a:r>
            <a:br>
              <a:rPr lang="pt-BR" sz="2400" b="1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</a:br>
            <a:r>
              <a:rPr lang="pt-BR" sz="2400" b="1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/>
            </a:r>
            <a:br>
              <a:rPr lang="pt-BR" sz="2400" b="1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</a:br>
            <a:r>
              <a:rPr lang="pt-BR" sz="2400" b="1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/>
            </a:r>
            <a:br>
              <a:rPr lang="pt-BR" sz="2400" b="1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</a:br>
            <a:r>
              <a:rPr lang="pt-BR" sz="2400" b="1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/>
            </a:r>
            <a:br>
              <a:rPr lang="pt-BR" sz="2400" b="1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</a:br>
            <a:r>
              <a:rPr lang="pt-BR" sz="2400" b="1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/>
            </a:r>
            <a:br>
              <a:rPr lang="pt-BR" sz="2400" b="1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</a:br>
            <a:r>
              <a:rPr lang="pt-BR" sz="2400" b="1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/>
            </a:r>
            <a:br>
              <a:rPr lang="pt-BR" sz="2400" b="1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</a:br>
            <a:r>
              <a:rPr lang="pt-BR" sz="2400" b="1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/>
            </a:r>
            <a:br>
              <a:rPr lang="pt-BR" sz="2400" b="1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</a:br>
            <a:r>
              <a:rPr lang="pt-BR" sz="2400" b="1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/>
            </a:r>
            <a:br>
              <a:rPr lang="pt-BR" sz="2400" b="1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</a:br>
            <a:r>
              <a:rPr lang="pt-BR" sz="2400" b="1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/>
            </a:r>
            <a:br>
              <a:rPr lang="pt-BR" sz="2400" b="1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</a:br>
            <a:r>
              <a:rPr lang="pt-BR" sz="2400" b="1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/>
            </a:r>
            <a:br>
              <a:rPr lang="pt-BR" sz="2400" b="1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</a:br>
            <a:r>
              <a:rPr lang="pt-BR" sz="2400" b="1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/>
            </a:r>
            <a:br>
              <a:rPr lang="pt-BR" sz="2400" b="1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</a:br>
            <a:r>
              <a:rPr lang="pt-BR" sz="2400" b="1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/>
            </a:r>
            <a:br>
              <a:rPr lang="pt-BR" sz="2400" b="1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</a:br>
            <a:r>
              <a:rPr lang="pt-BR" sz="2400" b="1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/>
            </a:r>
            <a:br>
              <a:rPr lang="pt-BR" sz="2400" b="1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</a:br>
            <a:r>
              <a:rPr lang="pt-BR" sz="2400" b="1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/>
            </a:r>
            <a:br>
              <a:rPr lang="pt-BR" sz="2400" b="1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</a:br>
            <a:r>
              <a:rPr lang="pt-BR" sz="2400" b="1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/>
            </a:r>
            <a:br>
              <a:rPr lang="pt-BR" sz="2400" b="1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</a:br>
            <a:r>
              <a:rPr lang="pt-BR" sz="2400" b="1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/>
            </a:r>
            <a:br>
              <a:rPr lang="pt-BR" sz="2400" b="1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</a:br>
            <a:r>
              <a:rPr lang="pt-BR" sz="2400" b="1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/>
            </a:r>
            <a:br>
              <a:rPr lang="pt-BR" sz="2400" b="1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</a:br>
            <a:r>
              <a:rPr lang="pt-BR" sz="2400" b="1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/>
            </a:r>
            <a:br>
              <a:rPr lang="pt-BR" sz="2400" b="1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</a:br>
            <a:r>
              <a:rPr lang="pt-BR" sz="2400" b="1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/>
            </a:r>
            <a:br>
              <a:rPr lang="pt-BR" sz="2400" b="1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</a:br>
            <a:r>
              <a:rPr lang="pt-BR" sz="2400" b="1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/>
            </a:r>
            <a:br>
              <a:rPr lang="pt-BR" sz="2400" b="1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</a:br>
            <a:r>
              <a:rPr lang="pt-BR" sz="2400" b="1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/>
            </a:r>
            <a:br>
              <a:rPr lang="pt-BR" sz="2400" b="1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</a:br>
            <a:r>
              <a:rPr lang="pt-BR" sz="2400" b="1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/>
            </a:r>
            <a:br>
              <a:rPr lang="pt-BR" sz="2400" b="1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</a:br>
            <a:r>
              <a:rPr lang="pt-BR" sz="2400" b="1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/>
            </a:r>
            <a:br>
              <a:rPr lang="pt-BR" sz="2400" b="1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</a:br>
            <a:r>
              <a:rPr lang="pt-BR" sz="2400" b="1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/>
            </a:r>
            <a:br>
              <a:rPr lang="pt-BR" sz="2400" b="1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</a:br>
            <a:r>
              <a:rPr lang="pt-BR" sz="2400" b="1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/>
            </a:r>
            <a:br>
              <a:rPr lang="pt-BR" sz="2400" b="1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</a:br>
            <a:r>
              <a:rPr lang="pt-BR" sz="2400" b="1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/>
            </a:r>
            <a:br>
              <a:rPr lang="pt-BR" sz="2400" b="1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</a:br>
            <a:r>
              <a:rPr lang="pt-BR" sz="2400" b="1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/>
            </a:r>
            <a:br>
              <a:rPr lang="pt-BR" sz="2400" b="1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</a:br>
            <a:r>
              <a:rPr lang="pt-BR" sz="2400" b="1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/>
            </a:r>
            <a:br>
              <a:rPr lang="pt-BR" sz="2400" b="1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</a:br>
            <a:r>
              <a:rPr lang="pt-BR" sz="2400" b="1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/>
            </a:r>
            <a:br>
              <a:rPr lang="pt-BR" sz="2400" b="1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</a:br>
            <a:r>
              <a:rPr lang="pt-BR" sz="2400" b="1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/>
            </a:r>
            <a:br>
              <a:rPr lang="pt-BR" sz="2400" b="1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</a:br>
            <a:r>
              <a:rPr lang="pt-BR" sz="2400" b="1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/>
            </a:r>
            <a:br>
              <a:rPr lang="pt-BR" sz="2400" b="1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</a:br>
            <a:r>
              <a:rPr lang="pt-BR" sz="2400" b="1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/>
            </a:r>
            <a:br>
              <a:rPr lang="pt-BR" sz="2400" b="1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</a:br>
            <a:r>
              <a:rPr lang="pt-BR" sz="2400" b="1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/>
            </a:r>
            <a:br>
              <a:rPr lang="pt-BR" sz="2400" b="1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</a:br>
            <a:r>
              <a:rPr lang="pt-BR" sz="2400" b="1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/>
            </a:r>
            <a:br>
              <a:rPr lang="pt-BR" sz="2400" b="1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</a:br>
            <a:r>
              <a:rPr lang="pt-BR" sz="2400" b="1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/>
            </a:r>
            <a:br>
              <a:rPr lang="pt-BR" sz="2400" b="1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</a:br>
            <a:r>
              <a:rPr lang="pt-BR" sz="2400" b="1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/>
            </a:r>
            <a:br>
              <a:rPr lang="pt-BR" sz="2400" b="1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</a:br>
            <a:r>
              <a:rPr lang="pt-BR" sz="2400" b="1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/>
            </a:r>
            <a:br>
              <a:rPr lang="pt-BR" sz="2400" b="1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</a:br>
            <a:r>
              <a:rPr lang="pt-BR" sz="2400" b="1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/>
            </a:r>
            <a:br>
              <a:rPr lang="pt-BR" sz="2400" b="1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</a:br>
            <a:r>
              <a:rPr lang="pt-BR" sz="2400" b="1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/>
            </a:r>
            <a:br>
              <a:rPr lang="pt-BR" sz="2400" b="1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</a:br>
            <a:r>
              <a:rPr lang="pt-BR" sz="2400" b="1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/>
            </a:r>
            <a:br>
              <a:rPr lang="pt-BR" sz="2400" b="1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</a:br>
            <a:r>
              <a:rPr lang="pt-BR" sz="2400" b="1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/>
            </a:r>
            <a:br>
              <a:rPr lang="pt-BR" sz="2400" b="1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</a:br>
            <a:r>
              <a:rPr lang="pt-BR" sz="2400" b="1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/>
            </a:r>
            <a:br>
              <a:rPr lang="pt-BR" sz="2400" b="1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</a:br>
            <a:r>
              <a:rPr lang="pt-BR" sz="2400" b="1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/>
            </a:r>
            <a:br>
              <a:rPr lang="pt-BR" sz="2400" b="1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</a:br>
            <a:r>
              <a:rPr lang="pt-BR" sz="2400" b="1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/>
            </a:r>
            <a:br>
              <a:rPr lang="pt-BR" sz="2400" b="1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</a:br>
            <a:r>
              <a:rPr lang="pt-BR" sz="2400" b="1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/>
            </a:r>
            <a:br>
              <a:rPr lang="pt-BR" sz="2400" b="1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</a:br>
            <a:r>
              <a:rPr lang="pt-BR" sz="2400" b="1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/>
            </a:r>
            <a:br>
              <a:rPr lang="pt-BR" sz="2400" b="1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</a:br>
            <a:r>
              <a:rPr lang="pt-BR" sz="2400" b="1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/>
            </a:r>
            <a:br>
              <a:rPr lang="pt-BR" sz="2400" b="1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</a:br>
            <a:r>
              <a:rPr lang="pt-BR" sz="2400" b="1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/>
            </a:r>
            <a:br>
              <a:rPr lang="pt-BR" sz="2400" b="1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</a:br>
            <a:r>
              <a:rPr lang="pt-BR" sz="2400" b="1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/>
            </a:r>
            <a:br>
              <a:rPr lang="pt-BR" sz="2400" b="1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</a:br>
            <a:r>
              <a:rPr lang="pt-BR" sz="2400" b="1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/>
            </a:r>
            <a:br>
              <a:rPr lang="pt-BR" sz="2400" b="1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</a:br>
            <a:r>
              <a:rPr lang="pt-BR" sz="2400" b="1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/>
            </a:r>
            <a:br>
              <a:rPr lang="pt-BR" sz="2400" b="1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</a:br>
            <a:r>
              <a:rPr lang="pt-BR" sz="2400" b="1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/>
            </a:r>
            <a:br>
              <a:rPr lang="pt-BR" sz="2400" b="1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</a:br>
            <a:r>
              <a:rPr lang="pt-BR" sz="2400" b="1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/>
            </a:r>
            <a:br>
              <a:rPr lang="pt-BR" sz="2400" b="1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</a:br>
            <a:r>
              <a:rPr lang="x-none" sz="2400" b="1" smtClean="0"/>
              <a:t>UNIVERSIDADE </a:t>
            </a:r>
            <a:r>
              <a:rPr lang="x-none" sz="2400" b="1"/>
              <a:t>ABERTA DO SUS</a:t>
            </a:r>
            <a:r>
              <a:rPr lang="pt-BR" sz="2400" b="1" dirty="0"/>
              <a:t/>
            </a:r>
            <a:br>
              <a:rPr lang="pt-BR" sz="2400" b="1" dirty="0"/>
            </a:br>
            <a:r>
              <a:rPr lang="x-none" sz="2400" b="1"/>
              <a:t>UNIVERSIDADE FEDERAL DE PELOTAS</a:t>
            </a:r>
            <a:r>
              <a:rPr lang="pt-BR" sz="2400" b="1" dirty="0"/>
              <a:t/>
            </a:r>
            <a:br>
              <a:rPr lang="pt-BR" sz="2400" b="1" dirty="0"/>
            </a:br>
            <a:r>
              <a:rPr lang="x-none" sz="2400" b="1"/>
              <a:t>DEPARTAMENTO DE MEDICINA SOCIAL</a:t>
            </a:r>
            <a:r>
              <a:rPr lang="pt-BR" sz="2400" b="1" dirty="0"/>
              <a:t/>
            </a:r>
            <a:br>
              <a:rPr lang="pt-BR" sz="2400" b="1" dirty="0"/>
            </a:br>
            <a:r>
              <a:rPr lang="pt-BR" sz="2400" b="1" dirty="0"/>
              <a:t>CURSO DE ESPECIALIZAÇÃO EM SAÚDE DA FAMÍLIA</a:t>
            </a:r>
            <a:br>
              <a:rPr lang="pt-BR" sz="2400" b="1" dirty="0"/>
            </a:br>
            <a:r>
              <a:rPr lang="pt-BR" sz="2400" b="1" dirty="0"/>
              <a:t>MODALIDADE A DISTÂNCIA</a:t>
            </a:r>
            <a:br>
              <a:rPr lang="pt-BR" sz="2400" b="1" dirty="0"/>
            </a:br>
            <a:r>
              <a:rPr lang="pt-BR" sz="2400" b="1" dirty="0"/>
              <a:t>TURMA </a:t>
            </a:r>
            <a:r>
              <a:rPr lang="pt-BR" sz="2400" b="1" dirty="0" smtClean="0"/>
              <a:t>7</a:t>
            </a:r>
            <a:r>
              <a:rPr lang="pt-BR" sz="2400" b="1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  </a:t>
            </a:r>
            <a:r>
              <a:rPr lang="pt-BR" sz="2400" b="1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/>
            </a:r>
            <a:br>
              <a:rPr lang="pt-BR" sz="2400" b="1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</a:br>
            <a:r>
              <a:rPr lang="pt-BR" sz="2400" b="1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/>
            </a:r>
            <a:br>
              <a:rPr lang="pt-BR" sz="2400" b="1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</a:br>
            <a:r>
              <a:rPr lang="pt-BR" sz="2400" b="1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M</a:t>
            </a:r>
            <a:r>
              <a:rPr lang="pt-BR" sz="2800" b="1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elhoria </a:t>
            </a:r>
            <a:r>
              <a:rPr lang="pt-BR" sz="2800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da atenção à saúde de usuários hipertensos e diabéticos ESF Industrial, </a:t>
            </a:r>
            <a:br>
              <a:rPr lang="pt-BR" sz="2800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</a:br>
            <a:r>
              <a:rPr lang="pt-BR" sz="2800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Farroupilha, RS</a:t>
            </a:r>
            <a:r>
              <a:rPr lang="pt-BR" sz="2800" b="1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.</a:t>
            </a:r>
            <a:br>
              <a:rPr lang="pt-BR" sz="2800" b="1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</a:br>
            <a:r>
              <a:rPr lang="pt-BR" sz="2800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/>
            </a:r>
            <a:br>
              <a:rPr lang="pt-BR" sz="2800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</a:br>
            <a:r>
              <a:rPr lang="pt-BR" sz="28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/>
            </a:r>
            <a:br>
              <a:rPr lang="pt-BR" sz="28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</a:br>
            <a:r>
              <a:rPr lang="pt-BR" sz="2800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/>
            </a:r>
            <a:br>
              <a:rPr lang="pt-BR" sz="2800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</a:br>
            <a:r>
              <a:rPr lang="pt-BR" sz="2800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J</a:t>
            </a:r>
            <a:r>
              <a:rPr lang="es-ES" sz="2800" b="1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osé </a:t>
            </a:r>
            <a:r>
              <a:rPr lang="es-ES" sz="2800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Antonio Machado </a:t>
            </a:r>
            <a:r>
              <a:rPr lang="es-ES" sz="2800" b="1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Reyes</a:t>
            </a:r>
            <a:endParaRPr lang="pt-BR" sz="3000" dirty="0"/>
          </a:p>
        </p:txBody>
      </p:sp>
      <p:pic>
        <p:nvPicPr>
          <p:cNvPr id="3" name="Imagem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22355" y="404664"/>
            <a:ext cx="944562" cy="9445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3457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251520" y="1052736"/>
            <a:ext cx="8640959" cy="5073427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pt-BR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presente intervenção </a:t>
            </a:r>
            <a:r>
              <a:rPr lang="pt-BR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foi desenvolvida: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período de </a:t>
            </a: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semanas </a:t>
            </a: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(Três 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meses</a:t>
            </a: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unicípio 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Farroupilha/ RS, na ESF Industrial. </a:t>
            </a:r>
            <a:endParaRPr lang="pt-BR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população alvo </a:t>
            </a: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foi 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2700 usuários hipertensos e </a:t>
            </a: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771 usuários </a:t>
            </a: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diabéticos, 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pertencentes a área adstrita da UBS.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14408"/>
          </a:xfrm>
        </p:spPr>
        <p:txBody>
          <a:bodyPr>
            <a:normAutofit/>
          </a:bodyPr>
          <a:lstStyle/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Metodologia</a:t>
            </a:r>
          </a:p>
        </p:txBody>
      </p:sp>
    </p:spTree>
    <p:extLst>
      <p:ext uri="{BB962C8B-B14F-4D97-AF65-F5344CB8AC3E}">
        <p14:creationId xmlns:p14="http://schemas.microsoft.com/office/powerpoint/2010/main" val="405009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251521" y="836712"/>
            <a:ext cx="8640960" cy="5832648"/>
          </a:xfrm>
        </p:spPr>
        <p:txBody>
          <a:bodyPr/>
          <a:lstStyle/>
          <a:p>
            <a:pPr algn="ctr"/>
            <a:r>
              <a:rPr lang="pt-BR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Ações realizadas:</a:t>
            </a:r>
          </a:p>
          <a:p>
            <a:pPr marL="0" lvl="0" indent="0" algn="just">
              <a:lnSpc>
                <a:spcPct val="150000"/>
              </a:lnSpc>
              <a:buClr>
                <a:srgbClr val="31B6FD"/>
              </a:buClr>
              <a:buNone/>
            </a:pPr>
            <a:endParaRPr lang="pt-BR" u="sng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50000"/>
              </a:lnSpc>
              <a:buClr>
                <a:srgbClr val="31B6FD"/>
              </a:buClr>
              <a:buFont typeface="Wingdings" panose="05000000000000000000" pitchFamily="2" charset="2"/>
              <a:buChar char="Ø"/>
            </a:pPr>
            <a:r>
              <a:rPr lang="pt-BR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AÇÕES </a:t>
            </a:r>
            <a:r>
              <a:rPr lang="pt-B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MONITORAMENTO E </a:t>
            </a:r>
            <a:r>
              <a:rPr lang="pt-BR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AVALIAÇÃO.</a:t>
            </a:r>
          </a:p>
          <a:p>
            <a:pPr lvl="0" algn="just">
              <a:lnSpc>
                <a:spcPct val="150000"/>
              </a:lnSpc>
              <a:buClr>
                <a:srgbClr val="31B6FD"/>
              </a:buClr>
              <a:buFont typeface="Wingdings" panose="05000000000000000000" pitchFamily="2" charset="2"/>
              <a:buChar char="Ø"/>
            </a:pPr>
            <a:r>
              <a:rPr lang="pt-B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AÇÕES DE ORGANIZAÇÃO E GESTÃO DO SERVIÇO</a:t>
            </a:r>
          </a:p>
          <a:p>
            <a:pPr lvl="0" algn="just">
              <a:lnSpc>
                <a:spcPct val="150000"/>
              </a:lnSpc>
              <a:buClr>
                <a:srgbClr val="31B6FD"/>
              </a:buClr>
              <a:buFont typeface="Wingdings" panose="05000000000000000000" pitchFamily="2" charset="2"/>
              <a:buChar char="Ø"/>
            </a:pPr>
            <a:r>
              <a:rPr lang="pt-B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AÇÕES DE ENGAJAMENTO </a:t>
            </a:r>
            <a:r>
              <a:rPr lang="pt-BR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PÚBLICO</a:t>
            </a:r>
          </a:p>
          <a:p>
            <a:pPr lvl="0" algn="just">
              <a:lnSpc>
                <a:spcPct val="150000"/>
              </a:lnSpc>
              <a:buClr>
                <a:srgbClr val="31B6FD"/>
              </a:buClr>
              <a:buFont typeface="Wingdings" panose="05000000000000000000" pitchFamily="2" charset="2"/>
              <a:buChar char="Ø"/>
            </a:pPr>
            <a:r>
              <a:rPr lang="pt-BR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AÇÕES </a:t>
            </a:r>
            <a:r>
              <a:rPr lang="pt-B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QUALIFICAÇÃO DA PRÁTICA CLÍNICA</a:t>
            </a:r>
          </a:p>
          <a:p>
            <a:pPr lvl="0" algn="just">
              <a:lnSpc>
                <a:spcPct val="150000"/>
              </a:lnSpc>
              <a:buClr>
                <a:srgbClr val="31B6FD"/>
              </a:buClr>
              <a:buFont typeface="Wingdings" panose="05000000000000000000" pitchFamily="2" charset="2"/>
              <a:buChar char="Ø"/>
            </a:pPr>
            <a:endParaRPr lang="pt-BR" u="sng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50000"/>
              </a:lnSpc>
              <a:buClr>
                <a:srgbClr val="31B6FD"/>
              </a:buClr>
              <a:buFont typeface="Wingdings" panose="05000000000000000000" pitchFamily="2" charset="2"/>
              <a:buChar char="Ø"/>
            </a:pPr>
            <a:endParaRPr lang="pt-BR" u="sng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50000"/>
              </a:lnSpc>
              <a:buClr>
                <a:srgbClr val="31B6FD"/>
              </a:buClr>
              <a:buFont typeface="Wingdings" panose="05000000000000000000" pitchFamily="2" charset="2"/>
              <a:buChar char="Ø"/>
            </a:pPr>
            <a:endParaRPr lang="pt-BR" u="sng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pt-BR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251520" y="338328"/>
            <a:ext cx="8640960" cy="570392"/>
          </a:xfrm>
        </p:spPr>
        <p:txBody>
          <a:bodyPr>
            <a:normAutofit/>
          </a:bodyPr>
          <a:lstStyle/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Metodologia</a:t>
            </a:r>
          </a:p>
        </p:txBody>
      </p:sp>
    </p:spTree>
    <p:extLst>
      <p:ext uri="{BB962C8B-B14F-4D97-AF65-F5344CB8AC3E}">
        <p14:creationId xmlns:p14="http://schemas.microsoft.com/office/powerpoint/2010/main" val="17584281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251520" y="980728"/>
            <a:ext cx="8640959" cy="5544616"/>
          </a:xfrm>
        </p:spPr>
        <p:txBody>
          <a:bodyPr>
            <a:normAutofit/>
          </a:bodyPr>
          <a:lstStyle/>
          <a:p>
            <a:pPr algn="ctr"/>
            <a:r>
              <a:rPr lang="pt-BR" u="sng" dirty="0">
                <a:solidFill>
                  <a:schemeClr val="tx1"/>
                </a:solidFill>
              </a:rPr>
              <a:t>Participaram do </a:t>
            </a:r>
            <a:r>
              <a:rPr lang="pt-BR" u="sng" dirty="0" smtClean="0">
                <a:solidFill>
                  <a:schemeClr val="tx1"/>
                </a:solidFill>
              </a:rPr>
              <a:t>trabalho: </a:t>
            </a:r>
            <a:endParaRPr lang="pt-BR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equipe da unidade </a:t>
            </a: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básica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 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núcleo do </a:t>
            </a: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NASF, 2 clínicos gerais.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pt-BR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Foram utilidades: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 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medicamentos da unidade e das farmácias </a:t>
            </a: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populares.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Exames laboratoriais e consultas especializadas.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Equipamentos 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balanças, esfigmomanómetros, estetoscópios, glicômetros, fichas de atendimentos, </a:t>
            </a: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livro 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registro e 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computadores, etc. </a:t>
            </a:r>
          </a:p>
          <a:p>
            <a:pPr>
              <a:lnSpc>
                <a:spcPct val="150000"/>
              </a:lnSpc>
            </a:pP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498384"/>
          </a:xfrm>
        </p:spPr>
        <p:txBody>
          <a:bodyPr>
            <a:normAutofit/>
          </a:bodyPr>
          <a:lstStyle/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Metodologia</a:t>
            </a:r>
          </a:p>
        </p:txBody>
      </p:sp>
    </p:spTree>
    <p:extLst>
      <p:ext uri="{BB962C8B-B14F-4D97-AF65-F5344CB8AC3E}">
        <p14:creationId xmlns:p14="http://schemas.microsoft.com/office/powerpoint/2010/main" val="39096572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251520" y="1052736"/>
            <a:ext cx="8640959" cy="5544616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pt-BR" b="1" dirty="0">
                <a:solidFill>
                  <a:schemeClr val="tx1"/>
                </a:solidFill>
              </a:rPr>
              <a:t>Cadernos de Atenção Básica 36 e 37 (MS): </a:t>
            </a:r>
            <a:r>
              <a:rPr lang="pt-BR" dirty="0">
                <a:solidFill>
                  <a:schemeClr val="tx1"/>
                </a:solidFill>
              </a:rPr>
              <a:t>revisão, apresentação e </a:t>
            </a:r>
            <a:r>
              <a:rPr lang="pt-BR" dirty="0" smtClean="0">
                <a:solidFill>
                  <a:schemeClr val="tx1"/>
                </a:solidFill>
              </a:rPr>
              <a:t>incorporação.</a:t>
            </a:r>
            <a:endParaRPr lang="pt-BR" dirty="0">
              <a:solidFill>
                <a:schemeClr val="tx1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pt-BR" b="1" dirty="0">
              <a:solidFill>
                <a:schemeClr val="tx1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b="1" dirty="0">
                <a:solidFill>
                  <a:schemeClr val="tx1"/>
                </a:solidFill>
              </a:rPr>
              <a:t>Treinamento, integração da equipe e atribuições: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pt-BR" sz="2400" dirty="0">
                <a:solidFill>
                  <a:schemeClr val="tx1"/>
                </a:solidFill>
              </a:rPr>
              <a:t>Trabalho multidisciplinar</a:t>
            </a:r>
          </a:p>
          <a:p>
            <a:pPr lvl="1" algn="just">
              <a:buFont typeface="Wingdings" panose="05000000000000000000" pitchFamily="2" charset="2"/>
              <a:buChar char="Ø"/>
            </a:pPr>
            <a:endParaRPr lang="pt-BR" sz="2400" b="1" dirty="0">
              <a:solidFill>
                <a:schemeClr val="tx1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b="1" dirty="0">
                <a:solidFill>
                  <a:schemeClr val="tx1"/>
                </a:solidFill>
              </a:rPr>
              <a:t>Ficha-espelho e planilha eletrônica: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pt-BR" sz="2400" dirty="0">
                <a:solidFill>
                  <a:schemeClr val="tx1"/>
                </a:solidFill>
              </a:rPr>
              <a:t>Organização dos registros </a:t>
            </a:r>
          </a:p>
          <a:p>
            <a:pPr lvl="1" algn="just">
              <a:buFont typeface="Wingdings" panose="05000000000000000000" pitchFamily="2" charset="2"/>
              <a:buChar char="Ø"/>
            </a:pPr>
            <a:endParaRPr lang="pt-BR" sz="2400" b="1" dirty="0">
              <a:solidFill>
                <a:schemeClr val="tx1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b="1" dirty="0">
                <a:solidFill>
                  <a:schemeClr val="tx1"/>
                </a:solidFill>
              </a:rPr>
              <a:t>Acolhimento e agenda: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pt-BR" sz="2400" dirty="0">
                <a:solidFill>
                  <a:schemeClr val="tx1"/>
                </a:solidFill>
              </a:rPr>
              <a:t>Atendimento clínico, acompanhamento conforme </a:t>
            </a:r>
            <a:r>
              <a:rPr lang="pt-BR" sz="2400" dirty="0" smtClean="0">
                <a:solidFill>
                  <a:schemeClr val="tx1"/>
                </a:solidFill>
              </a:rPr>
              <a:t>protocolo.</a:t>
            </a:r>
            <a:endParaRPr lang="pt-BR" sz="2400" dirty="0">
              <a:solidFill>
                <a:schemeClr val="tx1"/>
              </a:solidFill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14408"/>
          </a:xfrm>
        </p:spPr>
        <p:txBody>
          <a:bodyPr>
            <a:normAutofit/>
          </a:bodyPr>
          <a:lstStyle/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Metodologia</a:t>
            </a:r>
          </a:p>
        </p:txBody>
      </p:sp>
    </p:spTree>
    <p:extLst>
      <p:ext uri="{BB962C8B-B14F-4D97-AF65-F5344CB8AC3E}">
        <p14:creationId xmlns:p14="http://schemas.microsoft.com/office/powerpoint/2010/main" val="279230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760"/>
            <a:ext cx="9144000" cy="5589240"/>
          </a:xfrm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570392"/>
          </a:xfrm>
        </p:spPr>
        <p:txBody>
          <a:bodyPr>
            <a:normAutofit/>
          </a:bodyPr>
          <a:lstStyle/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Metodologia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6901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872067" y="1124744"/>
            <a:ext cx="7408333" cy="5001419"/>
          </a:xfrm>
        </p:spPr>
        <p:txBody>
          <a:bodyPr/>
          <a:lstStyle/>
          <a:p>
            <a:pPr marL="0" indent="0">
              <a:buNone/>
            </a:pPr>
            <a:endParaRPr lang="pt-BR" sz="4000" dirty="0" smtClean="0">
              <a:solidFill>
                <a:schemeClr val="tx1"/>
              </a:solidFill>
              <a:ea typeface="+mj-ea"/>
              <a:cs typeface="+mj-cs"/>
            </a:endParaRPr>
          </a:p>
          <a:p>
            <a:pPr marL="0" indent="0">
              <a:buNone/>
            </a:pPr>
            <a:endParaRPr lang="pt-BR" sz="4000" dirty="0">
              <a:solidFill>
                <a:schemeClr val="tx1"/>
              </a:solidFill>
              <a:ea typeface="+mj-ea"/>
              <a:cs typeface="+mj-cs"/>
            </a:endParaRPr>
          </a:p>
          <a:p>
            <a:pPr marL="0" indent="0">
              <a:buNone/>
            </a:pPr>
            <a:endParaRPr lang="pt-BR" sz="4000" dirty="0" smtClean="0">
              <a:solidFill>
                <a:schemeClr val="tx1"/>
              </a:solidFill>
              <a:ea typeface="+mj-ea"/>
              <a:cs typeface="+mj-cs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Objetivos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 Metas e Resultados</a:t>
            </a:r>
            <a:endParaRPr lang="pt-B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14408"/>
          </a:xfrm>
        </p:spPr>
        <p:txBody>
          <a:bodyPr>
            <a:normAutofit fontScale="90000"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9708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251520" y="1124744"/>
            <a:ext cx="8640959" cy="5544616"/>
          </a:xfrm>
        </p:spPr>
        <p:txBody>
          <a:bodyPr/>
          <a:lstStyle/>
          <a:p>
            <a:pPr marL="731520" lvl="0" indent="-457200" algn="just">
              <a:lnSpc>
                <a:spcPct val="200000"/>
              </a:lnSpc>
              <a:buClr>
                <a:srgbClr val="31B6FD"/>
              </a:buClr>
              <a:buFont typeface="Wingdings" panose="05000000000000000000" pitchFamily="2" charset="2"/>
              <a:buChar char="Ø"/>
            </a:pPr>
            <a:r>
              <a:rPr lang="pt-BR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Objetivo 1. Ampliar a cobertura a hipertensos e diabéticos</a:t>
            </a:r>
            <a:r>
              <a:rPr lang="pt-BR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.</a:t>
            </a:r>
          </a:p>
          <a:p>
            <a:pPr lvl="0" indent="0" algn="just">
              <a:lnSpc>
                <a:spcPct val="200000"/>
              </a:lnSpc>
              <a:buClr>
                <a:srgbClr val="31B6FD"/>
              </a:buClr>
              <a:buNone/>
            </a:pPr>
            <a:r>
              <a:rPr lang="pt-BR" u="sng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Metas</a:t>
            </a:r>
            <a:endParaRPr lang="pt-BR" u="sng" dirty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pPr marL="617220" indent="-342900" algn="just">
              <a:lnSpc>
                <a:spcPct val="20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pt-BR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Cadastrar </a:t>
            </a:r>
            <a:r>
              <a:rPr lang="pt-BR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40 % dos </a:t>
            </a:r>
            <a:r>
              <a:rPr lang="pt-BR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hipertensos e </a:t>
            </a:r>
            <a:r>
              <a:rPr lang="pt-BR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60 % dos diabéticos</a:t>
            </a:r>
            <a:r>
              <a:rPr lang="pt-BR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pt-BR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da área de abrangência no Programa de Atenção à Hipertensão Arterial e à Diabetes Mellitus da unidade de saúde.</a:t>
            </a:r>
          </a:p>
          <a:p>
            <a:endParaRPr lang="pt-BR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251520" y="338328"/>
            <a:ext cx="8640960" cy="714408"/>
          </a:xfrm>
        </p:spPr>
        <p:txBody>
          <a:bodyPr>
            <a:normAutofit fontScale="90000"/>
          </a:bodyPr>
          <a:lstStyle/>
          <a:p>
            <a:pPr lvl="0">
              <a:lnSpc>
                <a:spcPct val="150000"/>
              </a:lnSpc>
              <a:spcBef>
                <a:spcPct val="20000"/>
              </a:spcBef>
            </a:pPr>
            <a:r>
              <a:rPr lang="pt-BR" sz="32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pt-BR" sz="32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pt-BR" sz="27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Objetivos</a:t>
            </a:r>
            <a:r>
              <a:rPr lang="pt-BR" sz="27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Metas e Resultados</a:t>
            </a:r>
            <a:r>
              <a:rPr lang="pt-BR" sz="3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pt-BR" sz="3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pt-BR" dirty="0"/>
              <a:t>  </a:t>
            </a:r>
          </a:p>
        </p:txBody>
      </p:sp>
    </p:spTree>
    <p:extLst>
      <p:ext uri="{BB962C8B-B14F-4D97-AF65-F5344CB8AC3E}">
        <p14:creationId xmlns:p14="http://schemas.microsoft.com/office/powerpoint/2010/main" val="101418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251520" y="836712"/>
            <a:ext cx="8892480" cy="602128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dirty="0">
                <a:solidFill>
                  <a:srgbClr val="000000"/>
                </a:solidFill>
                <a:latin typeface="Arial"/>
                <a:ea typeface="Calibri"/>
              </a:rPr>
              <a:t>O cadastramento dos usuários se comportou de forma estável e </a:t>
            </a:r>
            <a:r>
              <a:rPr lang="pt-BR" dirty="0" smtClean="0">
                <a:solidFill>
                  <a:srgbClr val="000000"/>
                </a:solidFill>
                <a:latin typeface="Arial"/>
                <a:ea typeface="Calibri"/>
              </a:rPr>
              <a:t>ascendente.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dirty="0">
                <a:solidFill>
                  <a:srgbClr val="000000"/>
                </a:solidFill>
                <a:latin typeface="Arial"/>
                <a:ea typeface="Calibri"/>
              </a:rPr>
              <a:t>N</a:t>
            </a:r>
            <a:r>
              <a:rPr lang="pt-BR" dirty="0" smtClean="0">
                <a:solidFill>
                  <a:srgbClr val="000000"/>
                </a:solidFill>
                <a:latin typeface="Arial"/>
                <a:ea typeface="Calibri"/>
              </a:rPr>
              <a:t>o </a:t>
            </a:r>
            <a:r>
              <a:rPr lang="pt-BR" dirty="0">
                <a:solidFill>
                  <a:srgbClr val="000000"/>
                </a:solidFill>
                <a:latin typeface="Arial"/>
                <a:ea typeface="Calibri"/>
              </a:rPr>
              <a:t>primeiro mês foram cadastrados 154 usuários </a:t>
            </a:r>
            <a:r>
              <a:rPr lang="pt-BR" dirty="0" smtClean="0">
                <a:solidFill>
                  <a:srgbClr val="000000"/>
                </a:solidFill>
                <a:latin typeface="Arial"/>
                <a:ea typeface="Calibri"/>
              </a:rPr>
              <a:t>com HA </a:t>
            </a:r>
            <a:r>
              <a:rPr lang="pt-BR" dirty="0">
                <a:solidFill>
                  <a:srgbClr val="000000"/>
                </a:solidFill>
                <a:latin typeface="Arial"/>
                <a:ea typeface="Calibri"/>
              </a:rPr>
              <a:t>(8,4%) e 48 (10,6%) </a:t>
            </a:r>
            <a:r>
              <a:rPr lang="pt-BR" dirty="0" smtClean="0">
                <a:solidFill>
                  <a:srgbClr val="000000"/>
                </a:solidFill>
                <a:latin typeface="Arial"/>
                <a:ea typeface="Calibri"/>
              </a:rPr>
              <a:t>DM.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dirty="0">
                <a:solidFill>
                  <a:srgbClr val="000000"/>
                </a:solidFill>
                <a:latin typeface="Arial"/>
                <a:ea typeface="Calibri"/>
              </a:rPr>
              <a:t>A</a:t>
            </a:r>
            <a:r>
              <a:rPr lang="pt-BR" dirty="0" smtClean="0">
                <a:solidFill>
                  <a:srgbClr val="000000"/>
                </a:solidFill>
                <a:latin typeface="Arial"/>
                <a:ea typeface="Calibri"/>
              </a:rPr>
              <a:t>umentou </a:t>
            </a:r>
            <a:r>
              <a:rPr lang="pt-BR" dirty="0">
                <a:solidFill>
                  <a:srgbClr val="000000"/>
                </a:solidFill>
                <a:latin typeface="Arial"/>
                <a:ea typeface="Calibri"/>
              </a:rPr>
              <a:t>para 241(13,1%) e 77(17,0%) no segundo mês </a:t>
            </a:r>
            <a:endParaRPr lang="pt-BR" dirty="0" smtClean="0">
              <a:solidFill>
                <a:srgbClr val="000000"/>
              </a:solidFill>
              <a:latin typeface="Arial"/>
              <a:ea typeface="Calibri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dirty="0" smtClean="0">
                <a:solidFill>
                  <a:srgbClr val="000000"/>
                </a:solidFill>
                <a:latin typeface="Arial"/>
                <a:ea typeface="Calibri"/>
              </a:rPr>
              <a:t>Finalizou </a:t>
            </a:r>
            <a:r>
              <a:rPr lang="pt-BR" dirty="0">
                <a:solidFill>
                  <a:srgbClr val="000000"/>
                </a:solidFill>
                <a:latin typeface="Arial"/>
                <a:ea typeface="Calibri"/>
              </a:rPr>
              <a:t>o terceiro mês com 286 (15,6%) e 90 (19,9%) respectivamente</a:t>
            </a:r>
            <a:r>
              <a:rPr lang="pt-BR" dirty="0" smtClean="0">
                <a:solidFill>
                  <a:srgbClr val="000000"/>
                </a:solidFill>
                <a:latin typeface="Arial"/>
                <a:ea typeface="Calibri"/>
              </a:rPr>
              <a:t>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dirty="0" smtClean="0">
                <a:solidFill>
                  <a:srgbClr val="000000"/>
                </a:solidFill>
                <a:latin typeface="Arial"/>
                <a:ea typeface="Calibri"/>
              </a:rPr>
              <a:t> </a:t>
            </a:r>
            <a:r>
              <a:rPr lang="pt-BR" dirty="0">
                <a:solidFill>
                  <a:srgbClr val="000000"/>
                </a:solidFill>
                <a:latin typeface="Arial"/>
                <a:ea typeface="Calibri"/>
              </a:rPr>
              <a:t>Dos 300 usuários cadastrados 286 tinham </a:t>
            </a:r>
            <a:r>
              <a:rPr lang="pt-BR" dirty="0" smtClean="0">
                <a:solidFill>
                  <a:srgbClr val="000000"/>
                </a:solidFill>
                <a:latin typeface="Arial"/>
                <a:ea typeface="Calibri"/>
              </a:rPr>
              <a:t>HA </a:t>
            </a:r>
            <a:r>
              <a:rPr lang="pt-BR" dirty="0">
                <a:solidFill>
                  <a:srgbClr val="000000"/>
                </a:solidFill>
                <a:latin typeface="Arial"/>
                <a:ea typeface="Calibri"/>
              </a:rPr>
              <a:t>e </a:t>
            </a:r>
            <a:r>
              <a:rPr lang="pt-BR" dirty="0" smtClean="0">
                <a:solidFill>
                  <a:srgbClr val="000000"/>
                </a:solidFill>
                <a:latin typeface="Arial"/>
                <a:ea typeface="Calibri"/>
              </a:rPr>
              <a:t>90 DM. </a:t>
            </a:r>
            <a:endParaRPr lang="pt-BR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251520" y="338328"/>
            <a:ext cx="8640960" cy="570392"/>
          </a:xfrm>
        </p:spPr>
        <p:txBody>
          <a:bodyPr>
            <a:normAutofit/>
          </a:bodyPr>
          <a:lstStyle/>
          <a:p>
            <a:r>
              <a:rPr lang="pt-BR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Objetivos, Metas e Resultados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94928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14408"/>
          </a:xfrm>
        </p:spPr>
        <p:txBody>
          <a:bodyPr>
            <a:normAutofit/>
          </a:bodyPr>
          <a:lstStyle/>
          <a:p>
            <a:r>
              <a:rPr lang="pt-BR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Objetivos, Metas e Resultados</a:t>
            </a:r>
            <a:endParaRPr lang="pt-BR" sz="2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26105"/>
            <a:ext cx="8640960" cy="381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51520" y="2564904"/>
            <a:ext cx="84969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0385" marR="269240" indent="540385" algn="just">
              <a:lnSpc>
                <a:spcPct val="150000"/>
              </a:lnSpc>
              <a:spcAft>
                <a:spcPts val="0"/>
              </a:spcAft>
            </a:pPr>
            <a:endParaRPr lang="pt-BR" b="1" dirty="0" smtClean="0">
              <a:solidFill>
                <a:srgbClr val="000000"/>
              </a:solidFill>
              <a:latin typeface="Arial"/>
              <a:ea typeface="Calibri"/>
              <a:cs typeface="Arial"/>
            </a:endParaRPr>
          </a:p>
          <a:p>
            <a:pPr marL="540385" marR="269240" indent="540385" algn="just">
              <a:lnSpc>
                <a:spcPct val="150000"/>
              </a:lnSpc>
              <a:spcAft>
                <a:spcPts val="0"/>
              </a:spcAft>
            </a:pPr>
            <a:endParaRPr lang="pt-BR" b="1" dirty="0">
              <a:solidFill>
                <a:srgbClr val="000000"/>
              </a:solidFill>
              <a:latin typeface="Arial"/>
              <a:ea typeface="Calibri"/>
              <a:cs typeface="Arial"/>
            </a:endParaRPr>
          </a:p>
          <a:p>
            <a:pPr marL="540385" marR="269240" indent="540385" algn="just">
              <a:lnSpc>
                <a:spcPct val="150000"/>
              </a:lnSpc>
              <a:spcAft>
                <a:spcPts val="0"/>
              </a:spcAft>
            </a:pPr>
            <a:endParaRPr lang="pt-BR" b="1" dirty="0" smtClean="0">
              <a:solidFill>
                <a:srgbClr val="000000"/>
              </a:solidFill>
              <a:latin typeface="Arial"/>
              <a:ea typeface="Calibri"/>
              <a:cs typeface="Arial"/>
            </a:endParaRPr>
          </a:p>
          <a:p>
            <a:pPr marL="540385" marR="269240" indent="540385" algn="just">
              <a:lnSpc>
                <a:spcPct val="150000"/>
              </a:lnSpc>
              <a:spcAft>
                <a:spcPts val="0"/>
              </a:spcAft>
            </a:pPr>
            <a:endParaRPr lang="pt-BR" b="1" dirty="0">
              <a:solidFill>
                <a:srgbClr val="000000"/>
              </a:solidFill>
              <a:latin typeface="Arial"/>
              <a:ea typeface="Calibri"/>
              <a:cs typeface="Arial"/>
            </a:endParaRPr>
          </a:p>
          <a:p>
            <a:pPr marL="540385" marR="269240" indent="540385" algn="just">
              <a:lnSpc>
                <a:spcPct val="150000"/>
              </a:lnSpc>
              <a:spcAft>
                <a:spcPts val="0"/>
              </a:spcAft>
            </a:pPr>
            <a:endParaRPr lang="pt-BR" b="1" dirty="0" smtClean="0">
              <a:solidFill>
                <a:srgbClr val="000000"/>
              </a:solidFill>
              <a:latin typeface="Arial"/>
              <a:ea typeface="Calibri"/>
              <a:cs typeface="Arial"/>
            </a:endParaRPr>
          </a:p>
          <a:p>
            <a:pPr marL="540385" marR="269240" indent="540385" algn="just">
              <a:lnSpc>
                <a:spcPct val="150000"/>
              </a:lnSpc>
              <a:spcAft>
                <a:spcPts val="0"/>
              </a:spcAft>
            </a:pPr>
            <a:endParaRPr lang="pt-BR" b="1" dirty="0" smtClean="0">
              <a:solidFill>
                <a:srgbClr val="000000"/>
              </a:solidFill>
              <a:latin typeface="Arial"/>
              <a:ea typeface="Calibri"/>
              <a:cs typeface="Arial"/>
            </a:endParaRPr>
          </a:p>
          <a:p>
            <a:pPr marL="540385" marR="269240" indent="540385">
              <a:lnSpc>
                <a:spcPct val="150000"/>
              </a:lnSpc>
              <a:spcAft>
                <a:spcPts val="0"/>
              </a:spcAft>
            </a:pPr>
            <a:r>
              <a:rPr lang="pt-BR" b="1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 Figura 1</a:t>
            </a:r>
            <a:r>
              <a:rPr lang="pt-BR" b="1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:</a:t>
            </a:r>
            <a:r>
              <a:rPr lang="pt-BR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 Cobertura do programa de </a:t>
            </a:r>
            <a:r>
              <a:rPr lang="pt-BR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atenção ao </a:t>
            </a:r>
            <a:r>
              <a:rPr lang="pt-BR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hipertenso na unidade de </a:t>
            </a:r>
            <a:r>
              <a:rPr lang="pt-BR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saúde. </a:t>
            </a:r>
            <a:r>
              <a:rPr lang="pt-BR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ESF </a:t>
            </a:r>
            <a:r>
              <a:rPr lang="pt-BR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Industrial, Farroupilha, RS.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5888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251520" y="338328"/>
            <a:ext cx="8640960" cy="642400"/>
          </a:xfrm>
        </p:spPr>
        <p:txBody>
          <a:bodyPr>
            <a:normAutofit/>
          </a:bodyPr>
          <a:lstStyle/>
          <a:p>
            <a:r>
              <a:rPr lang="pt-BR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Objetivos, Metas e Resultados</a:t>
            </a:r>
            <a:endParaRPr lang="pt-BR" sz="2400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0909656"/>
              </p:ext>
            </p:extLst>
          </p:nvPr>
        </p:nvGraphicFramePr>
        <p:xfrm>
          <a:off x="251520" y="1268413"/>
          <a:ext cx="8640960" cy="4536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4 Rectángulo"/>
          <p:cNvSpPr/>
          <p:nvPr/>
        </p:nvSpPr>
        <p:spPr>
          <a:xfrm>
            <a:off x="179512" y="2551837"/>
            <a:ext cx="835292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69240" indent="540385" algn="just">
              <a:lnSpc>
                <a:spcPct val="150000"/>
              </a:lnSpc>
              <a:spcAft>
                <a:spcPts val="0"/>
              </a:spcAft>
            </a:pPr>
            <a:endParaRPr lang="pt-BR" b="1" dirty="0" smtClean="0">
              <a:solidFill>
                <a:srgbClr val="000000"/>
              </a:solidFill>
              <a:latin typeface="Arial"/>
              <a:ea typeface="Calibri"/>
              <a:cs typeface="Arial"/>
            </a:endParaRPr>
          </a:p>
          <a:p>
            <a:pPr marR="269240" indent="540385" algn="just">
              <a:lnSpc>
                <a:spcPct val="150000"/>
              </a:lnSpc>
              <a:spcAft>
                <a:spcPts val="0"/>
              </a:spcAft>
            </a:pPr>
            <a:endParaRPr lang="pt-BR" b="1" dirty="0">
              <a:solidFill>
                <a:srgbClr val="000000"/>
              </a:solidFill>
              <a:latin typeface="Arial"/>
              <a:ea typeface="Calibri"/>
              <a:cs typeface="Arial"/>
            </a:endParaRPr>
          </a:p>
          <a:p>
            <a:pPr marR="269240" indent="540385" algn="just">
              <a:lnSpc>
                <a:spcPct val="150000"/>
              </a:lnSpc>
              <a:spcAft>
                <a:spcPts val="0"/>
              </a:spcAft>
            </a:pPr>
            <a:endParaRPr lang="pt-BR" b="1" dirty="0" smtClean="0">
              <a:solidFill>
                <a:srgbClr val="000000"/>
              </a:solidFill>
              <a:latin typeface="Arial"/>
              <a:ea typeface="Calibri"/>
              <a:cs typeface="Arial"/>
            </a:endParaRPr>
          </a:p>
          <a:p>
            <a:pPr marR="269240" indent="540385" algn="just">
              <a:lnSpc>
                <a:spcPct val="150000"/>
              </a:lnSpc>
              <a:spcAft>
                <a:spcPts val="0"/>
              </a:spcAft>
            </a:pPr>
            <a:endParaRPr lang="pt-BR" b="1" dirty="0">
              <a:solidFill>
                <a:srgbClr val="000000"/>
              </a:solidFill>
              <a:latin typeface="Arial"/>
              <a:ea typeface="Calibri"/>
              <a:cs typeface="Arial"/>
            </a:endParaRPr>
          </a:p>
          <a:p>
            <a:pPr marR="269240" indent="540385" algn="just">
              <a:lnSpc>
                <a:spcPct val="150000"/>
              </a:lnSpc>
              <a:spcAft>
                <a:spcPts val="0"/>
              </a:spcAft>
            </a:pPr>
            <a:endParaRPr lang="pt-BR" b="1" dirty="0" smtClean="0">
              <a:solidFill>
                <a:srgbClr val="000000"/>
              </a:solidFill>
              <a:latin typeface="Arial"/>
              <a:ea typeface="Calibri"/>
              <a:cs typeface="Arial"/>
            </a:endParaRPr>
          </a:p>
          <a:p>
            <a:pPr marR="269240" indent="540385" algn="just">
              <a:lnSpc>
                <a:spcPct val="150000"/>
              </a:lnSpc>
              <a:spcAft>
                <a:spcPts val="0"/>
              </a:spcAft>
            </a:pPr>
            <a:endParaRPr lang="pt-BR" b="1" dirty="0">
              <a:solidFill>
                <a:srgbClr val="000000"/>
              </a:solidFill>
              <a:latin typeface="Arial"/>
              <a:ea typeface="Calibri"/>
              <a:cs typeface="Arial"/>
            </a:endParaRPr>
          </a:p>
          <a:p>
            <a:pPr marR="269240" indent="540385" algn="just">
              <a:lnSpc>
                <a:spcPct val="150000"/>
              </a:lnSpc>
              <a:spcAft>
                <a:spcPts val="0"/>
              </a:spcAft>
            </a:pPr>
            <a:endParaRPr lang="pt-BR" b="1" dirty="0" smtClean="0">
              <a:solidFill>
                <a:srgbClr val="000000"/>
              </a:solidFill>
              <a:latin typeface="Arial"/>
              <a:ea typeface="Calibri"/>
              <a:cs typeface="Arial"/>
            </a:endParaRPr>
          </a:p>
          <a:p>
            <a:pPr marR="269240" indent="540385" algn="just">
              <a:lnSpc>
                <a:spcPct val="150000"/>
              </a:lnSpc>
              <a:spcAft>
                <a:spcPts val="0"/>
              </a:spcAft>
            </a:pPr>
            <a:endParaRPr lang="pt-BR" b="1" dirty="0">
              <a:solidFill>
                <a:srgbClr val="000000"/>
              </a:solidFill>
              <a:latin typeface="Arial"/>
              <a:ea typeface="Calibri"/>
              <a:cs typeface="Arial"/>
            </a:endParaRPr>
          </a:p>
          <a:p>
            <a:pPr marR="269240" indent="540385" algn="just">
              <a:lnSpc>
                <a:spcPct val="150000"/>
              </a:lnSpc>
              <a:spcAft>
                <a:spcPts val="0"/>
              </a:spcAft>
            </a:pPr>
            <a:r>
              <a:rPr lang="pt-BR" b="1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 Figura 2</a:t>
            </a:r>
            <a:r>
              <a:rPr lang="pt-BR" b="1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: </a:t>
            </a:r>
            <a:r>
              <a:rPr lang="pt-BR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Cobertura do programa de atenção ao diabético na unidade de saúde. </a:t>
            </a:r>
            <a:r>
              <a:rPr lang="pt-BR" b="1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 </a:t>
            </a:r>
            <a:r>
              <a:rPr lang="pt-BR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ESF Industrial, Farroupilha, RS.</a:t>
            </a:r>
            <a:endParaRPr lang="pt-BR" sz="2800" dirty="0">
              <a:solidFill>
                <a:srgbClr val="000000"/>
              </a:solidFill>
              <a:effectLst/>
              <a:latin typeface="Arial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2274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052736"/>
            <a:ext cx="8856983" cy="5688632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 Diabete Mellitus e a Hipertensão Arterial sistêmica são fatores de riscos e causas de complicações e mortalidade na população do Brasil, são uns dos problemas de saúde mais importantes que deve se atender na atualidade. </a:t>
            </a:r>
            <a:r>
              <a:rPr lang="pt-BR" dirty="0" smtClean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 </a:t>
            </a:r>
            <a:r>
              <a:rPr lang="pt-BR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risco cardiovascular que provocam, facilita o desenvolvimento de complicações como infarto agudo do miocárdio, doenças cerebrovasculares e renais entre outras que são responsáveis da alta mortalidade atual. </a:t>
            </a:r>
            <a:endParaRPr lang="pt-BR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31B6FD"/>
              </a:buClr>
            </a:pPr>
            <a:endParaRPr lang="pt-BR" sz="2800" dirty="0">
              <a:solidFill>
                <a:srgbClr val="073E87"/>
              </a:solidFill>
            </a:endParaRPr>
          </a:p>
          <a:p>
            <a:pPr algn="just">
              <a:lnSpc>
                <a:spcPct val="150000"/>
              </a:lnSpc>
            </a:pPr>
            <a:endParaRPr lang="pt-B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424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r>
              <a:rPr lang="pt-BR" sz="27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dirty="0"/>
              <a:t/>
            </a:r>
            <a:br>
              <a:rPr lang="pt-BR" dirty="0"/>
            </a:br>
            <a:r>
              <a:rPr lang="pt-BR" dirty="0"/>
              <a:t>  	</a:t>
            </a:r>
            <a:br>
              <a:rPr lang="pt-BR" dirty="0"/>
            </a:br>
            <a:r>
              <a:rPr lang="pt-BR" dirty="0"/>
              <a:t>  </a:t>
            </a:r>
          </a:p>
        </p:txBody>
      </p:sp>
    </p:spTree>
    <p:extLst>
      <p:ext uri="{BB962C8B-B14F-4D97-AF65-F5344CB8AC3E}">
        <p14:creationId xmlns:p14="http://schemas.microsoft.com/office/powerpoint/2010/main" val="140385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51520" y="260648"/>
            <a:ext cx="864096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pt-BR" sz="2800" dirty="0" smtClean="0">
              <a:solidFill>
                <a:srgbClr val="000000"/>
              </a:solidFill>
              <a:latin typeface="Arial"/>
              <a:ea typeface="Calibri"/>
            </a:endParaRPr>
          </a:p>
          <a:p>
            <a:pPr algn="just">
              <a:lnSpc>
                <a:spcPct val="150000"/>
              </a:lnSpc>
            </a:pPr>
            <a:endParaRPr lang="pt-BR" sz="2800" dirty="0">
              <a:solidFill>
                <a:srgbClr val="000000"/>
              </a:solidFill>
              <a:latin typeface="Arial"/>
              <a:ea typeface="Calibri"/>
            </a:endParaRPr>
          </a:p>
          <a:p>
            <a:pPr algn="just">
              <a:lnSpc>
                <a:spcPct val="150000"/>
              </a:lnSpc>
            </a:pPr>
            <a:endParaRPr lang="pt-BR" sz="2800" dirty="0" smtClean="0">
              <a:solidFill>
                <a:srgbClr val="000000"/>
              </a:solidFill>
              <a:latin typeface="Arial"/>
              <a:ea typeface="Calibri"/>
            </a:endParaRPr>
          </a:p>
          <a:p>
            <a:pPr algn="just">
              <a:lnSpc>
                <a:spcPct val="150000"/>
              </a:lnSpc>
            </a:pPr>
            <a:r>
              <a:rPr lang="pt-BR" sz="2400" dirty="0" smtClean="0">
                <a:solidFill>
                  <a:srgbClr val="000000"/>
                </a:solidFill>
                <a:latin typeface="Arial"/>
                <a:ea typeface="Calibri"/>
              </a:rPr>
              <a:t>Dos </a:t>
            </a:r>
            <a:r>
              <a:rPr lang="pt-BR" sz="2400" dirty="0">
                <a:solidFill>
                  <a:srgbClr val="000000"/>
                </a:solidFill>
                <a:latin typeface="Arial"/>
                <a:ea typeface="Calibri"/>
              </a:rPr>
              <a:t>hipertensos 25,6% também eram diabéticos, só 14 usuários tinham diabetes sem </a:t>
            </a:r>
            <a:r>
              <a:rPr lang="pt-BR" sz="2400" dirty="0" smtClean="0">
                <a:solidFill>
                  <a:srgbClr val="000000"/>
                </a:solidFill>
                <a:latin typeface="Arial"/>
                <a:ea typeface="Calibri"/>
              </a:rPr>
              <a:t>hipertensão.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86384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251521" y="836712"/>
            <a:ext cx="8640960" cy="5688632"/>
          </a:xfrm>
        </p:spPr>
        <p:txBody>
          <a:bodyPr>
            <a:normAutofit/>
          </a:bodyPr>
          <a:lstStyle/>
          <a:p>
            <a:pPr marL="617220" lvl="0" indent="-342900" algn="just">
              <a:lnSpc>
                <a:spcPct val="200000"/>
              </a:lnSpc>
              <a:buClr>
                <a:srgbClr val="31B6FD"/>
              </a:buClr>
              <a:buFont typeface="Wingdings" panose="05000000000000000000" pitchFamily="2" charset="2"/>
              <a:buChar char="Ø"/>
            </a:pPr>
            <a:r>
              <a:rPr lang="pt-BR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Objetivo 2. Melhorar a qualidade da atenção a hipertensos e/ou diabéticos	</a:t>
            </a:r>
          </a:p>
          <a:p>
            <a:pPr lvl="0" indent="0" algn="just">
              <a:lnSpc>
                <a:spcPct val="200000"/>
              </a:lnSpc>
              <a:buClr>
                <a:srgbClr val="31B6FD"/>
              </a:buClr>
              <a:buNone/>
            </a:pPr>
            <a:r>
              <a:rPr lang="pt-BR" u="sng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Metas</a:t>
            </a:r>
          </a:p>
          <a:p>
            <a:pPr indent="0" algn="just">
              <a:lnSpc>
                <a:spcPct val="200000"/>
              </a:lnSpc>
              <a:spcAft>
                <a:spcPts val="0"/>
              </a:spcAft>
              <a:buNone/>
            </a:pPr>
            <a:r>
              <a:rPr lang="pt-BR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Realizar </a:t>
            </a:r>
            <a:r>
              <a:rPr lang="pt-BR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exame clínico apropriado em 100% dos </a:t>
            </a:r>
            <a:r>
              <a:rPr lang="pt-BR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Hipertensos e </a:t>
            </a:r>
            <a:r>
              <a:rPr lang="pt-BR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Diabéticos</a:t>
            </a:r>
            <a:r>
              <a:rPr lang="pt-BR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 </a:t>
            </a:r>
            <a:r>
              <a:rPr lang="pt-BR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cadastrados.</a:t>
            </a:r>
            <a:endParaRPr lang="pt-BR" dirty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pPr marL="0" indent="0">
              <a:lnSpc>
                <a:spcPct val="200000"/>
              </a:lnSpc>
              <a:buNone/>
            </a:pPr>
            <a:endParaRPr lang="pt-BR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251520" y="338328"/>
            <a:ext cx="8640960" cy="426376"/>
          </a:xfrm>
        </p:spPr>
        <p:txBody>
          <a:bodyPr>
            <a:noAutofit/>
          </a:bodyPr>
          <a:lstStyle/>
          <a:p>
            <a:r>
              <a:rPr lang="pt-BR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Objetivos, Metas e Resultados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77317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251521" y="1268760"/>
            <a:ext cx="8640960" cy="5184576"/>
          </a:xfrm>
        </p:spPr>
        <p:txBody>
          <a:bodyPr>
            <a:normAutofit/>
          </a:bodyPr>
          <a:lstStyle/>
          <a:p>
            <a:pPr marL="61722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pt-BR" dirty="0">
                <a:solidFill>
                  <a:srgbClr val="000000"/>
                </a:solidFill>
                <a:latin typeface="Arial"/>
                <a:ea typeface="SimSun"/>
                <a:cs typeface="Arial"/>
              </a:rPr>
              <a:t>Nos 100% dos usuários cadastrados foi realizado exame clinico </a:t>
            </a:r>
            <a:r>
              <a:rPr lang="pt-BR" dirty="0" smtClean="0">
                <a:solidFill>
                  <a:srgbClr val="000000"/>
                </a:solidFill>
                <a:latin typeface="Arial"/>
                <a:ea typeface="SimSun"/>
                <a:cs typeface="Arial"/>
              </a:rPr>
              <a:t>apropriado</a:t>
            </a:r>
            <a:r>
              <a:rPr lang="pt-BR" dirty="0">
                <a:solidFill>
                  <a:srgbClr val="000000"/>
                </a:solidFill>
                <a:latin typeface="Arial"/>
                <a:ea typeface="SimSun"/>
                <a:cs typeface="Arial"/>
              </a:rPr>
              <a:t>.</a:t>
            </a:r>
            <a:endParaRPr lang="pt-BR" dirty="0" smtClean="0">
              <a:solidFill>
                <a:srgbClr val="000000"/>
              </a:solidFill>
              <a:latin typeface="Arial"/>
              <a:ea typeface="SimSun"/>
              <a:cs typeface="Arial"/>
            </a:endParaRPr>
          </a:p>
          <a:p>
            <a:pPr marL="61722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pt-BR" dirty="0" smtClean="0">
                <a:solidFill>
                  <a:srgbClr val="000000"/>
                </a:solidFill>
                <a:latin typeface="Arial"/>
                <a:ea typeface="SimSun"/>
                <a:cs typeface="Arial"/>
              </a:rPr>
              <a:t>Primeiro </a:t>
            </a:r>
            <a:r>
              <a:rPr lang="pt-BR" dirty="0">
                <a:solidFill>
                  <a:srgbClr val="000000"/>
                </a:solidFill>
                <a:latin typeface="Arial"/>
                <a:ea typeface="SimSun"/>
                <a:cs typeface="Arial"/>
              </a:rPr>
              <a:t>mês 154 Hipertensos (100%) e 48 (100%) </a:t>
            </a:r>
            <a:r>
              <a:rPr lang="pt-BR" dirty="0" smtClean="0">
                <a:solidFill>
                  <a:srgbClr val="000000"/>
                </a:solidFill>
                <a:latin typeface="Arial"/>
                <a:ea typeface="SimSun"/>
                <a:cs typeface="Arial"/>
              </a:rPr>
              <a:t>Diabéticos.</a:t>
            </a:r>
            <a:r>
              <a:rPr lang="pt-BR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 </a:t>
            </a:r>
          </a:p>
          <a:p>
            <a:pPr marL="61722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pt-BR" dirty="0" smtClean="0">
                <a:solidFill>
                  <a:srgbClr val="000000"/>
                </a:solidFill>
                <a:latin typeface="Arial"/>
                <a:ea typeface="SimSun"/>
                <a:cs typeface="Arial"/>
              </a:rPr>
              <a:t>Segundo </a:t>
            </a:r>
            <a:r>
              <a:rPr lang="pt-BR" dirty="0">
                <a:solidFill>
                  <a:srgbClr val="000000"/>
                </a:solidFill>
                <a:latin typeface="Arial"/>
                <a:ea typeface="SimSun"/>
                <a:cs typeface="Arial"/>
              </a:rPr>
              <a:t>mês foram 241 (100%)</a:t>
            </a:r>
            <a:r>
              <a:rPr lang="pt-BR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pt-BR" dirty="0">
                <a:solidFill>
                  <a:srgbClr val="000000"/>
                </a:solidFill>
                <a:latin typeface="Arial"/>
                <a:ea typeface="SimSun"/>
                <a:cs typeface="Arial"/>
              </a:rPr>
              <a:t>Hipertensos e 77(100%)</a:t>
            </a:r>
            <a:r>
              <a:rPr lang="pt-BR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pt-BR" dirty="0">
                <a:solidFill>
                  <a:srgbClr val="000000"/>
                </a:solidFill>
                <a:latin typeface="Arial"/>
                <a:ea typeface="SimSun"/>
                <a:cs typeface="Arial"/>
              </a:rPr>
              <a:t>Diabéticos </a:t>
            </a:r>
          </a:p>
          <a:p>
            <a:pPr marL="61722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pt-BR" dirty="0">
                <a:solidFill>
                  <a:srgbClr val="000000"/>
                </a:solidFill>
                <a:latin typeface="Arial"/>
                <a:ea typeface="SimSun"/>
                <a:cs typeface="Arial"/>
              </a:rPr>
              <a:t>F</a:t>
            </a:r>
            <a:r>
              <a:rPr lang="pt-BR" dirty="0" smtClean="0">
                <a:solidFill>
                  <a:srgbClr val="000000"/>
                </a:solidFill>
                <a:latin typeface="Arial"/>
                <a:ea typeface="SimSun"/>
                <a:cs typeface="Arial"/>
              </a:rPr>
              <a:t>inalizou </a:t>
            </a:r>
            <a:r>
              <a:rPr lang="pt-BR" dirty="0">
                <a:solidFill>
                  <a:srgbClr val="000000"/>
                </a:solidFill>
                <a:latin typeface="Arial"/>
                <a:ea typeface="SimSun"/>
                <a:cs typeface="Arial"/>
              </a:rPr>
              <a:t>o terceiro mês com 286 (100%) e 90 (100</a:t>
            </a:r>
            <a:r>
              <a:rPr lang="pt-BR" dirty="0" smtClean="0">
                <a:solidFill>
                  <a:srgbClr val="000000"/>
                </a:solidFill>
                <a:latin typeface="Arial"/>
                <a:ea typeface="SimSun"/>
                <a:cs typeface="Arial"/>
              </a:rPr>
              <a:t>%). </a:t>
            </a:r>
            <a:endParaRPr lang="pt-BR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251520" y="338328"/>
            <a:ext cx="8568952" cy="786416"/>
          </a:xfrm>
        </p:spPr>
        <p:txBody>
          <a:bodyPr>
            <a:normAutofit/>
          </a:bodyPr>
          <a:lstStyle/>
          <a:p>
            <a:r>
              <a:rPr lang="pt-BR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Objetivos, Metas e Resultados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30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251520" y="980728"/>
            <a:ext cx="8568951" cy="5877272"/>
          </a:xfrm>
        </p:spPr>
        <p:txBody>
          <a:bodyPr>
            <a:normAutofit/>
          </a:bodyPr>
          <a:lstStyle/>
          <a:p>
            <a:pPr marL="617220" lvl="0" indent="-342900" algn="just">
              <a:lnSpc>
                <a:spcPct val="150000"/>
              </a:lnSpc>
              <a:buClr>
                <a:srgbClr val="31B6FD"/>
              </a:buClr>
              <a:buFont typeface="Wingdings" panose="05000000000000000000" pitchFamily="2" charset="2"/>
              <a:buChar char="Ø"/>
            </a:pPr>
            <a:r>
              <a:rPr lang="pt-BR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Objetivo 2. Melhorar a qualidade da atenção a hipertensos e/ou diabéticos</a:t>
            </a:r>
            <a:endParaRPr lang="pt-BR" dirty="0" smtClean="0">
              <a:solidFill>
                <a:srgbClr val="000000"/>
              </a:solidFill>
              <a:latin typeface="Arial"/>
              <a:ea typeface="Calibri"/>
              <a:cs typeface="Arial"/>
            </a:endParaRPr>
          </a:p>
          <a:p>
            <a:pPr lvl="0" indent="0" algn="just">
              <a:lnSpc>
                <a:spcPct val="150000"/>
              </a:lnSpc>
              <a:buClr>
                <a:srgbClr val="31B6FD"/>
              </a:buClr>
              <a:buNone/>
            </a:pPr>
            <a:r>
              <a:rPr lang="pt-BR" u="sng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Metas</a:t>
            </a:r>
            <a:endParaRPr lang="pt-BR" u="sng" dirty="0">
              <a:solidFill>
                <a:srgbClr val="000000"/>
              </a:solidFill>
              <a:latin typeface="Arial"/>
              <a:ea typeface="Calibri"/>
              <a:cs typeface="Arial"/>
            </a:endParaRPr>
          </a:p>
          <a:p>
            <a:pPr lvl="0" indent="0" algn="just">
              <a:lnSpc>
                <a:spcPct val="150000"/>
              </a:lnSpc>
              <a:buClr>
                <a:srgbClr val="31B6FD"/>
              </a:buClr>
              <a:buNone/>
            </a:pPr>
            <a:r>
              <a:rPr lang="pt-BR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Garantir </a:t>
            </a:r>
            <a:r>
              <a:rPr lang="pt-BR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a 100% dos </a:t>
            </a:r>
            <a:r>
              <a:rPr lang="pt-BR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Hipertensos e </a:t>
            </a:r>
            <a:r>
              <a:rPr lang="pt-BR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Diabéticos</a:t>
            </a:r>
            <a:r>
              <a:rPr lang="pt-BR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 </a:t>
            </a:r>
            <a:r>
              <a:rPr lang="pt-BR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a realização de exames complementares em dia de acordo com o protocolo.   </a:t>
            </a:r>
            <a:endParaRPr lang="pt-BR" dirty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86416"/>
          </a:xfrm>
        </p:spPr>
        <p:txBody>
          <a:bodyPr/>
          <a:lstStyle/>
          <a:p>
            <a:r>
              <a:rPr lang="pt-BR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Objetivos, Metas e Resultados </a:t>
            </a:r>
            <a:r>
              <a:rPr lang="pt-BR" sz="3600" dirty="0"/>
              <a:t> 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934975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251520" y="1052736"/>
            <a:ext cx="8640959" cy="5805264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pt-BR" dirty="0" smtClean="0">
                <a:solidFill>
                  <a:srgbClr val="000000"/>
                </a:solidFill>
                <a:latin typeface="Arial"/>
                <a:ea typeface="SimSun"/>
              </a:rPr>
              <a:t>O </a:t>
            </a:r>
            <a:r>
              <a:rPr lang="pt-BR" dirty="0">
                <a:solidFill>
                  <a:srgbClr val="000000"/>
                </a:solidFill>
                <a:latin typeface="Arial"/>
                <a:ea typeface="SimSun"/>
              </a:rPr>
              <a:t>total (100%) dos usuários hipertensos e diabéticos ficaram com exames complementares em </a:t>
            </a:r>
            <a:r>
              <a:rPr lang="pt-BR" dirty="0" smtClean="0">
                <a:solidFill>
                  <a:srgbClr val="000000"/>
                </a:solidFill>
                <a:latin typeface="Arial"/>
                <a:ea typeface="SimSun"/>
              </a:rPr>
              <a:t>dia.</a:t>
            </a:r>
          </a:p>
          <a:p>
            <a:pPr marL="61722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pt-BR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 O primeiro mês: </a:t>
            </a:r>
            <a:r>
              <a:rPr lang="pt-BR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152 Hipertensos (97,8%) e 48 (100%) </a:t>
            </a:r>
            <a:r>
              <a:rPr lang="pt-BR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Diabéticos</a:t>
            </a:r>
            <a:r>
              <a:rPr lang="pt-BR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.</a:t>
            </a:r>
            <a:endParaRPr lang="pt-BR" dirty="0" smtClean="0">
              <a:solidFill>
                <a:srgbClr val="000000"/>
              </a:solidFill>
              <a:latin typeface="Arial"/>
              <a:ea typeface="Calibri"/>
              <a:cs typeface="Arial"/>
            </a:endParaRPr>
          </a:p>
          <a:p>
            <a:pPr marL="61722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pt-BR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 Segundo mês: 239 </a:t>
            </a:r>
            <a:r>
              <a:rPr lang="pt-BR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(99,2%) Hipertensos e 77(100%) </a:t>
            </a:r>
            <a:r>
              <a:rPr lang="pt-BR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Diabéticos.</a:t>
            </a:r>
          </a:p>
          <a:p>
            <a:pPr marL="61722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pt-BR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O</a:t>
            </a:r>
            <a:r>
              <a:rPr lang="pt-BR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 </a:t>
            </a:r>
            <a:r>
              <a:rPr lang="pt-BR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terceiro </a:t>
            </a:r>
            <a:r>
              <a:rPr lang="pt-BR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mês: 286 HA </a:t>
            </a:r>
            <a:r>
              <a:rPr lang="pt-BR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(100%) e 90 (100</a:t>
            </a:r>
            <a:r>
              <a:rPr lang="pt-BR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%) DM</a:t>
            </a:r>
            <a:r>
              <a:rPr lang="pt-BR" sz="2800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.</a:t>
            </a:r>
            <a:endParaRPr lang="pt-BR" sz="2800" dirty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251520" y="338328"/>
            <a:ext cx="8568952" cy="714408"/>
          </a:xfrm>
        </p:spPr>
        <p:txBody>
          <a:bodyPr>
            <a:normAutofit/>
          </a:bodyPr>
          <a:lstStyle/>
          <a:p>
            <a:r>
              <a:rPr lang="pt-BR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Objetivos, Metas e Resultados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417318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0" y="836712"/>
            <a:ext cx="9036495" cy="6021288"/>
          </a:xfrm>
        </p:spPr>
        <p:txBody>
          <a:bodyPr>
            <a:normAutofit/>
          </a:bodyPr>
          <a:lstStyle/>
          <a:p>
            <a:pPr marL="617220" lvl="0" indent="-342900" algn="just">
              <a:lnSpc>
                <a:spcPct val="200000"/>
              </a:lnSpc>
              <a:buClr>
                <a:srgbClr val="31B6FD"/>
              </a:buClr>
              <a:buFont typeface="Wingdings" panose="05000000000000000000" pitchFamily="2" charset="2"/>
              <a:buChar char="Ø"/>
            </a:pPr>
            <a:r>
              <a:rPr lang="pt-BR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Objetivo 2. Melhorar a qualidade da atenção a hipertensos e/ou diabéticos</a:t>
            </a:r>
            <a:endParaRPr lang="pt-BR" dirty="0">
              <a:solidFill>
                <a:srgbClr val="000000"/>
              </a:solidFill>
              <a:latin typeface="Arial"/>
              <a:ea typeface="Calibri"/>
              <a:cs typeface="Arial"/>
            </a:endParaRPr>
          </a:p>
          <a:p>
            <a:pPr lvl="0" indent="0" algn="just">
              <a:lnSpc>
                <a:spcPct val="200000"/>
              </a:lnSpc>
              <a:buClr>
                <a:srgbClr val="31B6FD"/>
              </a:buClr>
              <a:buNone/>
            </a:pPr>
            <a:r>
              <a:rPr lang="pt-BR" u="sng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Metas</a:t>
            </a:r>
            <a:endParaRPr lang="pt-BR" dirty="0" smtClean="0">
              <a:solidFill>
                <a:srgbClr val="000000"/>
              </a:solidFill>
              <a:latin typeface="Arial"/>
              <a:ea typeface="Calibri"/>
              <a:cs typeface="Arial"/>
            </a:endParaRPr>
          </a:p>
          <a:p>
            <a:pPr indent="0" algn="just">
              <a:lnSpc>
                <a:spcPct val="200000"/>
              </a:lnSpc>
              <a:spcAft>
                <a:spcPts val="0"/>
              </a:spcAft>
              <a:buNone/>
            </a:pPr>
            <a:r>
              <a:rPr lang="pt-BR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Priorizar </a:t>
            </a:r>
            <a:r>
              <a:rPr lang="pt-BR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a prescrição de medicamentos da farmácia popular para 100% dos </a:t>
            </a:r>
            <a:r>
              <a:rPr lang="pt-BR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Hipertensos e  </a:t>
            </a:r>
            <a:r>
              <a:rPr lang="pt-BR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Diabéticos</a:t>
            </a:r>
            <a:r>
              <a:rPr lang="pt-BR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 </a:t>
            </a:r>
            <a:r>
              <a:rPr lang="pt-BR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cadastrados na unidade de saúde.</a:t>
            </a:r>
            <a:endParaRPr lang="pt-BR" dirty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pPr>
              <a:lnSpc>
                <a:spcPct val="200000"/>
              </a:lnSpc>
            </a:pPr>
            <a:endParaRPr lang="pt-BR" dirty="0"/>
          </a:p>
        </p:txBody>
      </p:sp>
      <p:sp>
        <p:nvSpPr>
          <p:cNvPr id="4" name="2 Título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570392"/>
          </a:xfrm>
        </p:spPr>
        <p:txBody>
          <a:bodyPr>
            <a:normAutofit fontScale="90000"/>
          </a:bodyPr>
          <a:lstStyle/>
          <a:p>
            <a:r>
              <a:rPr lang="pt-BR" sz="2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Objetivos, Metas e Resultados </a:t>
            </a:r>
            <a:r>
              <a:rPr lang="pt-BR" sz="4000" dirty="0"/>
              <a:t> 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6013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6093296"/>
          </a:xfrm>
        </p:spPr>
        <p:txBody>
          <a:bodyPr>
            <a:noAutofit/>
          </a:bodyPr>
          <a:lstStyle/>
          <a:p>
            <a:pPr algn="just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pt-BR" dirty="0" smtClean="0">
                <a:solidFill>
                  <a:srgbClr val="000000"/>
                </a:solidFill>
                <a:latin typeface="Arial"/>
                <a:ea typeface="Calibri"/>
              </a:rPr>
              <a:t>99 </a:t>
            </a:r>
            <a:r>
              <a:rPr lang="pt-BR" dirty="0">
                <a:solidFill>
                  <a:srgbClr val="000000"/>
                </a:solidFill>
                <a:latin typeface="Arial"/>
                <a:ea typeface="Calibri"/>
              </a:rPr>
              <a:t>% dos Hipertensos (283) e 97,8% dos Diabéticos (87) usam medicamentos fornecidos nas </a:t>
            </a:r>
            <a:r>
              <a:rPr lang="pt-BR" dirty="0" smtClean="0">
                <a:solidFill>
                  <a:srgbClr val="000000"/>
                </a:solidFill>
                <a:latin typeface="Arial"/>
                <a:ea typeface="Calibri"/>
              </a:rPr>
              <a:t>farmácias populares.</a:t>
            </a:r>
            <a:endParaRPr lang="pt-BR" dirty="0">
              <a:solidFill>
                <a:srgbClr val="000000"/>
              </a:solidFill>
              <a:latin typeface="Arial"/>
              <a:ea typeface="Calibri"/>
            </a:endParaRPr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pt-BR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Primeiro mês: </a:t>
            </a:r>
            <a:r>
              <a:rPr lang="pt-BR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154 (98%) dos Hipertensos e 46(95,8) dos Diabéticos, </a:t>
            </a:r>
            <a:endParaRPr lang="pt-BR" dirty="0" smtClean="0">
              <a:solidFill>
                <a:srgbClr val="000000"/>
              </a:solidFill>
              <a:latin typeface="Arial"/>
              <a:ea typeface="Calibri"/>
              <a:cs typeface="Arial"/>
            </a:endParaRPr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pt-BR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S</a:t>
            </a:r>
            <a:r>
              <a:rPr lang="pt-BR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egundo mês: </a:t>
            </a:r>
            <a:r>
              <a:rPr lang="pt-BR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237(98,8%) dos Hipertensos e 74(97,4%) dos Diabéticos </a:t>
            </a:r>
            <a:endParaRPr lang="pt-BR" dirty="0" smtClean="0">
              <a:solidFill>
                <a:srgbClr val="000000"/>
              </a:solidFill>
              <a:latin typeface="Arial"/>
              <a:ea typeface="Calibri"/>
              <a:cs typeface="Arial"/>
            </a:endParaRPr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pt-BR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Terceiro mês: </a:t>
            </a:r>
            <a:r>
              <a:rPr lang="pt-BR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283(99%) dos Hipertensos e 87(97,8%) dos Diabéticos. </a:t>
            </a:r>
            <a:endParaRPr lang="pt-BR" dirty="0" smtClean="0">
              <a:solidFill>
                <a:srgbClr val="000000"/>
              </a:solidFill>
              <a:latin typeface="Arial"/>
              <a:ea typeface="Calibri"/>
              <a:cs typeface="Arial"/>
            </a:endParaRPr>
          </a:p>
          <a:p>
            <a:pPr marL="0" indent="0" algn="just">
              <a:lnSpc>
                <a:spcPct val="170000"/>
              </a:lnSpc>
              <a:buNone/>
            </a:pPr>
            <a:endParaRPr lang="pt-BR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>
            <a:normAutofit/>
          </a:bodyPr>
          <a:lstStyle/>
          <a:p>
            <a:r>
              <a:rPr lang="pt-BR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Objetivos, Metas e Resultados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9694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30432"/>
          </a:xfrm>
        </p:spPr>
        <p:txBody>
          <a:bodyPr>
            <a:normAutofit/>
          </a:bodyPr>
          <a:lstStyle/>
          <a:p>
            <a:r>
              <a:rPr lang="pt-BR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Objetivos, Metas e Resultados</a:t>
            </a:r>
            <a:endParaRPr lang="pt-BR" sz="2400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1050167"/>
              </p:ext>
            </p:extLst>
          </p:nvPr>
        </p:nvGraphicFramePr>
        <p:xfrm>
          <a:off x="251520" y="1268761"/>
          <a:ext cx="8640960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4 Rectángulo"/>
          <p:cNvSpPr/>
          <p:nvPr/>
        </p:nvSpPr>
        <p:spPr>
          <a:xfrm>
            <a:off x="251520" y="2344088"/>
            <a:ext cx="864096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lnSpc>
                <a:spcPct val="150000"/>
              </a:lnSpc>
              <a:spcAft>
                <a:spcPts val="0"/>
              </a:spcAft>
            </a:pPr>
            <a:endParaRPr lang="pt-BR" b="1" dirty="0" smtClean="0">
              <a:solidFill>
                <a:srgbClr val="000000"/>
              </a:solidFill>
              <a:latin typeface="Arial"/>
              <a:ea typeface="Calibri"/>
              <a:cs typeface="Arial"/>
            </a:endParaRPr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endParaRPr lang="pt-BR" b="1" dirty="0">
              <a:solidFill>
                <a:srgbClr val="000000"/>
              </a:solidFill>
              <a:latin typeface="Arial"/>
              <a:ea typeface="Calibri"/>
              <a:cs typeface="Arial"/>
            </a:endParaRPr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endParaRPr lang="pt-BR" b="1" dirty="0" smtClean="0">
              <a:solidFill>
                <a:srgbClr val="000000"/>
              </a:solidFill>
              <a:latin typeface="Arial"/>
              <a:ea typeface="Calibri"/>
              <a:cs typeface="Arial"/>
            </a:endParaRPr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endParaRPr lang="pt-BR" b="1" dirty="0">
              <a:solidFill>
                <a:srgbClr val="000000"/>
              </a:solidFill>
              <a:latin typeface="Arial"/>
              <a:ea typeface="Calibri"/>
              <a:cs typeface="Arial"/>
            </a:endParaRPr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endParaRPr lang="pt-BR" b="1" dirty="0" smtClean="0">
              <a:solidFill>
                <a:srgbClr val="000000"/>
              </a:solidFill>
              <a:latin typeface="Arial"/>
              <a:ea typeface="Calibri"/>
              <a:cs typeface="Arial"/>
            </a:endParaRPr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endParaRPr lang="pt-BR" b="1" dirty="0">
              <a:solidFill>
                <a:srgbClr val="000000"/>
              </a:solidFill>
              <a:latin typeface="Arial"/>
              <a:ea typeface="Calibri"/>
              <a:cs typeface="Arial"/>
            </a:endParaRPr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endParaRPr lang="pt-BR" b="1" dirty="0" smtClean="0">
              <a:solidFill>
                <a:srgbClr val="000000"/>
              </a:solidFill>
              <a:latin typeface="Arial"/>
              <a:ea typeface="Calibri"/>
              <a:cs typeface="Arial"/>
            </a:endParaRPr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endParaRPr lang="pt-BR" b="1" dirty="0">
              <a:solidFill>
                <a:srgbClr val="000000"/>
              </a:solidFill>
              <a:latin typeface="Arial"/>
              <a:ea typeface="Calibri"/>
              <a:cs typeface="Arial"/>
            </a:endParaRPr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pt-BR" b="1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Figura </a:t>
            </a:r>
            <a:r>
              <a:rPr lang="pt-BR" b="1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3: </a:t>
            </a:r>
            <a:r>
              <a:rPr lang="pt-BR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Proporção de hipertensos com prescrição de medicamentos </a:t>
            </a:r>
            <a:r>
              <a:rPr lang="pt-BR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da Farmácia Popular/Hiperdia priorizada </a:t>
            </a:r>
            <a:r>
              <a:rPr lang="pt-BR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ESF Industrial, Farroupilha, RS.</a:t>
            </a:r>
            <a:endParaRPr lang="pt-BR" sz="2800" dirty="0">
              <a:solidFill>
                <a:srgbClr val="000000"/>
              </a:solidFill>
              <a:effectLst/>
              <a:latin typeface="Arial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0881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14408"/>
          </a:xfrm>
        </p:spPr>
        <p:txBody>
          <a:bodyPr>
            <a:normAutofit/>
          </a:bodyPr>
          <a:lstStyle/>
          <a:p>
            <a:r>
              <a:rPr lang="pt-BR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Objetivos, Metas e Resultados</a:t>
            </a:r>
            <a:endParaRPr lang="pt-BR" sz="2400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2302974"/>
              </p:ext>
            </p:extLst>
          </p:nvPr>
        </p:nvGraphicFramePr>
        <p:xfrm>
          <a:off x="251520" y="1340769"/>
          <a:ext cx="8640960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4 Rectángulo"/>
          <p:cNvSpPr/>
          <p:nvPr/>
        </p:nvSpPr>
        <p:spPr>
          <a:xfrm>
            <a:off x="251520" y="2136339"/>
            <a:ext cx="8640960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lnSpc>
                <a:spcPct val="150000"/>
              </a:lnSpc>
              <a:spcAft>
                <a:spcPts val="0"/>
              </a:spcAft>
            </a:pPr>
            <a:endParaRPr lang="pt-BR" b="1" dirty="0" smtClean="0">
              <a:solidFill>
                <a:srgbClr val="000000"/>
              </a:solidFill>
              <a:latin typeface="Arial"/>
              <a:ea typeface="Calibri"/>
              <a:cs typeface="Arial"/>
            </a:endParaRPr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endParaRPr lang="pt-BR" b="1" dirty="0">
              <a:solidFill>
                <a:srgbClr val="000000"/>
              </a:solidFill>
              <a:latin typeface="Arial"/>
              <a:ea typeface="Calibri"/>
              <a:cs typeface="Arial"/>
            </a:endParaRPr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endParaRPr lang="pt-BR" b="1" dirty="0" smtClean="0">
              <a:solidFill>
                <a:srgbClr val="000000"/>
              </a:solidFill>
              <a:latin typeface="Arial"/>
              <a:ea typeface="Calibri"/>
              <a:cs typeface="Arial"/>
            </a:endParaRPr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endParaRPr lang="pt-BR" b="1" dirty="0">
              <a:solidFill>
                <a:srgbClr val="000000"/>
              </a:solidFill>
              <a:latin typeface="Arial"/>
              <a:ea typeface="Calibri"/>
              <a:cs typeface="Arial"/>
            </a:endParaRPr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endParaRPr lang="pt-BR" b="1" dirty="0" smtClean="0">
              <a:solidFill>
                <a:srgbClr val="000000"/>
              </a:solidFill>
              <a:latin typeface="Arial"/>
              <a:ea typeface="Calibri"/>
              <a:cs typeface="Arial"/>
            </a:endParaRPr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endParaRPr lang="pt-BR" b="1" dirty="0">
              <a:solidFill>
                <a:srgbClr val="000000"/>
              </a:solidFill>
              <a:latin typeface="Arial"/>
              <a:ea typeface="Calibri"/>
              <a:cs typeface="Arial"/>
            </a:endParaRPr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endParaRPr lang="pt-BR" b="1" dirty="0" smtClean="0">
              <a:solidFill>
                <a:srgbClr val="000000"/>
              </a:solidFill>
              <a:latin typeface="Arial"/>
              <a:ea typeface="Calibri"/>
              <a:cs typeface="Arial"/>
            </a:endParaRPr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endParaRPr lang="pt-BR" b="1" dirty="0">
              <a:solidFill>
                <a:srgbClr val="000000"/>
              </a:solidFill>
              <a:latin typeface="Arial"/>
              <a:ea typeface="Calibri"/>
              <a:cs typeface="Arial"/>
            </a:endParaRPr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endParaRPr lang="pt-BR" b="1" dirty="0" smtClean="0">
              <a:solidFill>
                <a:srgbClr val="000000"/>
              </a:solidFill>
              <a:latin typeface="Arial"/>
              <a:ea typeface="Calibri"/>
              <a:cs typeface="Arial"/>
            </a:endParaRPr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pt-BR" b="1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Figura 4:</a:t>
            </a:r>
            <a:r>
              <a:rPr lang="pt-BR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Proporção de diabéticos com prescrição de medicamentos da </a:t>
            </a:r>
            <a:r>
              <a:rPr lang="pt-BR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Farmácia </a:t>
            </a:r>
            <a:r>
              <a:rPr lang="pt-BR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Popular/Hiperdia priorizada, </a:t>
            </a:r>
            <a:r>
              <a:rPr lang="pt-BR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ESF Industrial, Farroupilha, RS.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7678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0" y="980728"/>
            <a:ext cx="9036496" cy="5877272"/>
          </a:xfrm>
        </p:spPr>
        <p:txBody>
          <a:bodyPr>
            <a:noAutofit/>
          </a:bodyPr>
          <a:lstStyle/>
          <a:p>
            <a:pPr lvl="0" indent="0" algn="just">
              <a:lnSpc>
                <a:spcPct val="200000"/>
              </a:lnSpc>
              <a:buClr>
                <a:srgbClr val="31B6FD"/>
              </a:buClr>
              <a:buNone/>
            </a:pPr>
            <a:r>
              <a:rPr lang="pt-BR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Objetivo </a:t>
            </a:r>
            <a:r>
              <a:rPr lang="pt-BR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2. Melhorar a qualidade da atenção a hipertensos e/ou diabéticos</a:t>
            </a:r>
            <a:endParaRPr lang="pt-BR" dirty="0">
              <a:solidFill>
                <a:srgbClr val="000000"/>
              </a:solidFill>
              <a:latin typeface="Arial"/>
              <a:ea typeface="Calibri"/>
              <a:cs typeface="Arial"/>
            </a:endParaRPr>
          </a:p>
          <a:p>
            <a:pPr lvl="0" indent="0" algn="just">
              <a:lnSpc>
                <a:spcPct val="200000"/>
              </a:lnSpc>
              <a:buClr>
                <a:srgbClr val="31B6FD"/>
              </a:buClr>
              <a:buNone/>
            </a:pPr>
            <a:r>
              <a:rPr lang="pt-BR" u="sng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Metas</a:t>
            </a:r>
            <a:endParaRPr lang="pt-BR" dirty="0">
              <a:solidFill>
                <a:srgbClr val="000000"/>
              </a:solidFill>
              <a:latin typeface="Arial"/>
              <a:ea typeface="Calibri"/>
              <a:cs typeface="Arial"/>
            </a:endParaRPr>
          </a:p>
          <a:p>
            <a:pPr lvl="0" indent="0" algn="just">
              <a:lnSpc>
                <a:spcPct val="200000"/>
              </a:lnSpc>
              <a:buClr>
                <a:srgbClr val="31B6FD"/>
              </a:buClr>
              <a:buNone/>
            </a:pPr>
            <a:r>
              <a:rPr lang="pt-BR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Realizar </a:t>
            </a:r>
            <a:r>
              <a:rPr lang="pt-BR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avaliação da necessidade de atendimento odontológico em 100% dos </a:t>
            </a:r>
            <a:r>
              <a:rPr lang="pt-BR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Hipertensos e </a:t>
            </a:r>
            <a:r>
              <a:rPr lang="pt-BR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Diabéticos</a:t>
            </a:r>
            <a:r>
              <a:rPr lang="pt-BR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.</a:t>
            </a:r>
            <a:endParaRPr lang="pt-BR" dirty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pPr lvl="0" indent="0" algn="just">
              <a:lnSpc>
                <a:spcPct val="200000"/>
              </a:lnSpc>
              <a:buClr>
                <a:srgbClr val="31B6FD"/>
              </a:buClr>
              <a:buNone/>
            </a:pPr>
            <a:endParaRPr lang="pt-BR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14408"/>
          </a:xfrm>
        </p:spPr>
        <p:txBody>
          <a:bodyPr/>
          <a:lstStyle/>
          <a:p>
            <a:r>
              <a:rPr lang="pt-BR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Objetivos, Metas e Resultados </a:t>
            </a:r>
            <a:r>
              <a:rPr lang="pt-BR" sz="4000" dirty="0" smtClean="0"/>
              <a:t> 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1764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179512" y="1196752"/>
            <a:ext cx="8712967" cy="5328592"/>
          </a:xfrm>
        </p:spPr>
        <p:txBody>
          <a:bodyPr>
            <a:normAutofit/>
          </a:bodyPr>
          <a:lstStyle/>
          <a:p>
            <a:pPr marL="182880" indent="0" algn="just">
              <a:lnSpc>
                <a:spcPct val="150000"/>
              </a:lnSpc>
              <a:spcAft>
                <a:spcPts val="1000"/>
              </a:spcAft>
              <a:buNone/>
            </a:pP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Estas doenças têm incrementado o dano à qualidade de vida e mortalidade das pessoas em diferentes faixas </a:t>
            </a: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etárias, 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porém trabalhar para modificar o comportamento </a:t>
            </a: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delas foi 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minha escolha pela intervenção deste curso.</a:t>
            </a:r>
          </a:p>
          <a:p>
            <a:pPr marL="0" indent="0">
              <a:buNone/>
            </a:pPr>
            <a:endParaRPr lang="pt-BR" sz="2800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827584" y="338328"/>
            <a:ext cx="7859216" cy="930432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r>
              <a:rPr lang="pt-BR" dirty="0"/>
              <a:t>	</a:t>
            </a:r>
            <a:br>
              <a:rPr lang="pt-BR" dirty="0"/>
            </a:br>
            <a:r>
              <a:rPr lang="pt-BR" dirty="0"/>
              <a:t>  	</a:t>
            </a:r>
            <a:br>
              <a:rPr lang="pt-BR" dirty="0"/>
            </a:br>
            <a:r>
              <a:rPr lang="pt-BR" dirty="0"/>
              <a:t>  </a:t>
            </a:r>
          </a:p>
        </p:txBody>
      </p:sp>
    </p:spTree>
    <p:extLst>
      <p:ext uri="{BB962C8B-B14F-4D97-AF65-F5344CB8AC3E}">
        <p14:creationId xmlns:p14="http://schemas.microsoft.com/office/powerpoint/2010/main" val="18858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6021288"/>
          </a:xfrm>
        </p:spPr>
        <p:txBody>
          <a:bodyPr>
            <a:noAutofit/>
          </a:bodyPr>
          <a:lstStyle/>
          <a:p>
            <a:pPr marL="617220" lvl="0" indent="-342900" algn="just">
              <a:lnSpc>
                <a:spcPct val="150000"/>
              </a:lnSpc>
              <a:buClr>
                <a:srgbClr val="31B6FD"/>
              </a:buClr>
              <a:buFont typeface="Wingdings" panose="05000000000000000000" pitchFamily="2" charset="2"/>
              <a:buChar char="Ø"/>
            </a:pPr>
            <a:r>
              <a:rPr lang="pt-BR" sz="2800" dirty="0" smtClean="0">
                <a:solidFill>
                  <a:srgbClr val="000000"/>
                </a:solidFill>
                <a:latin typeface="Arial"/>
                <a:ea typeface="Calibri"/>
              </a:rPr>
              <a:t> </a:t>
            </a:r>
            <a:r>
              <a:rPr lang="pt-BR" dirty="0" smtClean="0">
                <a:solidFill>
                  <a:srgbClr val="000000"/>
                </a:solidFill>
                <a:latin typeface="Arial"/>
                <a:ea typeface="Calibri"/>
              </a:rPr>
              <a:t>A avaliação da necessidade de atendimento odontológico</a:t>
            </a:r>
            <a:r>
              <a:rPr lang="pt-BR" dirty="0" smtClean="0">
                <a:solidFill>
                  <a:srgbClr val="000000"/>
                </a:solidFill>
                <a:latin typeface="Arial"/>
                <a:ea typeface="SimSun"/>
                <a:cs typeface="Arial"/>
              </a:rPr>
              <a:t> foi 100% e o comportamento mensal foi:</a:t>
            </a:r>
          </a:p>
          <a:p>
            <a:pPr marL="617220" lvl="0" indent="-342900" algn="just">
              <a:lnSpc>
                <a:spcPct val="150000"/>
              </a:lnSpc>
              <a:buClr>
                <a:srgbClr val="31B6FD"/>
              </a:buClr>
              <a:buFont typeface="Wingdings" panose="05000000000000000000" pitchFamily="2" charset="2"/>
              <a:buChar char="Ø"/>
            </a:pPr>
            <a:r>
              <a:rPr lang="pt-BR" dirty="0" smtClean="0">
                <a:solidFill>
                  <a:srgbClr val="000000"/>
                </a:solidFill>
                <a:latin typeface="Arial"/>
                <a:ea typeface="SimSun"/>
                <a:cs typeface="Arial"/>
              </a:rPr>
              <a:t>Primeiro mês 154 Hipertensos (100%) e 48 (100%) Diabéticos.</a:t>
            </a:r>
            <a:r>
              <a:rPr lang="pt-BR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 </a:t>
            </a:r>
          </a:p>
          <a:p>
            <a:pPr marL="617220" lvl="0" indent="-342900" algn="just">
              <a:lnSpc>
                <a:spcPct val="150000"/>
              </a:lnSpc>
              <a:buClr>
                <a:srgbClr val="31B6FD"/>
              </a:buClr>
              <a:buFont typeface="Wingdings" panose="05000000000000000000" pitchFamily="2" charset="2"/>
              <a:buChar char="Ø"/>
            </a:pPr>
            <a:r>
              <a:rPr lang="pt-BR" dirty="0" smtClean="0">
                <a:solidFill>
                  <a:srgbClr val="000000"/>
                </a:solidFill>
                <a:latin typeface="Arial"/>
                <a:ea typeface="SimSun"/>
                <a:cs typeface="Arial"/>
              </a:rPr>
              <a:t>Segundo mês foram 241 (100%)</a:t>
            </a:r>
            <a:r>
              <a:rPr lang="pt-BR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pt-BR" dirty="0" smtClean="0">
                <a:solidFill>
                  <a:srgbClr val="000000"/>
                </a:solidFill>
                <a:latin typeface="Arial"/>
                <a:ea typeface="SimSun"/>
                <a:cs typeface="Arial"/>
              </a:rPr>
              <a:t>Hipertensos e 77(100%)</a:t>
            </a:r>
            <a:r>
              <a:rPr lang="pt-BR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pt-BR" dirty="0" smtClean="0">
                <a:solidFill>
                  <a:srgbClr val="000000"/>
                </a:solidFill>
                <a:latin typeface="Arial"/>
                <a:ea typeface="SimSun"/>
                <a:cs typeface="Arial"/>
              </a:rPr>
              <a:t>Diabéticos </a:t>
            </a:r>
          </a:p>
          <a:p>
            <a:pPr marL="617220" lvl="0" indent="-342900" algn="just">
              <a:lnSpc>
                <a:spcPct val="150000"/>
              </a:lnSpc>
              <a:buClr>
                <a:srgbClr val="31B6FD"/>
              </a:buClr>
              <a:buFont typeface="Wingdings" panose="05000000000000000000" pitchFamily="2" charset="2"/>
              <a:buChar char="Ø"/>
            </a:pPr>
            <a:r>
              <a:rPr lang="pt-BR" dirty="0" smtClean="0">
                <a:solidFill>
                  <a:srgbClr val="000000"/>
                </a:solidFill>
                <a:latin typeface="Arial"/>
                <a:ea typeface="SimSun"/>
                <a:cs typeface="Arial"/>
              </a:rPr>
              <a:t>Finalizou o terceiro mês com 286 (100%) e 90 (100%). </a:t>
            </a:r>
            <a:endParaRPr lang="pt-BR" dirty="0">
              <a:solidFill>
                <a:srgbClr val="073E87"/>
              </a:solidFill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42400"/>
          </a:xfrm>
        </p:spPr>
        <p:txBody>
          <a:bodyPr>
            <a:normAutofit/>
          </a:bodyPr>
          <a:lstStyle/>
          <a:p>
            <a:r>
              <a:rPr lang="pt-BR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Objetivos, Metas e Resultados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16119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688632"/>
          </a:xfrm>
        </p:spPr>
        <p:txBody>
          <a:bodyPr>
            <a:normAutofit/>
          </a:bodyPr>
          <a:lstStyle/>
          <a:p>
            <a:pPr lvl="0" indent="0" algn="just">
              <a:lnSpc>
                <a:spcPct val="200000"/>
              </a:lnSpc>
              <a:buClr>
                <a:srgbClr val="31B6FD"/>
              </a:buClr>
              <a:buNone/>
            </a:pPr>
            <a:r>
              <a:rPr lang="pt-BR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Objetivo </a:t>
            </a:r>
            <a:r>
              <a:rPr lang="pt-BR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3. Melhorar a adesão de hipertensos e/ou diabéticos ao </a:t>
            </a:r>
            <a:r>
              <a:rPr lang="pt-BR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programa</a:t>
            </a:r>
            <a:endParaRPr lang="pt-BR" dirty="0" smtClean="0">
              <a:solidFill>
                <a:srgbClr val="000000"/>
              </a:solidFill>
              <a:latin typeface="Arial"/>
              <a:ea typeface="Calibri"/>
              <a:cs typeface="Arial"/>
            </a:endParaRPr>
          </a:p>
          <a:p>
            <a:pPr lvl="0" indent="0" algn="just">
              <a:lnSpc>
                <a:spcPct val="200000"/>
              </a:lnSpc>
              <a:buClr>
                <a:srgbClr val="31B6FD"/>
              </a:buClr>
              <a:buNone/>
            </a:pPr>
            <a:r>
              <a:rPr lang="pt-BR" u="sng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Metas</a:t>
            </a:r>
          </a:p>
          <a:p>
            <a:pPr indent="0" algn="just">
              <a:lnSpc>
                <a:spcPct val="200000"/>
              </a:lnSpc>
              <a:spcAft>
                <a:spcPts val="0"/>
              </a:spcAft>
              <a:buNone/>
            </a:pPr>
            <a:r>
              <a:rPr lang="pt-BR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Buscar </a:t>
            </a:r>
            <a:r>
              <a:rPr lang="pt-BR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100% dos </a:t>
            </a:r>
            <a:r>
              <a:rPr lang="pt-BR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Hipertensos e Diabéticos </a:t>
            </a:r>
            <a:r>
              <a:rPr lang="pt-BR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faltosos às consultas na unidade de saúde conforme a periodicidade recomendada</a:t>
            </a:r>
            <a:r>
              <a:rPr lang="pt-BR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.</a:t>
            </a:r>
            <a:endParaRPr lang="pt-BR" dirty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251520" y="338328"/>
            <a:ext cx="8640960" cy="642400"/>
          </a:xfrm>
        </p:spPr>
        <p:txBody>
          <a:bodyPr>
            <a:normAutofit/>
          </a:bodyPr>
          <a:lstStyle/>
          <a:p>
            <a:r>
              <a:rPr lang="pt-BR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Objetivos, Metas e Resultados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47239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251520" y="1124744"/>
            <a:ext cx="8640960" cy="5001419"/>
          </a:xfrm>
        </p:spPr>
        <p:txBody>
          <a:bodyPr>
            <a:normAutofit/>
          </a:bodyPr>
          <a:lstStyle/>
          <a:p>
            <a:pPr algn="just">
              <a:lnSpc>
                <a:spcPct val="200000"/>
              </a:lnSpc>
            </a:pPr>
            <a:r>
              <a:rPr lang="pt-BR" dirty="0">
                <a:solidFill>
                  <a:srgbClr val="000000"/>
                </a:solidFill>
                <a:latin typeface="Arial"/>
                <a:ea typeface="Calibri"/>
              </a:rPr>
              <a:t>De forma geral a população demostrou muita disciplina na adesão aos serviços realizados na unidade para suas doenças, </a:t>
            </a:r>
            <a:r>
              <a:rPr lang="pt-BR" dirty="0" smtClean="0">
                <a:solidFill>
                  <a:srgbClr val="000000"/>
                </a:solidFill>
                <a:latin typeface="Arial"/>
                <a:ea typeface="Calibri"/>
              </a:rPr>
              <a:t>só 7 </a:t>
            </a:r>
            <a:r>
              <a:rPr lang="pt-BR" dirty="0">
                <a:solidFill>
                  <a:srgbClr val="000000"/>
                </a:solidFill>
                <a:latin typeface="Arial"/>
                <a:ea typeface="Calibri"/>
              </a:rPr>
              <a:t>Hipertensos e </a:t>
            </a:r>
            <a:r>
              <a:rPr lang="pt-BR" dirty="0" smtClean="0">
                <a:solidFill>
                  <a:srgbClr val="000000"/>
                </a:solidFill>
                <a:latin typeface="Arial"/>
                <a:ea typeface="Calibri"/>
              </a:rPr>
              <a:t>4  </a:t>
            </a:r>
            <a:r>
              <a:rPr lang="pt-BR" dirty="0">
                <a:solidFill>
                  <a:srgbClr val="000000"/>
                </a:solidFill>
                <a:latin typeface="Arial"/>
                <a:ea typeface="Calibri"/>
              </a:rPr>
              <a:t>Diabéticos ficaram faltosos a consulta nos três meses da intervenção. Nos 100% deles foi feita busca ativa e se recuperou o atraso das </a:t>
            </a:r>
            <a:r>
              <a:rPr lang="pt-BR" dirty="0" smtClean="0">
                <a:solidFill>
                  <a:srgbClr val="000000"/>
                </a:solidFill>
                <a:latin typeface="Arial"/>
                <a:ea typeface="Calibri"/>
              </a:rPr>
              <a:t>consultas.</a:t>
            </a:r>
            <a:endParaRPr lang="pt-BR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251520" y="338328"/>
            <a:ext cx="8435280" cy="642400"/>
          </a:xfrm>
        </p:spPr>
        <p:txBody>
          <a:bodyPr>
            <a:normAutofit/>
          </a:bodyPr>
          <a:lstStyle/>
          <a:p>
            <a:r>
              <a:rPr lang="pt-BR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Objetivos, Metas e Resultados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76554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251520" y="908720"/>
            <a:ext cx="8640959" cy="5760640"/>
          </a:xfrm>
        </p:spPr>
        <p:txBody>
          <a:bodyPr/>
          <a:lstStyle/>
          <a:p>
            <a:pPr marL="617220" lvl="0" indent="-342900" algn="just">
              <a:lnSpc>
                <a:spcPct val="200000"/>
              </a:lnSpc>
              <a:buClr>
                <a:srgbClr val="31B6FD"/>
              </a:buClr>
              <a:buFont typeface="Wingdings" panose="05000000000000000000" pitchFamily="2" charset="2"/>
              <a:buChar char="Ø"/>
            </a:pPr>
            <a:r>
              <a:rPr lang="pt-BR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Objetivo 4. Melhorar o registro das </a:t>
            </a:r>
            <a:r>
              <a:rPr lang="pt-BR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informações</a:t>
            </a:r>
          </a:p>
          <a:p>
            <a:pPr lvl="0" indent="0" algn="just">
              <a:lnSpc>
                <a:spcPct val="200000"/>
              </a:lnSpc>
              <a:buClr>
                <a:srgbClr val="31B6FD"/>
              </a:buClr>
              <a:buNone/>
            </a:pPr>
            <a:r>
              <a:rPr lang="pt-BR" u="sng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Metas</a:t>
            </a:r>
            <a:endParaRPr lang="pt-BR" u="sng" dirty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pPr indent="0" algn="just">
              <a:lnSpc>
                <a:spcPct val="200000"/>
              </a:lnSpc>
              <a:spcAft>
                <a:spcPts val="0"/>
              </a:spcAft>
              <a:buNone/>
            </a:pPr>
            <a:r>
              <a:rPr lang="pt-BR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Manter </a:t>
            </a:r>
            <a:r>
              <a:rPr lang="pt-BR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ficha de acompanhamento e  prontuário ao 100% dos  </a:t>
            </a:r>
            <a:r>
              <a:rPr lang="pt-BR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Hipertensos</a:t>
            </a:r>
            <a:r>
              <a:rPr lang="pt-BR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 </a:t>
            </a:r>
            <a:r>
              <a:rPr lang="pt-BR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e Diabéticos </a:t>
            </a:r>
            <a:r>
              <a:rPr lang="pt-BR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cadastrados na UBS</a:t>
            </a:r>
            <a:r>
              <a:rPr lang="pt-BR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.</a:t>
            </a:r>
            <a:endParaRPr lang="pt-BR" dirty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14408"/>
          </a:xfrm>
        </p:spPr>
        <p:txBody>
          <a:bodyPr/>
          <a:lstStyle/>
          <a:p>
            <a:r>
              <a:rPr lang="pt-BR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Objetivos, Metas e Resultados </a:t>
            </a:r>
            <a:r>
              <a:rPr lang="pt-BR" sz="3600" dirty="0"/>
              <a:t> 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0651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>
            <a:normAutofit/>
          </a:bodyPr>
          <a:lstStyle/>
          <a:p>
            <a:pPr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100% dos cadastrados na intervenção têm fichas de acompanhamento individual, </a:t>
            </a:r>
            <a:r>
              <a:rPr lang="pt-BR" dirty="0">
                <a:solidFill>
                  <a:schemeClr val="tx1"/>
                </a:solidFill>
                <a:latin typeface="Arial"/>
                <a:ea typeface="Calibri"/>
              </a:rPr>
              <a:t>o crescimento do trabalho foi </a:t>
            </a:r>
            <a:r>
              <a:rPr lang="pt-BR" dirty="0" smtClean="0">
                <a:solidFill>
                  <a:schemeClr val="tx1"/>
                </a:solidFill>
                <a:latin typeface="Arial"/>
                <a:ea typeface="Calibri"/>
              </a:rPr>
              <a:t>quantitativo </a:t>
            </a:r>
            <a:r>
              <a:rPr lang="pt-BR" dirty="0">
                <a:solidFill>
                  <a:schemeClr val="tx1"/>
                </a:solidFill>
                <a:latin typeface="Arial"/>
                <a:ea typeface="Calibri"/>
              </a:rPr>
              <a:t>quanto </a:t>
            </a:r>
            <a:r>
              <a:rPr lang="pt-BR" dirty="0" smtClean="0">
                <a:solidFill>
                  <a:schemeClr val="tx1"/>
                </a:solidFill>
                <a:latin typeface="Arial"/>
                <a:ea typeface="Calibri"/>
              </a:rPr>
              <a:t>qualitativo, os registros foram feitos com qualidade superior.</a:t>
            </a:r>
          </a:p>
          <a:p>
            <a:pPr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Cada usuário tem ficha espelho na ficha individual e fica registrado no livro na unidade, além do controle na planilha de coleta de dados do programa.</a:t>
            </a:r>
          </a:p>
          <a:p>
            <a:pPr marL="0" indent="0" algn="just">
              <a:lnSpc>
                <a:spcPct val="200000"/>
              </a:lnSpc>
              <a:buNone/>
            </a:pPr>
            <a:endParaRPr lang="pt-B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251520" y="338328"/>
            <a:ext cx="8640960" cy="570392"/>
          </a:xfrm>
        </p:spPr>
        <p:txBody>
          <a:bodyPr>
            <a:normAutofit fontScale="90000"/>
          </a:bodyPr>
          <a:lstStyle/>
          <a:p>
            <a:r>
              <a:rPr lang="pt-BR" sz="3600" dirty="0"/>
              <a:t> </a:t>
            </a:r>
            <a:r>
              <a:rPr lang="pt-BR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Objetivos, Metas e Resultados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16695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251520" y="1052736"/>
            <a:ext cx="8640959" cy="5688632"/>
          </a:xfrm>
        </p:spPr>
        <p:txBody>
          <a:bodyPr>
            <a:normAutofit/>
          </a:bodyPr>
          <a:lstStyle/>
          <a:p>
            <a:pPr marL="617220" lvl="0" indent="-342900" algn="just">
              <a:lnSpc>
                <a:spcPct val="200000"/>
              </a:lnSpc>
              <a:buClr>
                <a:srgbClr val="31B6FD"/>
              </a:buClr>
              <a:buFont typeface="Wingdings" panose="05000000000000000000" pitchFamily="2" charset="2"/>
              <a:buChar char="Ø"/>
            </a:pPr>
            <a:r>
              <a:rPr lang="pt-BR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Objetivo 5. Mapear hipertensos e diabéticos de risco para doença </a:t>
            </a:r>
            <a:r>
              <a:rPr lang="pt-BR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cardiovascular</a:t>
            </a:r>
          </a:p>
          <a:p>
            <a:pPr lvl="0" indent="0" algn="just">
              <a:lnSpc>
                <a:spcPct val="200000"/>
              </a:lnSpc>
              <a:buClr>
                <a:srgbClr val="31B6FD"/>
              </a:buClr>
              <a:buNone/>
            </a:pPr>
            <a:r>
              <a:rPr lang="pt-BR" u="sng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Metas</a:t>
            </a:r>
            <a:endParaRPr lang="pt-BR" u="sng" dirty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pPr indent="0" algn="just">
              <a:lnSpc>
                <a:spcPct val="200000"/>
              </a:lnSpc>
              <a:spcAft>
                <a:spcPts val="0"/>
              </a:spcAft>
              <a:buNone/>
            </a:pPr>
            <a:r>
              <a:rPr lang="pt-BR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Realizar </a:t>
            </a:r>
            <a:r>
              <a:rPr lang="pt-BR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estratificação do risco cardiovascular em 100% dos </a:t>
            </a:r>
            <a:r>
              <a:rPr lang="pt-BR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Hipertensos e </a:t>
            </a:r>
            <a:r>
              <a:rPr lang="pt-BR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Diabéticos</a:t>
            </a:r>
            <a:r>
              <a:rPr lang="pt-BR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 </a:t>
            </a:r>
            <a:r>
              <a:rPr lang="pt-BR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cadastrados na unidade de saúde.</a:t>
            </a:r>
            <a:endParaRPr lang="pt-BR" dirty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pPr indent="0" algn="just">
              <a:lnSpc>
                <a:spcPct val="200000"/>
              </a:lnSpc>
              <a:spcAft>
                <a:spcPts val="0"/>
              </a:spcAft>
              <a:buNone/>
            </a:pPr>
            <a:endParaRPr lang="pt-BR" sz="2800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42400"/>
          </a:xfrm>
        </p:spPr>
        <p:txBody>
          <a:bodyPr>
            <a:normAutofit/>
          </a:bodyPr>
          <a:lstStyle/>
          <a:p>
            <a:r>
              <a:rPr lang="pt-BR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Objetivos, Metas e Resultados </a:t>
            </a:r>
            <a:r>
              <a:rPr lang="pt-BR" sz="24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52558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200000"/>
              </a:lnSpc>
              <a:buNone/>
            </a:pPr>
            <a:r>
              <a:rPr lang="pt-BR" sz="2800" dirty="0" smtClean="0">
                <a:solidFill>
                  <a:srgbClr val="000000"/>
                </a:solidFill>
                <a:latin typeface="Arial"/>
                <a:ea typeface="Calibri"/>
              </a:rPr>
              <a:t>      </a:t>
            </a:r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 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estratificação do risco cardiovascular nos usuários cadastrados foi completada 100 % no final de cada </a:t>
            </a:r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mês.</a:t>
            </a:r>
          </a:p>
          <a:p>
            <a:pPr marL="617220" lvl="0" indent="-342900" algn="just">
              <a:lnSpc>
                <a:spcPct val="200000"/>
              </a:lnSpc>
              <a:buClr>
                <a:srgbClr val="31B6FD"/>
              </a:buClr>
              <a:buFont typeface="Wingdings" panose="05000000000000000000" pitchFamily="2" charset="2"/>
              <a:buChar char="Ø"/>
            </a:pP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Primeiro </a:t>
            </a:r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mês: 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154 Hipertensos (100%) e 48 (100%) Diabéticos.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</a:p>
          <a:p>
            <a:pPr marL="617220" lvl="0" indent="-342900" algn="just">
              <a:lnSpc>
                <a:spcPct val="200000"/>
              </a:lnSpc>
              <a:buClr>
                <a:srgbClr val="31B6FD"/>
              </a:buClr>
              <a:buFont typeface="Wingdings" panose="05000000000000000000" pitchFamily="2" charset="2"/>
              <a:buChar char="Ø"/>
            </a:pP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Segundo </a:t>
            </a:r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mês: 241 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(100%)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Hipertensos e 77(100%)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Diabéticos </a:t>
            </a:r>
          </a:p>
          <a:p>
            <a:pPr marL="617220" lvl="0" indent="-342900" algn="just">
              <a:lnSpc>
                <a:spcPct val="200000"/>
              </a:lnSpc>
              <a:buClr>
                <a:srgbClr val="31B6FD"/>
              </a:buClr>
              <a:buFont typeface="Wingdings" panose="05000000000000000000" pitchFamily="2" charset="2"/>
              <a:buChar char="Ø"/>
            </a:pPr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O 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terceiro mês com 286 (100%) e 90 (100%). </a:t>
            </a:r>
            <a:endParaRPr lang="pt-BR" dirty="0">
              <a:solidFill>
                <a:srgbClr val="073E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2800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251520" y="338328"/>
            <a:ext cx="8640960" cy="714408"/>
          </a:xfrm>
        </p:spPr>
        <p:txBody>
          <a:bodyPr>
            <a:normAutofit/>
          </a:bodyPr>
          <a:lstStyle/>
          <a:p>
            <a:r>
              <a:rPr lang="pt-BR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Objetivos, Metas e Resultados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49923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179512" y="1052736"/>
            <a:ext cx="8712967" cy="5544616"/>
          </a:xfrm>
        </p:spPr>
        <p:txBody>
          <a:bodyPr>
            <a:normAutofit/>
          </a:bodyPr>
          <a:lstStyle/>
          <a:p>
            <a:pPr marL="617220" lvl="0" indent="-342900" algn="just">
              <a:lnSpc>
                <a:spcPct val="200000"/>
              </a:lnSpc>
              <a:buClr>
                <a:srgbClr val="31B6FD"/>
              </a:buClr>
              <a:buFont typeface="Wingdings" panose="05000000000000000000" pitchFamily="2" charset="2"/>
              <a:buChar char="Ø"/>
            </a:pPr>
            <a:r>
              <a:rPr lang="pt-BR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Objetivo 6. Promover a saúde de hipertensos e diabéticos </a:t>
            </a:r>
            <a:endParaRPr lang="pt-BR" dirty="0" smtClean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pPr lvl="0" indent="0" algn="just">
              <a:lnSpc>
                <a:spcPct val="200000"/>
              </a:lnSpc>
              <a:buClr>
                <a:srgbClr val="31B6FD"/>
              </a:buClr>
              <a:buNone/>
            </a:pPr>
            <a:r>
              <a:rPr lang="pt-BR" u="sng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Metas</a:t>
            </a:r>
            <a:endParaRPr lang="pt-BR" u="sng" dirty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pPr marL="617220" indent="-342900" algn="just">
              <a:lnSpc>
                <a:spcPct val="20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pt-BR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Garantir </a:t>
            </a:r>
            <a:r>
              <a:rPr lang="pt-BR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orientação nutricional sobre alimentação saudável a 100% dos </a:t>
            </a:r>
            <a:r>
              <a:rPr lang="pt-BR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Hipertensos</a:t>
            </a:r>
            <a:r>
              <a:rPr lang="pt-BR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 </a:t>
            </a:r>
            <a:r>
              <a:rPr lang="pt-BR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e Diabéticos</a:t>
            </a:r>
            <a:r>
              <a:rPr lang="pt-BR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.</a:t>
            </a:r>
            <a:endParaRPr lang="pt-BR" dirty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pPr marL="617220" indent="-34290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pt-BR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Garantir orientação em relação à prática regular de atividade física a 100% dos usuários Hipertensos e </a:t>
            </a:r>
            <a:r>
              <a:rPr lang="pt-BR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Diabéticos</a:t>
            </a:r>
            <a:r>
              <a:rPr lang="pt-BR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.</a:t>
            </a:r>
          </a:p>
          <a:p>
            <a:pPr marL="617220" lvl="0" indent="-342900" algn="just">
              <a:lnSpc>
                <a:spcPct val="150000"/>
              </a:lnSpc>
              <a:buClr>
                <a:srgbClr val="31B6FD"/>
              </a:buClr>
              <a:buFont typeface="Wingdings" panose="05000000000000000000" pitchFamily="2" charset="2"/>
              <a:buChar char="Ø"/>
            </a:pPr>
            <a:endParaRPr lang="pt-BR" sz="3000" dirty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pPr marL="61722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pt-BR" sz="2800" dirty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pPr>
              <a:buFont typeface="Wingdings" panose="05000000000000000000" pitchFamily="2" charset="2"/>
              <a:buChar char="Ø"/>
            </a:pPr>
            <a:endParaRPr lang="pt-BR" sz="2800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30432"/>
          </a:xfrm>
        </p:spPr>
        <p:txBody>
          <a:bodyPr/>
          <a:lstStyle/>
          <a:p>
            <a:r>
              <a:rPr lang="pt-BR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Objetivos, Metas e Resultados </a:t>
            </a:r>
            <a:r>
              <a:rPr lang="pt-BR" sz="3600" dirty="0"/>
              <a:t> 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7063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251520" y="980728"/>
            <a:ext cx="8640959" cy="5145435"/>
          </a:xfrm>
        </p:spPr>
        <p:txBody>
          <a:bodyPr>
            <a:normAutofit/>
          </a:bodyPr>
          <a:lstStyle/>
          <a:p>
            <a:pPr algn="just">
              <a:lnSpc>
                <a:spcPct val="200000"/>
              </a:lnSpc>
            </a:pPr>
            <a:endParaRPr lang="pt-BR" dirty="0" smtClean="0">
              <a:solidFill>
                <a:srgbClr val="000000"/>
              </a:solidFill>
              <a:latin typeface="Arial"/>
              <a:ea typeface="Calibri"/>
            </a:endParaRPr>
          </a:p>
          <a:p>
            <a:pPr marL="0" indent="0" algn="just">
              <a:lnSpc>
                <a:spcPct val="200000"/>
              </a:lnSpc>
              <a:buNone/>
            </a:pPr>
            <a:r>
              <a:rPr lang="pt-BR" dirty="0" smtClean="0">
                <a:solidFill>
                  <a:srgbClr val="000000"/>
                </a:solidFill>
                <a:latin typeface="Arial"/>
                <a:ea typeface="Calibri"/>
              </a:rPr>
              <a:t>Estes </a:t>
            </a:r>
            <a:r>
              <a:rPr lang="pt-BR" dirty="0">
                <a:solidFill>
                  <a:srgbClr val="000000"/>
                </a:solidFill>
                <a:latin typeface="Arial"/>
                <a:ea typeface="Calibri"/>
              </a:rPr>
              <a:t>indicadores foram cumpridos com sucesso, a totalidade dos usuários cadastrados recebeu orientação </a:t>
            </a:r>
            <a:r>
              <a:rPr lang="pt-BR" dirty="0" smtClean="0">
                <a:solidFill>
                  <a:srgbClr val="000000"/>
                </a:solidFill>
                <a:latin typeface="Arial"/>
                <a:ea typeface="Calibri"/>
              </a:rPr>
              <a:t>nutricional, </a:t>
            </a:r>
            <a:r>
              <a:rPr lang="pt-BR" dirty="0">
                <a:solidFill>
                  <a:srgbClr val="000000"/>
                </a:solidFill>
                <a:latin typeface="Arial"/>
                <a:ea typeface="Calibri"/>
              </a:rPr>
              <a:t>sobre alimentação saudável e atividade física </a:t>
            </a:r>
            <a:r>
              <a:rPr lang="pt-BR" dirty="0" smtClean="0">
                <a:solidFill>
                  <a:srgbClr val="000000"/>
                </a:solidFill>
                <a:latin typeface="Arial"/>
                <a:ea typeface="Calibri"/>
              </a:rPr>
              <a:t>regular.</a:t>
            </a:r>
            <a:endParaRPr lang="pt-BR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251520" y="338328"/>
            <a:ext cx="8640960" cy="786416"/>
          </a:xfrm>
        </p:spPr>
        <p:txBody>
          <a:bodyPr>
            <a:normAutofit/>
          </a:bodyPr>
          <a:lstStyle/>
          <a:p>
            <a:r>
              <a:rPr lang="pt-BR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Objetivos, Metas e Resultados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77515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949280"/>
          </a:xfrm>
        </p:spPr>
        <p:txBody>
          <a:bodyPr>
            <a:normAutofit fontScale="92500"/>
          </a:bodyPr>
          <a:lstStyle/>
          <a:p>
            <a:pPr marL="617220" lvl="0" indent="-342900" algn="just">
              <a:lnSpc>
                <a:spcPct val="200000"/>
              </a:lnSpc>
              <a:buClr>
                <a:srgbClr val="31B6FD"/>
              </a:buClr>
              <a:buFont typeface="Wingdings" panose="05000000000000000000" pitchFamily="2" charset="2"/>
              <a:buChar char="Ø"/>
            </a:pPr>
            <a:r>
              <a:rPr lang="pt-BR" sz="26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Objetivo 6. Promover a saúde de hipertensos e diabéticos </a:t>
            </a:r>
            <a:endParaRPr lang="pt-BR" sz="2600" dirty="0" smtClean="0">
              <a:solidFill>
                <a:srgbClr val="000000"/>
              </a:solidFill>
              <a:latin typeface="Arial"/>
              <a:ea typeface="Calibri"/>
              <a:cs typeface="Arial"/>
            </a:endParaRP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pt-BR" sz="2600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Metas</a:t>
            </a:r>
            <a:endParaRPr lang="pt-BR" sz="2600" dirty="0">
              <a:solidFill>
                <a:srgbClr val="000000"/>
              </a:solidFill>
              <a:latin typeface="Arial"/>
              <a:ea typeface="Calibri"/>
              <a:cs typeface="Arial"/>
            </a:endParaRP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pt-BR" sz="2600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Garantir </a:t>
            </a:r>
            <a:r>
              <a:rPr lang="pt-BR" sz="2600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orientação sobre os riscos do tabagismo a 100% dos usuários </a:t>
            </a:r>
            <a:r>
              <a:rPr lang="pt-BR" sz="2600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Hipertensos</a:t>
            </a:r>
            <a:r>
              <a:rPr lang="pt-BR" sz="2600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 </a:t>
            </a:r>
            <a:r>
              <a:rPr lang="pt-BR" sz="2600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e Diabéticos.</a:t>
            </a:r>
          </a:p>
          <a:p>
            <a:pPr marL="0" lvl="0" indent="0" algn="ctr">
              <a:lnSpc>
                <a:spcPct val="150000"/>
              </a:lnSpc>
              <a:buClr>
                <a:srgbClr val="31B6FD"/>
              </a:buClr>
              <a:buNone/>
            </a:pPr>
            <a:r>
              <a:rPr lang="pt-BR" sz="2600" u="sng" dirty="0">
                <a:solidFill>
                  <a:srgbClr val="000000"/>
                </a:solidFill>
                <a:latin typeface="Arial"/>
                <a:ea typeface="Calibri"/>
              </a:rPr>
              <a:t>Cumprimento do indicador </a:t>
            </a:r>
          </a:p>
          <a:p>
            <a:pPr lvl="0">
              <a:lnSpc>
                <a:spcPct val="150000"/>
              </a:lnSpc>
              <a:buClr>
                <a:srgbClr val="31B6FD"/>
              </a:buClr>
              <a:buFont typeface="Wingdings" panose="05000000000000000000" pitchFamily="2" charset="2"/>
              <a:buChar char="Ø"/>
            </a:pPr>
            <a:r>
              <a:rPr lang="pt-BR" sz="2600" dirty="0">
                <a:solidFill>
                  <a:srgbClr val="000000"/>
                </a:solidFill>
                <a:latin typeface="Arial"/>
                <a:ea typeface="Calibri"/>
              </a:rPr>
              <a:t>Primeiro mês: 151  hipertensos (98,1%) e 46(95,8%) diabéticos</a:t>
            </a:r>
          </a:p>
          <a:p>
            <a:pPr lvl="0">
              <a:lnSpc>
                <a:spcPct val="150000"/>
              </a:lnSpc>
              <a:buClr>
                <a:srgbClr val="31B6FD"/>
              </a:buClr>
              <a:buFont typeface="Wingdings" panose="05000000000000000000" pitchFamily="2" charset="2"/>
              <a:buChar char="Ø"/>
            </a:pPr>
            <a:r>
              <a:rPr lang="pt-BR" sz="2600" dirty="0">
                <a:solidFill>
                  <a:srgbClr val="000000"/>
                </a:solidFill>
                <a:latin typeface="Arial"/>
                <a:ea typeface="Calibri"/>
              </a:rPr>
              <a:t> Segundo mês: 238  hipertensos (98,8%)  e 74(96,1%) diabéticos.</a:t>
            </a:r>
          </a:p>
          <a:p>
            <a:pPr lvl="0">
              <a:lnSpc>
                <a:spcPct val="150000"/>
              </a:lnSpc>
              <a:buClr>
                <a:srgbClr val="31B6FD"/>
              </a:buClr>
              <a:buFont typeface="Wingdings" panose="05000000000000000000" pitchFamily="2" charset="2"/>
              <a:buChar char="Ø"/>
            </a:pPr>
            <a:r>
              <a:rPr lang="pt-BR" sz="2600" dirty="0">
                <a:solidFill>
                  <a:srgbClr val="000000"/>
                </a:solidFill>
                <a:latin typeface="Arial"/>
                <a:ea typeface="Calibri"/>
              </a:rPr>
              <a:t>Terceiro mês: 286 hipertensos(100%) e 90(100%) diabéticos.</a:t>
            </a: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endParaRPr lang="pt-BR" dirty="0" smtClean="0">
              <a:solidFill>
                <a:srgbClr val="000000"/>
              </a:solidFill>
              <a:latin typeface="Arial"/>
              <a:ea typeface="Calibri"/>
              <a:cs typeface="Arial"/>
            </a:endParaRPr>
          </a:p>
          <a:p>
            <a:pPr lvl="0" indent="0" algn="just">
              <a:lnSpc>
                <a:spcPct val="150000"/>
              </a:lnSpc>
              <a:buClr>
                <a:srgbClr val="31B6FD"/>
              </a:buClr>
              <a:buNone/>
            </a:pPr>
            <a:endParaRPr lang="pt-BR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251520" y="338328"/>
            <a:ext cx="8640960" cy="570392"/>
          </a:xfrm>
        </p:spPr>
        <p:txBody>
          <a:bodyPr>
            <a:normAutofit/>
          </a:bodyPr>
          <a:lstStyle/>
          <a:p>
            <a:r>
              <a:rPr lang="pt-BR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Objetivos, Metas e Resultados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60084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251520" y="980728"/>
            <a:ext cx="8712968" cy="5688632"/>
          </a:xfrm>
        </p:spPr>
        <p:txBody>
          <a:bodyPr>
            <a:normAutofit/>
          </a:bodyPr>
          <a:lstStyle/>
          <a:p>
            <a:pPr marL="182880" indent="0" algn="ctr">
              <a:lnSpc>
                <a:spcPct val="150000"/>
              </a:lnSpc>
              <a:spcAft>
                <a:spcPts val="1000"/>
              </a:spcAft>
              <a:buNone/>
            </a:pPr>
            <a:r>
              <a:rPr lang="pt-BR" sz="3200" dirty="0" smtClean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pt-BR" u="sng" dirty="0" smtClean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Farroupilha:</a:t>
            </a:r>
          </a:p>
          <a:p>
            <a:pPr marL="525780" indent="-342900" algn="just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Município 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brasileiro do estado do Rio Grande do Sul</a:t>
            </a: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.</a:t>
            </a:r>
          </a:p>
          <a:p>
            <a:pPr marL="525780" indent="-342900" algn="just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Localização: região 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metropolitana da Serra Gaúcha. </a:t>
            </a:r>
            <a:endParaRPr lang="pt-BR" dirty="0" smtClean="0">
              <a:solidFill>
                <a:schemeClr val="tx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525780" indent="-342900" algn="just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É 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 terceira maior cidade da </a:t>
            </a: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região,</a:t>
            </a:r>
          </a:p>
          <a:p>
            <a:pPr marL="525780" indent="-342900" algn="just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Altitude: 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783 </a:t>
            </a: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metros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.</a:t>
            </a:r>
            <a:endParaRPr lang="pt-BR" dirty="0" smtClean="0">
              <a:solidFill>
                <a:schemeClr val="tx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525780" indent="-342900" algn="just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Área: 359,30 km²</a:t>
            </a:r>
          </a:p>
          <a:p>
            <a:pPr marL="525780" indent="-342900" algn="just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População 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estimada em </a:t>
            </a: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2012: 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65 </a:t>
            </a: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mil habitantes.</a:t>
            </a:r>
            <a:endParaRPr lang="pt-BR" dirty="0">
              <a:solidFill>
                <a:schemeClr val="tx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lvl="0" indent="0">
              <a:buClr>
                <a:srgbClr val="31B6FD"/>
              </a:buClr>
              <a:buNone/>
            </a:pPr>
            <a:endParaRPr lang="pt-BR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251520" y="338328"/>
            <a:ext cx="8640960" cy="786416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r>
              <a:rPr lang="pt-BR" dirty="0"/>
              <a:t>	</a:t>
            </a:r>
            <a:br>
              <a:rPr lang="pt-BR" dirty="0"/>
            </a:br>
            <a:r>
              <a:rPr lang="pt-BR" dirty="0"/>
              <a:t>  	</a:t>
            </a:r>
            <a:br>
              <a:rPr lang="pt-BR" dirty="0"/>
            </a:br>
            <a:r>
              <a:rPr lang="pt-BR" dirty="0"/>
              <a:t>  </a:t>
            </a:r>
          </a:p>
        </p:txBody>
      </p:sp>
    </p:spTree>
    <p:extLst>
      <p:ext uri="{BB962C8B-B14F-4D97-AF65-F5344CB8AC3E}">
        <p14:creationId xmlns:p14="http://schemas.microsoft.com/office/powerpoint/2010/main" val="100555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02440"/>
          </a:xfrm>
        </p:spPr>
        <p:txBody>
          <a:bodyPr>
            <a:normAutofit/>
          </a:bodyPr>
          <a:lstStyle/>
          <a:p>
            <a:r>
              <a:rPr lang="pt-BR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Objetivos, Metas e Resultados</a:t>
            </a:r>
            <a:endParaRPr lang="pt-BR" sz="24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8712968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323528" y="2344088"/>
            <a:ext cx="8820472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lnSpc>
                <a:spcPct val="150000"/>
              </a:lnSpc>
              <a:spcAft>
                <a:spcPts val="0"/>
              </a:spcAft>
            </a:pPr>
            <a:endParaRPr lang="pt-BR" b="1" dirty="0" smtClean="0">
              <a:solidFill>
                <a:srgbClr val="000000"/>
              </a:solidFill>
              <a:latin typeface="Arial"/>
              <a:ea typeface="Calibri"/>
              <a:cs typeface="Arial"/>
            </a:endParaRPr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endParaRPr lang="pt-BR" b="1" dirty="0">
              <a:solidFill>
                <a:srgbClr val="000000"/>
              </a:solidFill>
              <a:latin typeface="Arial"/>
              <a:ea typeface="Calibri"/>
              <a:cs typeface="Arial"/>
            </a:endParaRPr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endParaRPr lang="pt-BR" b="1" dirty="0" smtClean="0">
              <a:solidFill>
                <a:srgbClr val="000000"/>
              </a:solidFill>
              <a:latin typeface="Arial"/>
              <a:ea typeface="Calibri"/>
              <a:cs typeface="Arial"/>
            </a:endParaRPr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endParaRPr lang="pt-BR" b="1" dirty="0">
              <a:solidFill>
                <a:srgbClr val="000000"/>
              </a:solidFill>
              <a:latin typeface="Arial"/>
              <a:ea typeface="Calibri"/>
              <a:cs typeface="Arial"/>
            </a:endParaRPr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endParaRPr lang="pt-BR" b="1" dirty="0" smtClean="0">
              <a:solidFill>
                <a:srgbClr val="000000"/>
              </a:solidFill>
              <a:latin typeface="Arial"/>
              <a:ea typeface="Calibri"/>
              <a:cs typeface="Arial"/>
            </a:endParaRPr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endParaRPr lang="pt-BR" b="1" dirty="0">
              <a:solidFill>
                <a:srgbClr val="000000"/>
              </a:solidFill>
              <a:latin typeface="Arial"/>
              <a:ea typeface="Calibri"/>
              <a:cs typeface="Arial"/>
            </a:endParaRPr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endParaRPr lang="pt-BR" b="1" dirty="0" smtClean="0">
              <a:solidFill>
                <a:srgbClr val="000000"/>
              </a:solidFill>
              <a:latin typeface="Arial"/>
              <a:ea typeface="Calibri"/>
              <a:cs typeface="Arial"/>
            </a:endParaRPr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endParaRPr lang="pt-BR" b="1" dirty="0">
              <a:solidFill>
                <a:srgbClr val="000000"/>
              </a:solidFill>
              <a:latin typeface="Arial"/>
              <a:ea typeface="Calibri"/>
              <a:cs typeface="Arial"/>
            </a:endParaRPr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pt-BR" b="1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Figura </a:t>
            </a:r>
            <a:r>
              <a:rPr lang="pt-BR" b="1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5: </a:t>
            </a:r>
            <a:r>
              <a:rPr lang="pt-BR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Proporção de hipertensos que receberam orientação sobre os </a:t>
            </a:r>
            <a:endParaRPr lang="pt-BR" sz="2800" dirty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pPr marL="540385" marR="269240" indent="540385" algn="just">
              <a:lnSpc>
                <a:spcPct val="150000"/>
              </a:lnSpc>
              <a:spcAft>
                <a:spcPts val="0"/>
              </a:spcAft>
            </a:pPr>
            <a:r>
              <a:rPr lang="pt-BR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riscos do tabagismo. </a:t>
            </a:r>
            <a:r>
              <a:rPr lang="pt-BR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ESF Industrial, Farroupilha, RS.</a:t>
            </a:r>
            <a:endParaRPr lang="pt-BR" sz="2800" dirty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pPr marL="540385" marR="269240" indent="540385" algn="just">
              <a:lnSpc>
                <a:spcPct val="150000"/>
              </a:lnSpc>
              <a:spcAft>
                <a:spcPts val="0"/>
              </a:spcAft>
            </a:pPr>
            <a:r>
              <a:rPr lang="pt-BR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 </a:t>
            </a:r>
            <a:endParaRPr lang="pt-BR" sz="2800" dirty="0">
              <a:solidFill>
                <a:srgbClr val="000000"/>
              </a:solidFill>
              <a:effectLst/>
              <a:latin typeface="Arial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974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251520" y="338328"/>
            <a:ext cx="8640960" cy="930432"/>
          </a:xfrm>
        </p:spPr>
        <p:txBody>
          <a:bodyPr>
            <a:normAutofit/>
          </a:bodyPr>
          <a:lstStyle/>
          <a:p>
            <a:r>
              <a:rPr lang="pt-BR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Objetivos, Metas e Resultados</a:t>
            </a:r>
            <a:endParaRPr lang="pt-BR" sz="24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76380"/>
            <a:ext cx="8640960" cy="4128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51520" y="2551837"/>
            <a:ext cx="864096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lnSpc>
                <a:spcPct val="150000"/>
              </a:lnSpc>
              <a:spcAft>
                <a:spcPts val="0"/>
              </a:spcAft>
            </a:pPr>
            <a:endParaRPr lang="pt-BR" b="1" dirty="0" smtClean="0">
              <a:solidFill>
                <a:srgbClr val="000000"/>
              </a:solidFill>
              <a:latin typeface="Arial"/>
              <a:ea typeface="Calibri"/>
              <a:cs typeface="Arial"/>
            </a:endParaRPr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endParaRPr lang="pt-BR" b="1" dirty="0">
              <a:solidFill>
                <a:srgbClr val="000000"/>
              </a:solidFill>
              <a:latin typeface="Arial"/>
              <a:ea typeface="Calibri"/>
              <a:cs typeface="Arial"/>
            </a:endParaRPr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endParaRPr lang="pt-BR" b="1" dirty="0" smtClean="0">
              <a:solidFill>
                <a:srgbClr val="000000"/>
              </a:solidFill>
              <a:latin typeface="Arial"/>
              <a:ea typeface="Calibri"/>
              <a:cs typeface="Arial"/>
            </a:endParaRPr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endParaRPr lang="pt-BR" b="1" dirty="0">
              <a:solidFill>
                <a:srgbClr val="000000"/>
              </a:solidFill>
              <a:latin typeface="Arial"/>
              <a:ea typeface="Calibri"/>
              <a:cs typeface="Arial"/>
            </a:endParaRPr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endParaRPr lang="pt-BR" b="1" dirty="0" smtClean="0">
              <a:solidFill>
                <a:srgbClr val="000000"/>
              </a:solidFill>
              <a:latin typeface="Arial"/>
              <a:ea typeface="Calibri"/>
              <a:cs typeface="Arial"/>
            </a:endParaRPr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endParaRPr lang="pt-BR" b="1" dirty="0">
              <a:solidFill>
                <a:srgbClr val="000000"/>
              </a:solidFill>
              <a:latin typeface="Arial"/>
              <a:ea typeface="Calibri"/>
              <a:cs typeface="Arial"/>
            </a:endParaRPr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endParaRPr lang="pt-BR" b="1" dirty="0" smtClean="0">
              <a:solidFill>
                <a:srgbClr val="000000"/>
              </a:solidFill>
              <a:latin typeface="Arial"/>
              <a:ea typeface="Calibri"/>
              <a:cs typeface="Arial"/>
            </a:endParaRPr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endParaRPr lang="pt-BR" b="1" dirty="0" smtClean="0">
              <a:solidFill>
                <a:srgbClr val="000000"/>
              </a:solidFill>
              <a:latin typeface="Arial"/>
              <a:ea typeface="Calibri"/>
              <a:cs typeface="Arial"/>
            </a:endParaRPr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pt-BR" b="1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Figura </a:t>
            </a:r>
            <a:r>
              <a:rPr lang="pt-BR" b="1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6: </a:t>
            </a:r>
            <a:r>
              <a:rPr lang="pt-BR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Proporção de diabéticos que receberam orientação sobre os </a:t>
            </a:r>
            <a:endParaRPr lang="pt-BR" sz="2800" dirty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pt-BR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riscos do tabagismo. </a:t>
            </a:r>
            <a:r>
              <a:rPr lang="pt-BR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ESF Industrial, Farroupilha, RS.</a:t>
            </a:r>
            <a:endParaRPr lang="pt-BR" sz="2800" dirty="0">
              <a:solidFill>
                <a:srgbClr val="000000"/>
              </a:solidFill>
              <a:effectLst/>
              <a:latin typeface="Arial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4713417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323528" y="1124744"/>
            <a:ext cx="8496943" cy="5001419"/>
          </a:xfrm>
        </p:spPr>
        <p:txBody>
          <a:bodyPr>
            <a:normAutofit/>
          </a:bodyPr>
          <a:lstStyle/>
          <a:p>
            <a:pPr lvl="0" indent="0" algn="just">
              <a:lnSpc>
                <a:spcPct val="200000"/>
              </a:lnSpc>
              <a:buClr>
                <a:srgbClr val="31B6FD"/>
              </a:buClr>
              <a:buNone/>
            </a:pPr>
            <a:r>
              <a:rPr lang="pt-BR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Objetivo 6. Promover a saúde de hipertensos </a:t>
            </a:r>
            <a:r>
              <a:rPr lang="pt-BR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e diabéticos </a:t>
            </a:r>
            <a:endParaRPr lang="pt-BR" dirty="0">
              <a:solidFill>
                <a:srgbClr val="000000"/>
              </a:solidFill>
              <a:latin typeface="Arial"/>
              <a:ea typeface="Calibri"/>
              <a:cs typeface="Arial"/>
            </a:endParaRPr>
          </a:p>
          <a:p>
            <a:pPr lvl="0" indent="0" algn="just">
              <a:lnSpc>
                <a:spcPct val="200000"/>
              </a:lnSpc>
              <a:buClr>
                <a:srgbClr val="31B6FD"/>
              </a:buClr>
              <a:buNone/>
            </a:pPr>
            <a:r>
              <a:rPr lang="pt-BR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Metas</a:t>
            </a:r>
            <a:endParaRPr lang="pt-BR" dirty="0">
              <a:solidFill>
                <a:srgbClr val="000000"/>
              </a:solidFill>
              <a:latin typeface="Arial"/>
              <a:ea typeface="Calibri"/>
              <a:cs typeface="Arial"/>
            </a:endParaRPr>
          </a:p>
          <a:p>
            <a:pPr lvl="0" indent="0" algn="just">
              <a:lnSpc>
                <a:spcPct val="200000"/>
              </a:lnSpc>
              <a:buClr>
                <a:srgbClr val="31B6FD"/>
              </a:buClr>
              <a:buNone/>
            </a:pPr>
            <a:r>
              <a:rPr lang="pt-BR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 </a:t>
            </a:r>
            <a:r>
              <a:rPr lang="pt-BR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Garantir orientação sobre higiene bucal a 100% dos usuários </a:t>
            </a:r>
            <a:r>
              <a:rPr lang="pt-BR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Hipertensos</a:t>
            </a:r>
            <a:r>
              <a:rPr lang="pt-BR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 </a:t>
            </a:r>
            <a:r>
              <a:rPr lang="pt-BR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e Diabéticos.</a:t>
            </a:r>
            <a:endParaRPr lang="pt-BR" dirty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pPr lvl="0" indent="0" algn="just">
              <a:lnSpc>
                <a:spcPct val="200000"/>
              </a:lnSpc>
              <a:buClr>
                <a:srgbClr val="31B6FD"/>
              </a:buClr>
              <a:buNone/>
            </a:pPr>
            <a:endParaRPr lang="pt-BR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58424"/>
          </a:xfrm>
        </p:spPr>
        <p:txBody>
          <a:bodyPr>
            <a:normAutofit/>
          </a:bodyPr>
          <a:lstStyle/>
          <a:p>
            <a:r>
              <a:rPr lang="pt-BR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Objetivos, Metas e Resultados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36506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688632"/>
          </a:xfrm>
        </p:spPr>
        <p:txBody>
          <a:bodyPr>
            <a:normAutofit/>
          </a:bodyPr>
          <a:lstStyle/>
          <a:p>
            <a:pPr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pt-BR" dirty="0" smtClean="0">
                <a:solidFill>
                  <a:srgbClr val="000000"/>
                </a:solidFill>
                <a:latin typeface="Arial"/>
                <a:ea typeface="SimSun"/>
              </a:rPr>
              <a:t>Nos </a:t>
            </a:r>
            <a:r>
              <a:rPr lang="pt-BR" dirty="0">
                <a:solidFill>
                  <a:srgbClr val="000000"/>
                </a:solidFill>
                <a:latin typeface="Arial"/>
                <a:ea typeface="SimSun"/>
              </a:rPr>
              <a:t>100% dos usuários cadastrados foi realizada orientação sobre higiene bucal, </a:t>
            </a:r>
            <a:endParaRPr lang="pt-BR" dirty="0" smtClean="0">
              <a:solidFill>
                <a:srgbClr val="000000"/>
              </a:solidFill>
              <a:latin typeface="Arial"/>
              <a:ea typeface="SimSun"/>
            </a:endParaRPr>
          </a:p>
          <a:p>
            <a:pPr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pt-BR" dirty="0" smtClean="0">
                <a:solidFill>
                  <a:srgbClr val="000000"/>
                </a:solidFill>
                <a:latin typeface="Arial"/>
                <a:ea typeface="SimSun"/>
              </a:rPr>
              <a:t>Primeiro mês: </a:t>
            </a:r>
            <a:r>
              <a:rPr lang="pt-BR" dirty="0">
                <a:solidFill>
                  <a:srgbClr val="000000"/>
                </a:solidFill>
                <a:latin typeface="Arial"/>
                <a:ea typeface="SimSun"/>
              </a:rPr>
              <a:t>154 Hipertensos (100%) e 48 (100%) </a:t>
            </a:r>
            <a:r>
              <a:rPr lang="pt-BR" dirty="0" smtClean="0">
                <a:solidFill>
                  <a:srgbClr val="000000"/>
                </a:solidFill>
                <a:latin typeface="Arial"/>
                <a:ea typeface="SimSun"/>
              </a:rPr>
              <a:t>Diabéticos</a:t>
            </a:r>
            <a:r>
              <a:rPr lang="pt-BR" dirty="0">
                <a:solidFill>
                  <a:srgbClr val="000000"/>
                </a:solidFill>
                <a:latin typeface="Arial"/>
                <a:ea typeface="SimSun"/>
              </a:rPr>
              <a:t>.</a:t>
            </a:r>
            <a:endParaRPr lang="pt-BR" dirty="0" smtClean="0">
              <a:solidFill>
                <a:srgbClr val="000000"/>
              </a:solidFill>
              <a:latin typeface="Arial"/>
              <a:ea typeface="SimSun"/>
            </a:endParaRPr>
          </a:p>
          <a:p>
            <a:pPr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pt-BR" dirty="0" smtClean="0">
                <a:solidFill>
                  <a:srgbClr val="000000"/>
                </a:solidFill>
                <a:latin typeface="Arial"/>
                <a:ea typeface="SimSun"/>
              </a:rPr>
              <a:t>Segundo mês: </a:t>
            </a:r>
            <a:r>
              <a:rPr lang="pt-BR" dirty="0">
                <a:solidFill>
                  <a:srgbClr val="000000"/>
                </a:solidFill>
                <a:latin typeface="Arial"/>
                <a:ea typeface="SimSun"/>
              </a:rPr>
              <a:t>241 (100%) Hipertensos e 77(100%) </a:t>
            </a:r>
            <a:r>
              <a:rPr lang="pt-BR" dirty="0" smtClean="0">
                <a:solidFill>
                  <a:srgbClr val="000000"/>
                </a:solidFill>
                <a:latin typeface="Arial"/>
                <a:ea typeface="SimSun"/>
              </a:rPr>
              <a:t>Diabéticos.</a:t>
            </a:r>
          </a:p>
          <a:p>
            <a:pPr lvl="0" algn="just">
              <a:lnSpc>
                <a:spcPct val="200000"/>
              </a:lnSpc>
              <a:buClr>
                <a:srgbClr val="31B6FD"/>
              </a:buClr>
              <a:buFont typeface="Wingdings" panose="05000000000000000000" pitchFamily="2" charset="2"/>
              <a:buChar char="Ø"/>
            </a:pPr>
            <a:r>
              <a:rPr lang="pt-BR" dirty="0" smtClean="0">
                <a:solidFill>
                  <a:srgbClr val="000000"/>
                </a:solidFill>
                <a:latin typeface="Arial"/>
                <a:ea typeface="SimSun"/>
              </a:rPr>
              <a:t>Terceiro </a:t>
            </a:r>
            <a:r>
              <a:rPr lang="pt-BR" dirty="0">
                <a:solidFill>
                  <a:srgbClr val="000000"/>
                </a:solidFill>
                <a:latin typeface="Arial"/>
                <a:ea typeface="SimSun"/>
              </a:rPr>
              <a:t>mês com 286 (100</a:t>
            </a:r>
            <a:r>
              <a:rPr lang="pt-BR" dirty="0" smtClean="0">
                <a:solidFill>
                  <a:srgbClr val="000000"/>
                </a:solidFill>
                <a:latin typeface="Arial"/>
                <a:ea typeface="SimSun"/>
              </a:rPr>
              <a:t>%)</a:t>
            </a:r>
            <a:r>
              <a:rPr lang="pt-BR" dirty="0">
                <a:solidFill>
                  <a:srgbClr val="000000"/>
                </a:solidFill>
                <a:latin typeface="Arial"/>
                <a:ea typeface="SimSun"/>
              </a:rPr>
              <a:t> Hipertensos</a:t>
            </a:r>
            <a:r>
              <a:rPr lang="pt-BR" dirty="0" smtClean="0">
                <a:solidFill>
                  <a:srgbClr val="000000"/>
                </a:solidFill>
                <a:latin typeface="Arial"/>
                <a:ea typeface="SimSun"/>
              </a:rPr>
              <a:t> </a:t>
            </a:r>
            <a:r>
              <a:rPr lang="pt-BR" dirty="0">
                <a:solidFill>
                  <a:srgbClr val="000000"/>
                </a:solidFill>
                <a:latin typeface="Arial"/>
                <a:ea typeface="SimSun"/>
              </a:rPr>
              <a:t>e 90 (100</a:t>
            </a:r>
            <a:r>
              <a:rPr lang="pt-BR" dirty="0" smtClean="0">
                <a:solidFill>
                  <a:srgbClr val="000000"/>
                </a:solidFill>
                <a:latin typeface="Arial"/>
                <a:ea typeface="SimSun"/>
              </a:rPr>
              <a:t>%)</a:t>
            </a:r>
            <a:r>
              <a:rPr lang="pt-BR" dirty="0">
                <a:solidFill>
                  <a:srgbClr val="000000"/>
                </a:solidFill>
                <a:latin typeface="Arial"/>
                <a:ea typeface="SimSun"/>
              </a:rPr>
              <a:t> </a:t>
            </a:r>
            <a:r>
              <a:rPr lang="pt-BR" dirty="0" smtClean="0">
                <a:solidFill>
                  <a:srgbClr val="000000"/>
                </a:solidFill>
                <a:latin typeface="Arial"/>
                <a:ea typeface="SimSun"/>
              </a:rPr>
              <a:t>Diabéticos.</a:t>
            </a:r>
            <a:endParaRPr lang="pt-BR" dirty="0">
              <a:solidFill>
                <a:srgbClr val="000000"/>
              </a:solidFill>
              <a:latin typeface="Arial"/>
              <a:ea typeface="SimSun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pt-BR" sz="2800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864096"/>
          </a:xfrm>
        </p:spPr>
        <p:txBody>
          <a:bodyPr>
            <a:normAutofit/>
          </a:bodyPr>
          <a:lstStyle/>
          <a:p>
            <a:r>
              <a:rPr lang="pt-BR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Objetivos, Metas e Resultados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1165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0" y="908720"/>
            <a:ext cx="9036496" cy="576064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200000"/>
              </a:lnSpc>
              <a:buNone/>
            </a:pPr>
            <a:r>
              <a:rPr lang="pt-BR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Importância </a:t>
            </a:r>
            <a:r>
              <a:rPr lang="pt-BR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pt-BR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</a:t>
            </a:r>
            <a:r>
              <a:rPr lang="pt-BR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pt-BR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intervenção </a:t>
            </a:r>
            <a:r>
              <a:rPr lang="pt-BR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pt-BR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equipe</a:t>
            </a: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dirty="0">
              <a:solidFill>
                <a:schemeClr val="tx1"/>
              </a:solidFill>
              <a:latin typeface="Arial"/>
              <a:ea typeface="Calibri"/>
              <a:cs typeface="Times New Roman"/>
            </a:endParaRPr>
          </a:p>
          <a:p>
            <a:pPr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pt-BR" dirty="0" smtClean="0">
                <a:solidFill>
                  <a:schemeClr val="tx1"/>
                </a:solidFill>
                <a:latin typeface="Arial"/>
                <a:ea typeface="Calibri"/>
                <a:cs typeface="Times New Roman"/>
              </a:rPr>
              <a:t>Permitiu </a:t>
            </a:r>
            <a:r>
              <a:rPr lang="pt-BR" dirty="0">
                <a:solidFill>
                  <a:schemeClr val="tx1"/>
                </a:solidFill>
                <a:latin typeface="Arial"/>
                <a:ea typeface="Calibri"/>
                <a:cs typeface="Times New Roman"/>
              </a:rPr>
              <a:t>o crescimento e integração da equipe no plano Professional e </a:t>
            </a:r>
            <a:r>
              <a:rPr lang="pt-BR" dirty="0" smtClean="0">
                <a:solidFill>
                  <a:schemeClr val="tx1"/>
                </a:solidFill>
                <a:latin typeface="Arial"/>
                <a:ea typeface="Calibri"/>
                <a:cs typeface="Times New Roman"/>
              </a:rPr>
              <a:t>humano.</a:t>
            </a:r>
            <a:endParaRPr lang="pt-BR" dirty="0" smtClean="0">
              <a:solidFill>
                <a:schemeClr val="tx1"/>
              </a:solidFill>
              <a:latin typeface="Arial"/>
              <a:ea typeface="Calibri"/>
            </a:endParaRPr>
          </a:p>
          <a:p>
            <a:pPr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pt-BR" dirty="0">
                <a:solidFill>
                  <a:schemeClr val="tx1"/>
                </a:solidFill>
                <a:latin typeface="Arial"/>
                <a:ea typeface="Calibri"/>
              </a:rPr>
              <a:t>A equipe cresceu em conhecimento e prática </a:t>
            </a:r>
            <a:r>
              <a:rPr lang="pt-BR" dirty="0" smtClean="0">
                <a:solidFill>
                  <a:schemeClr val="tx1"/>
                </a:solidFill>
                <a:latin typeface="Arial"/>
                <a:ea typeface="Calibri"/>
              </a:rPr>
              <a:t>mesma.</a:t>
            </a:r>
          </a:p>
          <a:p>
            <a:pPr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pt-BR" dirty="0">
                <a:solidFill>
                  <a:schemeClr val="tx1"/>
                </a:solidFill>
                <a:latin typeface="Arial"/>
                <a:ea typeface="Calibri"/>
              </a:rPr>
              <a:t>O trabalho feito tem conseguido diminuir o nível de urgência, uma maior adesão ao tratamento e aos serviços brindados na </a:t>
            </a:r>
            <a:r>
              <a:rPr lang="pt-BR" dirty="0" smtClean="0">
                <a:solidFill>
                  <a:schemeClr val="tx1"/>
                </a:solidFill>
                <a:latin typeface="Arial"/>
                <a:ea typeface="Calibri"/>
              </a:rPr>
              <a:t>unidade.</a:t>
            </a:r>
            <a:endParaRPr lang="pt-BR" dirty="0" smtClean="0">
              <a:solidFill>
                <a:schemeClr val="tx1"/>
              </a:solidFill>
              <a:latin typeface="Arial"/>
              <a:ea typeface="Calibri"/>
              <a:cs typeface="Times New Roman"/>
            </a:endParaRP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79512" y="404664"/>
            <a:ext cx="8712968" cy="504056"/>
          </a:xfrm>
        </p:spPr>
        <p:txBody>
          <a:bodyPr>
            <a:noAutofit/>
          </a:bodyPr>
          <a:lstStyle/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Discussão</a:t>
            </a:r>
          </a:p>
        </p:txBody>
      </p:sp>
    </p:spTree>
    <p:extLst>
      <p:ext uri="{BB962C8B-B14F-4D97-AF65-F5344CB8AC3E}">
        <p14:creationId xmlns:p14="http://schemas.microsoft.com/office/powerpoint/2010/main" val="101019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107504" y="908720"/>
            <a:ext cx="8928992" cy="59492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b="1" u="sng" dirty="0" smtClean="0">
                <a:solidFill>
                  <a:schemeClr val="tx1"/>
                </a:solidFill>
              </a:rPr>
              <a:t> </a:t>
            </a:r>
            <a:r>
              <a:rPr lang="pt-BR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Importância  da  intervenção  </a:t>
            </a:r>
            <a:r>
              <a:rPr lang="pt-BR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o</a:t>
            </a:r>
            <a:r>
              <a:rPr lang="pt-BR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pt-BR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serviço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dirty="0" smtClean="0">
                <a:solidFill>
                  <a:schemeClr val="tx1"/>
                </a:solidFill>
                <a:latin typeface="Arial"/>
                <a:ea typeface="Calibri"/>
              </a:rPr>
              <a:t>Se acrescentou </a:t>
            </a:r>
            <a:r>
              <a:rPr lang="pt-BR" dirty="0">
                <a:solidFill>
                  <a:schemeClr val="tx1"/>
                </a:solidFill>
                <a:latin typeface="Arial"/>
                <a:ea typeface="Calibri"/>
              </a:rPr>
              <a:t>o contato com os usuários permitindo acolhimento qualitativamente superior e avaliação clinica </a:t>
            </a:r>
            <a:r>
              <a:rPr lang="pt-BR" dirty="0" smtClean="0">
                <a:solidFill>
                  <a:schemeClr val="tx1"/>
                </a:solidFill>
                <a:latin typeface="Arial"/>
                <a:ea typeface="Calibri"/>
              </a:rPr>
              <a:t>integral. (Maior aceso).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dirty="0" smtClean="0">
                <a:solidFill>
                  <a:schemeClr val="tx1"/>
                </a:solidFill>
                <a:latin typeface="Arial"/>
                <a:ea typeface="Calibri"/>
              </a:rPr>
              <a:t>A </a:t>
            </a:r>
            <a:r>
              <a:rPr lang="pt-BR" dirty="0">
                <a:solidFill>
                  <a:schemeClr val="tx1"/>
                </a:solidFill>
                <a:latin typeface="Arial"/>
                <a:ea typeface="Calibri"/>
              </a:rPr>
              <a:t>classificação estratificada do risco individual </a:t>
            </a:r>
            <a:r>
              <a:rPr lang="pt-BR" dirty="0" smtClean="0">
                <a:solidFill>
                  <a:schemeClr val="tx1"/>
                </a:solidFill>
                <a:latin typeface="Arial"/>
                <a:ea typeface="Calibri"/>
              </a:rPr>
              <a:t>permitiu </a:t>
            </a:r>
            <a:r>
              <a:rPr lang="pt-BR" dirty="0">
                <a:solidFill>
                  <a:schemeClr val="tx1"/>
                </a:solidFill>
                <a:latin typeface="Arial"/>
                <a:ea typeface="Calibri"/>
              </a:rPr>
              <a:t>aplicar sistemas de priorização </a:t>
            </a:r>
            <a:r>
              <a:rPr lang="pt-BR" dirty="0" smtClean="0">
                <a:solidFill>
                  <a:schemeClr val="tx1"/>
                </a:solidFill>
                <a:latin typeface="Arial"/>
                <a:ea typeface="Calibri"/>
              </a:rPr>
              <a:t>dos atendimentos.(Mais organização e qualidade).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dirty="0" smtClean="0">
                <a:solidFill>
                  <a:schemeClr val="tx1"/>
                </a:solidFill>
                <a:latin typeface="Arial"/>
                <a:ea typeface="Calibri"/>
              </a:rPr>
              <a:t>Os </a:t>
            </a:r>
            <a:r>
              <a:rPr lang="pt-BR" dirty="0">
                <a:solidFill>
                  <a:schemeClr val="tx1"/>
                </a:solidFill>
                <a:latin typeface="Arial"/>
                <a:ea typeface="Calibri"/>
              </a:rPr>
              <a:t>registros de controle </a:t>
            </a:r>
            <a:r>
              <a:rPr lang="pt-BR" dirty="0" smtClean="0">
                <a:solidFill>
                  <a:schemeClr val="tx1"/>
                </a:solidFill>
                <a:latin typeface="Arial"/>
                <a:ea typeface="Calibri"/>
              </a:rPr>
              <a:t>estabelecidos permitem </a:t>
            </a:r>
            <a:r>
              <a:rPr lang="pt-BR" dirty="0">
                <a:solidFill>
                  <a:schemeClr val="tx1"/>
                </a:solidFill>
                <a:latin typeface="Arial"/>
                <a:ea typeface="Calibri"/>
              </a:rPr>
              <a:t>conhecer as falhas e</a:t>
            </a:r>
            <a:r>
              <a:rPr lang="pt-BR" dirty="0" smtClean="0">
                <a:solidFill>
                  <a:schemeClr val="tx1"/>
                </a:solidFill>
                <a:latin typeface="Arial"/>
                <a:ea typeface="Calibri"/>
              </a:rPr>
              <a:t> </a:t>
            </a:r>
            <a:r>
              <a:rPr lang="pt-BR" dirty="0">
                <a:solidFill>
                  <a:schemeClr val="tx1"/>
                </a:solidFill>
                <a:latin typeface="Arial"/>
                <a:ea typeface="Calibri"/>
              </a:rPr>
              <a:t>trabalhar com sistemas de </a:t>
            </a:r>
            <a:r>
              <a:rPr lang="pt-BR" dirty="0" smtClean="0">
                <a:solidFill>
                  <a:schemeClr val="tx1"/>
                </a:solidFill>
                <a:latin typeface="Arial"/>
                <a:ea typeface="Calibri"/>
              </a:rPr>
              <a:t>alerta-ação </a:t>
            </a:r>
            <a:r>
              <a:rPr lang="pt-BR" dirty="0">
                <a:solidFill>
                  <a:schemeClr val="tx1"/>
                </a:solidFill>
                <a:latin typeface="Arial"/>
                <a:ea typeface="Calibri"/>
              </a:rPr>
              <a:t>para recuperar os atrasos gerados nos serviços. </a:t>
            </a:r>
            <a:r>
              <a:rPr lang="pt-BR" dirty="0" smtClean="0">
                <a:solidFill>
                  <a:schemeClr val="tx1"/>
                </a:solidFill>
                <a:latin typeface="Arial"/>
                <a:ea typeface="Calibri"/>
              </a:rPr>
              <a:t>( Mais controle).</a:t>
            </a:r>
            <a:endParaRPr lang="pt-BR" b="1" u="sng" dirty="0">
              <a:solidFill>
                <a:schemeClr val="tx1"/>
              </a:solidFill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498384"/>
          </a:xfrm>
        </p:spPr>
        <p:txBody>
          <a:bodyPr>
            <a:normAutofit/>
          </a:bodyPr>
          <a:lstStyle/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Discussão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6436314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251520" y="908720"/>
            <a:ext cx="8640959" cy="57606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Importância </a:t>
            </a:r>
            <a:r>
              <a:rPr lang="pt-BR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</a:t>
            </a:r>
            <a:r>
              <a:rPr lang="pt-BR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intervenção </a:t>
            </a:r>
            <a:r>
              <a:rPr lang="pt-BR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a comunidade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dirty="0" smtClean="0">
                <a:solidFill>
                  <a:schemeClr val="tx1"/>
                </a:solidFill>
                <a:latin typeface="Arial"/>
                <a:ea typeface="Calibri"/>
              </a:rPr>
              <a:t>A </a:t>
            </a:r>
            <a:r>
              <a:rPr lang="pt-BR" dirty="0">
                <a:solidFill>
                  <a:schemeClr val="tx1"/>
                </a:solidFill>
                <a:latin typeface="Arial"/>
                <a:ea typeface="Calibri"/>
              </a:rPr>
              <a:t>comunidade </a:t>
            </a:r>
            <a:r>
              <a:rPr lang="pt-BR" dirty="0" smtClean="0">
                <a:solidFill>
                  <a:schemeClr val="tx1"/>
                </a:solidFill>
                <a:latin typeface="Arial"/>
                <a:ea typeface="Calibri"/>
              </a:rPr>
              <a:t>conheceu sobre </a:t>
            </a:r>
            <a:r>
              <a:rPr lang="pt-BR" dirty="0">
                <a:solidFill>
                  <a:schemeClr val="tx1"/>
                </a:solidFill>
                <a:latin typeface="Arial"/>
                <a:ea typeface="Calibri"/>
              </a:rPr>
              <a:t>seus direitos de usuários</a:t>
            </a:r>
            <a:r>
              <a:rPr lang="pt-BR" dirty="0">
                <a:latin typeface="Arial"/>
                <a:ea typeface="Calibri"/>
              </a:rPr>
              <a:t>. </a:t>
            </a:r>
            <a:endParaRPr lang="pt-BR" dirty="0" smtClean="0">
              <a:latin typeface="Arial"/>
              <a:ea typeface="Calibri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dirty="0" smtClean="0">
                <a:solidFill>
                  <a:schemeClr val="tx1"/>
                </a:solidFill>
                <a:latin typeface="Arial"/>
                <a:ea typeface="Calibri"/>
              </a:rPr>
              <a:t>Maior </a:t>
            </a:r>
            <a:r>
              <a:rPr lang="pt-BR" dirty="0">
                <a:solidFill>
                  <a:schemeClr val="tx1"/>
                </a:solidFill>
                <a:latin typeface="Arial"/>
                <a:ea typeface="Calibri"/>
              </a:rPr>
              <a:t>adesão ao tratamento e aos serviços </a:t>
            </a:r>
            <a:r>
              <a:rPr lang="pt-BR" dirty="0" smtClean="0">
                <a:solidFill>
                  <a:schemeClr val="tx1"/>
                </a:solidFill>
                <a:latin typeface="Arial"/>
                <a:ea typeface="Calibri"/>
              </a:rPr>
              <a:t>brindados.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dirty="0" smtClean="0">
                <a:solidFill>
                  <a:srgbClr val="000000"/>
                </a:solidFill>
                <a:latin typeface="Arial"/>
                <a:ea typeface="Calibri"/>
              </a:rPr>
              <a:t>Melhorou </a:t>
            </a:r>
            <a:r>
              <a:rPr lang="pt-BR" dirty="0">
                <a:solidFill>
                  <a:srgbClr val="000000"/>
                </a:solidFill>
                <a:latin typeface="Arial"/>
                <a:ea typeface="Calibri"/>
              </a:rPr>
              <a:t>o acolhimento para os usuários portadores de Hipertensão e </a:t>
            </a:r>
            <a:r>
              <a:rPr lang="pt-BR" dirty="0" smtClean="0">
                <a:solidFill>
                  <a:srgbClr val="000000"/>
                </a:solidFill>
                <a:latin typeface="Arial"/>
                <a:ea typeface="Calibri"/>
              </a:rPr>
              <a:t>Diabete</a:t>
            </a:r>
            <a:r>
              <a:rPr lang="pt-BR" dirty="0">
                <a:solidFill>
                  <a:srgbClr val="000000"/>
                </a:solidFill>
                <a:latin typeface="Arial"/>
                <a:ea typeface="Calibri"/>
              </a:rPr>
              <a:t>.</a:t>
            </a:r>
            <a:endParaRPr lang="pt-BR" dirty="0" smtClean="0">
              <a:solidFill>
                <a:srgbClr val="000000"/>
              </a:solidFill>
              <a:latin typeface="Arial"/>
              <a:ea typeface="Calibri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dirty="0" smtClean="0">
                <a:solidFill>
                  <a:srgbClr val="000000"/>
                </a:solidFill>
                <a:latin typeface="Arial"/>
                <a:ea typeface="Calibri"/>
              </a:rPr>
              <a:t> Foram </a:t>
            </a:r>
            <a:r>
              <a:rPr lang="pt-BR" dirty="0">
                <a:solidFill>
                  <a:srgbClr val="000000"/>
                </a:solidFill>
                <a:latin typeface="Arial"/>
                <a:ea typeface="Calibri"/>
              </a:rPr>
              <a:t>desenvolvidas atividades </a:t>
            </a:r>
            <a:r>
              <a:rPr lang="pt-BR" dirty="0" smtClean="0">
                <a:solidFill>
                  <a:srgbClr val="000000"/>
                </a:solidFill>
                <a:latin typeface="Arial"/>
                <a:ea typeface="Calibri"/>
              </a:rPr>
              <a:t>educativas </a:t>
            </a:r>
            <a:r>
              <a:rPr lang="pt-BR" dirty="0">
                <a:solidFill>
                  <a:srgbClr val="000000"/>
                </a:solidFill>
                <a:latin typeface="Arial"/>
                <a:ea typeface="Calibri"/>
              </a:rPr>
              <a:t>para orientar aos usuários </a:t>
            </a:r>
            <a:r>
              <a:rPr lang="pt-BR" dirty="0" smtClean="0">
                <a:solidFill>
                  <a:srgbClr val="000000"/>
                </a:solidFill>
                <a:latin typeface="Arial"/>
                <a:ea typeface="Calibri"/>
              </a:rPr>
              <a:t>sobre os fatores de riscos e </a:t>
            </a:r>
            <a:r>
              <a:rPr lang="pt-BR" dirty="0">
                <a:solidFill>
                  <a:srgbClr val="000000"/>
                </a:solidFill>
                <a:latin typeface="Arial"/>
                <a:ea typeface="Calibri"/>
              </a:rPr>
              <a:t>doenças </a:t>
            </a:r>
            <a:r>
              <a:rPr lang="pt-BR" dirty="0" smtClean="0">
                <a:solidFill>
                  <a:srgbClr val="000000"/>
                </a:solidFill>
                <a:latin typeface="Arial"/>
                <a:ea typeface="Calibri"/>
              </a:rPr>
              <a:t>relacionadas.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dirty="0" smtClean="0">
                <a:solidFill>
                  <a:srgbClr val="000000"/>
                </a:solidFill>
                <a:latin typeface="Arial"/>
                <a:ea typeface="Calibri"/>
              </a:rPr>
              <a:t>Cumprimento de princípios do SUS.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42400"/>
          </a:xfrm>
        </p:spPr>
        <p:txBody>
          <a:bodyPr>
            <a:normAutofit/>
          </a:bodyPr>
          <a:lstStyle/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Discussão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37976232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179512" y="980728"/>
            <a:ext cx="8784976" cy="5688632"/>
          </a:xfrm>
        </p:spPr>
        <p:txBody>
          <a:bodyPr>
            <a:normAutofit/>
          </a:bodyPr>
          <a:lstStyle/>
          <a:p>
            <a:pPr marL="61722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pt-BR" dirty="0">
                <a:solidFill>
                  <a:prstClr val="black"/>
                </a:solidFill>
                <a:latin typeface="Arial"/>
                <a:ea typeface="Calibri"/>
              </a:rPr>
              <a:t>Foi incorporado o programa à rotina de trabalho e mudou o papel da equipe para um controle mais ativo sobre estas doenças </a:t>
            </a:r>
            <a:r>
              <a:rPr lang="pt-BR" dirty="0" smtClean="0">
                <a:solidFill>
                  <a:prstClr val="black"/>
                </a:solidFill>
                <a:latin typeface="Arial"/>
                <a:ea typeface="Calibri"/>
              </a:rPr>
              <a:t>crônicas.</a:t>
            </a:r>
          </a:p>
          <a:p>
            <a:pPr marL="61722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pt-BR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Devem-se melhorar os problemas estruturais e de composição da </a:t>
            </a:r>
            <a:r>
              <a:rPr lang="pt-BR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equipe.</a:t>
            </a:r>
          </a:p>
          <a:p>
            <a:pPr marL="61722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pt-BR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Nova </a:t>
            </a:r>
            <a:r>
              <a:rPr lang="pt-BR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capacitação é vital, pois temos novos membros na </a:t>
            </a:r>
            <a:r>
              <a:rPr lang="pt-BR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equipe.</a:t>
            </a:r>
          </a:p>
          <a:p>
            <a:pPr marL="61722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pt-BR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Faria as coisas do mesmo jeito, pois a ferramenta é muito consistente, mesmo nas condições atuais. </a:t>
            </a: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endParaRPr lang="pt-BR" dirty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endParaRPr lang="pt-BR" dirty="0" smtClean="0">
              <a:solidFill>
                <a:prstClr val="black"/>
              </a:solidFill>
              <a:latin typeface="Arial"/>
              <a:ea typeface="Calibri"/>
            </a:endParaRP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endParaRPr lang="pt-BR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14408"/>
          </a:xfrm>
        </p:spPr>
        <p:txBody>
          <a:bodyPr>
            <a:normAutofit/>
          </a:bodyPr>
          <a:lstStyle/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Discussão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28850275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251520" y="980728"/>
            <a:ext cx="8640959" cy="5616624"/>
          </a:xfrm>
        </p:spPr>
        <p:txBody>
          <a:bodyPr>
            <a:normAutofit/>
          </a:bodyPr>
          <a:lstStyle/>
          <a:p>
            <a:pPr marL="80010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pt-BR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O </a:t>
            </a:r>
            <a:r>
              <a:rPr lang="pt-BR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projeto pedagógico proposto foi da mais alta </a:t>
            </a:r>
            <a:r>
              <a:rPr lang="pt-BR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qualidade.</a:t>
            </a:r>
          </a:p>
          <a:p>
            <a:pPr marL="80010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pt-BR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 Professores </a:t>
            </a:r>
            <a:r>
              <a:rPr lang="pt-BR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com preparação profissional de qualidade </a:t>
            </a:r>
            <a:r>
              <a:rPr lang="pt-BR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excepcional. </a:t>
            </a:r>
          </a:p>
          <a:p>
            <a:pPr marL="80010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pt-BR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O </a:t>
            </a:r>
            <a:r>
              <a:rPr lang="pt-BR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método de trabalho proposto no projeto pedagógico surpreendeu-me pela organização e acompanhamento que oferece para o especializando. </a:t>
            </a:r>
            <a:endParaRPr lang="pt-BR" dirty="0" smtClean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endParaRPr lang="pt-BR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251520" y="338328"/>
            <a:ext cx="8640960" cy="714408"/>
          </a:xfrm>
        </p:spPr>
        <p:txBody>
          <a:bodyPr>
            <a:normAutofit/>
          </a:bodyPr>
          <a:lstStyle/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Reﬂexão crítica sobre o processo pessoal de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aprendizagem</a:t>
            </a:r>
          </a:p>
        </p:txBody>
      </p:sp>
    </p:spTree>
    <p:extLst>
      <p:ext uri="{BB962C8B-B14F-4D97-AF65-F5344CB8AC3E}">
        <p14:creationId xmlns:p14="http://schemas.microsoft.com/office/powerpoint/2010/main" val="321723128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251520" y="980728"/>
            <a:ext cx="8640959" cy="5760640"/>
          </a:xfrm>
        </p:spPr>
        <p:txBody>
          <a:bodyPr>
            <a:noAutofit/>
          </a:bodyPr>
          <a:lstStyle/>
          <a:p>
            <a:pPr marL="800100" lvl="0" indent="-342900" algn="just">
              <a:lnSpc>
                <a:spcPct val="200000"/>
              </a:lnSpc>
              <a:buClr>
                <a:srgbClr val="31B6FD"/>
              </a:buClr>
              <a:buFont typeface="Wingdings" panose="05000000000000000000" pitchFamily="2" charset="2"/>
              <a:buChar char="Ø"/>
            </a:pPr>
            <a:r>
              <a:rPr lang="pt-BR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Me facilitou fazer a análise situacional, identificar os principais problemas e atuar sobre eles</a:t>
            </a:r>
            <a:r>
              <a:rPr lang="pt-BR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.</a:t>
            </a:r>
            <a:endParaRPr lang="pt-BR" dirty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pPr marL="800100" lvl="0" indent="-342900" algn="just">
              <a:lnSpc>
                <a:spcPct val="200000"/>
              </a:lnSpc>
              <a:buClr>
                <a:srgbClr val="31B6FD"/>
              </a:buClr>
              <a:buFont typeface="Wingdings" panose="05000000000000000000" pitchFamily="2" charset="2"/>
              <a:buChar char="Ø"/>
            </a:pPr>
            <a:r>
              <a:rPr lang="pt-BR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O mais difícil para mim foi a instabilidade da </a:t>
            </a:r>
            <a:r>
              <a:rPr lang="pt-BR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equipe.</a:t>
            </a:r>
            <a:endParaRPr lang="pt-BR" dirty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pPr marL="800100" lvl="0" indent="-342900" algn="just">
              <a:lnSpc>
                <a:spcPct val="200000"/>
              </a:lnSpc>
              <a:buClr>
                <a:srgbClr val="31B6FD"/>
              </a:buClr>
              <a:buFont typeface="Wingdings" panose="05000000000000000000" pitchFamily="2" charset="2"/>
              <a:buChar char="Ø"/>
            </a:pPr>
            <a:r>
              <a:rPr lang="pt-BR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 Algumas vezes cansei, mas os meus orientadores do curso com a sua sabedoria me afastaram da ideia de desistir.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251520" y="338328"/>
            <a:ext cx="8640960" cy="786416"/>
          </a:xfrm>
        </p:spPr>
        <p:txBody>
          <a:bodyPr>
            <a:noAutofit/>
          </a:bodyPr>
          <a:lstStyle/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Reﬂexão crítica sobre o processo pessoal de aprendizagem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359896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251520" y="1124744"/>
            <a:ext cx="8640959" cy="5400600"/>
          </a:xfrm>
        </p:spPr>
        <p:txBody>
          <a:bodyPr>
            <a:normAutofit/>
          </a:bodyPr>
          <a:lstStyle/>
          <a:p>
            <a:pPr marL="182880" indent="0" algn="ctr">
              <a:lnSpc>
                <a:spcPct val="150000"/>
              </a:lnSpc>
              <a:spcAft>
                <a:spcPts val="1000"/>
              </a:spcAft>
              <a:buNone/>
            </a:pPr>
            <a:r>
              <a:rPr lang="pt-BR" u="sng" dirty="0" smtClean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ESF industrial:</a:t>
            </a:r>
          </a:p>
          <a:p>
            <a:pPr marL="525780" indent="-342900" algn="just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É 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um posto </a:t>
            </a: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pequeno sem 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condições </a:t>
            </a: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estruturais 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para o acolhimento adequado à </a:t>
            </a: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população.</a:t>
            </a:r>
          </a:p>
          <a:p>
            <a:pPr marL="525780" indent="-342900" algn="just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Fica  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na parte de acima de um morro, </a:t>
            </a:r>
            <a:endParaRPr lang="pt-BR" dirty="0" smtClean="0">
              <a:solidFill>
                <a:schemeClr val="tx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525780" indent="-342900" algn="just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 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rua da frente tem uma construção irregular e sem condições de segurança para o trânsito de </a:t>
            </a: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pessoas.</a:t>
            </a:r>
            <a:endParaRPr lang="pt-BR" dirty="0">
              <a:solidFill>
                <a:schemeClr val="tx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251520" y="338328"/>
            <a:ext cx="8640960" cy="714408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r>
              <a:rPr lang="pt-BR" sz="27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br>
              <a:rPr lang="pt-BR" sz="2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dirty="0"/>
              <a:t>  	</a:t>
            </a:r>
            <a:br>
              <a:rPr lang="pt-BR" dirty="0"/>
            </a:br>
            <a:r>
              <a:rPr lang="pt-BR" dirty="0"/>
              <a:t>  </a:t>
            </a:r>
          </a:p>
        </p:txBody>
      </p:sp>
    </p:spTree>
    <p:extLst>
      <p:ext uri="{BB962C8B-B14F-4D97-AF65-F5344CB8AC3E}">
        <p14:creationId xmlns:p14="http://schemas.microsoft.com/office/powerpoint/2010/main" val="260127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0" y="1124744"/>
            <a:ext cx="9036496" cy="5733256"/>
          </a:xfrm>
        </p:spPr>
        <p:txBody>
          <a:bodyPr>
            <a:normAutofit/>
          </a:bodyPr>
          <a:lstStyle/>
          <a:p>
            <a:pPr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pt-BR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A </a:t>
            </a:r>
            <a:r>
              <a:rPr lang="pt-BR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diversidade epidemiológica de casos e doenças avaliados permitiu incrementar conhecimentos e prática </a:t>
            </a:r>
            <a:r>
              <a:rPr lang="pt-BR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mesma.</a:t>
            </a:r>
          </a:p>
          <a:p>
            <a:pPr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pt-BR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Os </a:t>
            </a:r>
            <a:r>
              <a:rPr lang="pt-BR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TQC ajudaram a arrumar uma rotina de estudo sobre as principais necessidades de </a:t>
            </a:r>
            <a:r>
              <a:rPr lang="pt-BR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aprendizado.</a:t>
            </a:r>
          </a:p>
          <a:p>
            <a:pPr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pt-BR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O aprendizado </a:t>
            </a:r>
            <a:r>
              <a:rPr lang="pt-BR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mais </a:t>
            </a:r>
            <a:r>
              <a:rPr lang="pt-BR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relevante do curso foram </a:t>
            </a:r>
            <a:r>
              <a:rPr lang="pt-BR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às ferramentas disponibilizadas pela base </a:t>
            </a:r>
            <a:r>
              <a:rPr lang="pt-BR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pedagógica.</a:t>
            </a:r>
            <a:endParaRPr lang="pt-BR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251520" y="338328"/>
            <a:ext cx="8640960" cy="786416"/>
          </a:xfrm>
        </p:spPr>
        <p:txBody>
          <a:bodyPr>
            <a:noAutofit/>
          </a:bodyPr>
          <a:lstStyle/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Reﬂexão crítica sobre o processo pessoal de aprendizagem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07201951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4929411"/>
          </a:xfrm>
        </p:spPr>
        <p:txBody>
          <a:bodyPr>
            <a:normAutofit/>
          </a:bodyPr>
          <a:lstStyle/>
          <a:p>
            <a:pPr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pt-BR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Foi difícil desenvolver o projeto junto a outras tarefas </a:t>
            </a:r>
            <a:r>
              <a:rPr lang="pt-BR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programadas </a:t>
            </a:r>
            <a:r>
              <a:rPr lang="pt-BR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e estabelecidas na rotina do dia a </a:t>
            </a:r>
            <a:r>
              <a:rPr lang="pt-BR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dia.</a:t>
            </a:r>
          </a:p>
          <a:p>
            <a:pPr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pt-BR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Outras coisas </a:t>
            </a:r>
            <a:r>
              <a:rPr lang="pt-BR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negativas </a:t>
            </a:r>
            <a:r>
              <a:rPr lang="pt-BR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foi a </a:t>
            </a:r>
            <a:r>
              <a:rPr lang="pt-BR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minha </a:t>
            </a:r>
            <a:r>
              <a:rPr lang="pt-BR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limitação no domínio do </a:t>
            </a:r>
            <a:r>
              <a:rPr lang="pt-BR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idioma.</a:t>
            </a:r>
          </a:p>
          <a:p>
            <a:pPr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pt-BR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Na </a:t>
            </a:r>
            <a:r>
              <a:rPr lang="pt-BR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pratica profissional </a:t>
            </a:r>
            <a:r>
              <a:rPr lang="pt-BR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pt-BR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o significado foi de ganancia </a:t>
            </a:r>
            <a:r>
              <a:rPr lang="pt-BR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total.</a:t>
            </a:r>
            <a:endParaRPr lang="pt-BR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251520" y="338328"/>
            <a:ext cx="8640960" cy="714408"/>
          </a:xfrm>
        </p:spPr>
        <p:txBody>
          <a:bodyPr>
            <a:noAutofit/>
          </a:bodyPr>
          <a:lstStyle/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Reﬂexão crítica sobre o processo pessoal de aprendizagem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8546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251520" y="1124744"/>
            <a:ext cx="8352928" cy="496855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t-BR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Brasil</a:t>
            </a:r>
            <a:r>
              <a:rPr lang="pt-BR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Ministério da Saúde. Secretaria de Atenção à Saúde. Departamento de Atenção Básica. Estratégias para o cuidado da pessoa com doença crônica: diabetes mellitus – Brasília, 2013. 160 p.: il. (Cadernos de Atenção Básica, n. 36</a:t>
            </a:r>
            <a:r>
              <a:rPr lang="pt-BR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0" indent="0">
              <a:buNone/>
            </a:pPr>
            <a:endParaRPr lang="pt-BR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t-BR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Estratégias </a:t>
            </a:r>
            <a:r>
              <a:rPr lang="pt-BR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o cuidado da pessoa com doença crônica: hipertensão arterial sistêmica– Brasília, 2013. 128 p.: il. (Cadernos de Atenção Básica, n. 37</a:t>
            </a:r>
            <a:r>
              <a:rPr lang="pt-BR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pt-BR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3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3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360040"/>
          </a:xfrm>
        </p:spPr>
        <p:txBody>
          <a:bodyPr>
            <a:normAutofit fontScale="90000"/>
          </a:bodyPr>
          <a:lstStyle/>
          <a:p>
            <a:r>
              <a:rPr lang="pt-BR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7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7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Referências</a:t>
            </a:r>
            <a:r>
              <a:rPr lang="pt-BR" sz="27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7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39879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251520" y="908720"/>
            <a:ext cx="8640959" cy="583264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WORLD HEALTH ORGANIZATION. The world </a:t>
            </a:r>
            <a:r>
              <a:rPr lang="pt-BR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2007: a </a:t>
            </a:r>
            <a:r>
              <a:rPr lang="pt-BR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safer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future: global </a:t>
            </a:r>
            <a:r>
              <a:rPr lang="pt-BR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security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the 21st </a:t>
            </a:r>
            <a:r>
              <a:rPr lang="pt-BR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century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World Health Organization, 2007</a:t>
            </a: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pt-B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BRASIL. Ministério da Saúde. Secretaria de Atenção à Saúde. Departamento de Atenção Básica. Acolhimento à demanda espontânea: queixas mais comuns na Atenção Básica. Brasília, 2012. (Cadernos de Atenção Básica n. 28, v. 2</a:t>
            </a: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0" indent="0">
              <a:buNone/>
            </a:pPr>
            <a:endParaRPr lang="pt-B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AMERICAN DIABETES ASSOCIATION. Standards of medical </a:t>
            </a:r>
            <a:r>
              <a:rPr lang="pt-BR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diabetes –2012.</a:t>
            </a:r>
          </a:p>
          <a:p>
            <a:pPr>
              <a:buFont typeface="Wingdings" panose="05000000000000000000" pitchFamily="2" charset="2"/>
              <a:buChar char="Ø"/>
            </a:pPr>
            <a:endParaRPr lang="pt-B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570392"/>
          </a:xfrm>
        </p:spPr>
        <p:txBody>
          <a:bodyPr>
            <a:normAutofit fontScale="90000"/>
          </a:bodyPr>
          <a:lstStyle/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Referências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7059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251520" y="338328"/>
            <a:ext cx="8640960" cy="930432"/>
          </a:xfrm>
        </p:spPr>
        <p:txBody>
          <a:bodyPr>
            <a:normAutofit/>
          </a:bodyPr>
          <a:lstStyle/>
          <a:p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ESF INDUSTRIAL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8784976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7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14408"/>
          </a:xfrm>
        </p:spPr>
        <p:txBody>
          <a:bodyPr>
            <a:normAutofit/>
          </a:bodyPr>
          <a:lstStyle/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Reunião Grupo HIPERDIA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hugjh\Documents\Bluetooth Folder\20150309_08425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8640960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98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sz="half" idx="2"/>
          </p:nvPr>
        </p:nvSpPr>
        <p:spPr>
          <a:xfrm>
            <a:off x="251520" y="4393803"/>
            <a:ext cx="4015680" cy="1555477"/>
          </a:xfrm>
        </p:spPr>
        <p:txBody>
          <a:bodyPr/>
          <a:lstStyle/>
          <a:p>
            <a:pPr algn="ctr"/>
            <a:endParaRPr lang="pt-BR" dirty="0" smtClean="0"/>
          </a:p>
          <a:p>
            <a:pPr algn="ctr"/>
            <a:r>
              <a:rPr lang="pt-BR" sz="4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OBRIGADO !</a:t>
            </a:r>
            <a:endParaRPr lang="pt-BR" sz="44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251520" y="260648"/>
            <a:ext cx="4015680" cy="3278080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4355976" y="260648"/>
            <a:ext cx="4536504" cy="6597352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Sempre, aconteça o que acontecer, o médico, por estar tão próximo ao paciente, por conhecer tanto o mais profundo de sua psique, por ser a imagem daquele que se acerca da dor e a mitiga, tem uma tarefa muito importante, de muita responsabilidade." </a:t>
            </a:r>
          </a:p>
          <a:p>
            <a:pPr algn="r"/>
            <a:r>
              <a:rPr lang="pt-BR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 Guevara</a:t>
            </a:r>
          </a:p>
          <a:p>
            <a:endParaRPr lang="pt-BR" i="1" dirty="0"/>
          </a:p>
        </p:txBody>
      </p:sp>
      <p:pic>
        <p:nvPicPr>
          <p:cNvPr id="3075" name="Picture 3" descr="C:\Users\hugjh\Downloads\CheHig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4176464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277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251520" y="836712"/>
            <a:ext cx="8640960" cy="5904656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pt-BR" u="sng" dirty="0" smtClean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Composição da equipe: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pt-BR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2 </a:t>
            </a:r>
            <a:r>
              <a:rPr lang="pt-BR" dirty="0" smtClean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Enfermeiras e </a:t>
            </a: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4 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técnicos de </a:t>
            </a: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enfermagem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.</a:t>
            </a:r>
            <a:endParaRPr lang="pt-BR" dirty="0" smtClean="0">
              <a:solidFill>
                <a:schemeClr val="tx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6 ACS e 2 atendentes.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1 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D</a:t>
            </a: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entista e 1 técnica odontológica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1 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H</a:t>
            </a: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igienizadora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. </a:t>
            </a:r>
            <a:endParaRPr lang="pt-BR" dirty="0" smtClean="0">
              <a:solidFill>
                <a:schemeClr val="tx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Existe apoio de 1 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núcleo do NASF, 2 clínicos gerais, 1 pediatra e 2 ginecologistas. </a:t>
            </a:r>
            <a:endParaRPr lang="pt-BR" dirty="0" smtClean="0">
              <a:solidFill>
                <a:schemeClr val="tx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 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população cadastrada tem 12082 usuários e</a:t>
            </a: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6 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micros </a:t>
            </a: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áreas.</a:t>
            </a:r>
            <a:endParaRPr lang="pt-B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576064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b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dirty="0"/>
              <a:t>  </a:t>
            </a:r>
            <a:br>
              <a:rPr lang="pt-BR" dirty="0"/>
            </a:br>
            <a:r>
              <a:rPr lang="pt-BR" dirty="0"/>
              <a:t>  </a:t>
            </a:r>
          </a:p>
        </p:txBody>
      </p:sp>
    </p:spTree>
    <p:extLst>
      <p:ext uri="{BB962C8B-B14F-4D97-AF65-F5344CB8AC3E}">
        <p14:creationId xmlns:p14="http://schemas.microsoft.com/office/powerpoint/2010/main" val="7772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251521" y="1268760"/>
            <a:ext cx="8640960" cy="5589240"/>
          </a:xfrm>
        </p:spPr>
        <p:txBody>
          <a:bodyPr>
            <a:normAutofit/>
          </a:bodyPr>
          <a:lstStyle/>
          <a:p>
            <a:pPr marL="0" lvl="0" indent="0" algn="ctr">
              <a:lnSpc>
                <a:spcPct val="150000"/>
              </a:lnSpc>
              <a:buClr>
                <a:srgbClr val="31B6FD"/>
              </a:buClr>
              <a:buNone/>
            </a:pPr>
            <a:r>
              <a:rPr lang="pt-BR" u="sng" dirty="0" smtClean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Importância da </a:t>
            </a:r>
            <a:r>
              <a:rPr lang="pt-BR" u="sng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intervenção </a:t>
            </a:r>
            <a:r>
              <a:rPr lang="pt-BR" u="sng" dirty="0" smtClean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proposta</a:t>
            </a:r>
            <a:r>
              <a:rPr lang="pt-BR" u="sng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pt-BR" u="sng" dirty="0" smtClean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para a população. </a:t>
            </a:r>
            <a:endParaRPr lang="pt-BR" u="sng" dirty="0" smtClean="0">
              <a:solidFill>
                <a:schemeClr val="tx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lvl="0" algn="just">
              <a:lnSpc>
                <a:spcPct val="150000"/>
              </a:lnSpc>
              <a:buClr>
                <a:srgbClr val="31B6FD"/>
              </a:buClr>
              <a:buFont typeface="Wingdings" panose="05000000000000000000" pitchFamily="2" charset="2"/>
              <a:buChar char="Ø"/>
            </a:pP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 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unidade não tinha o trabalho com usuários de DM e HA bem organizado. </a:t>
            </a:r>
          </a:p>
          <a:p>
            <a:pPr lvl="0" algn="just">
              <a:lnSpc>
                <a:spcPct val="150000"/>
              </a:lnSpc>
              <a:buClr>
                <a:srgbClr val="31B6FD"/>
              </a:buClr>
              <a:buFont typeface="Wingdings" panose="05000000000000000000" pitchFamily="2" charset="2"/>
              <a:buChar char="Ø"/>
            </a:pP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Fatores 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de </a:t>
            </a: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riscos 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muito frequentes e </a:t>
            </a: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seu controle era 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vital para diminuir a incidência destas </a:t>
            </a: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doenças.</a:t>
            </a:r>
          </a:p>
          <a:p>
            <a:pPr lvl="0" algn="just">
              <a:lnSpc>
                <a:spcPct val="150000"/>
              </a:lnSpc>
              <a:buClr>
                <a:srgbClr val="31B6FD"/>
              </a:buClr>
              <a:buFont typeface="Wingdings" panose="05000000000000000000" pitchFamily="2" charset="2"/>
              <a:buChar char="Ø"/>
            </a:pP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Precisava se controlar 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os que já sofrem </a:t>
            </a: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das doenças 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e elevar a qualidade de vida diminuindo a mortalidade</a:t>
            </a: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.</a:t>
            </a:r>
          </a:p>
          <a:p>
            <a:pPr lvl="0" algn="just">
              <a:lnSpc>
                <a:spcPct val="150000"/>
              </a:lnSpc>
              <a:buClr>
                <a:srgbClr val="31B6FD"/>
              </a:buClr>
              <a:buFont typeface="Wingdings" panose="05000000000000000000" pitchFamily="2" charset="2"/>
              <a:buChar char="Ø"/>
            </a:pPr>
            <a:endParaRPr lang="pt-B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251520" y="338328"/>
            <a:ext cx="8640960" cy="642400"/>
          </a:xfrm>
        </p:spPr>
        <p:txBody>
          <a:bodyPr>
            <a:normAutofit/>
          </a:bodyPr>
          <a:lstStyle/>
          <a:p>
            <a:r>
              <a:rPr lang="pt-BR" sz="2800" dirty="0"/>
              <a:t>Introdução</a:t>
            </a:r>
          </a:p>
        </p:txBody>
      </p:sp>
    </p:spTree>
    <p:extLst>
      <p:ext uri="{BB962C8B-B14F-4D97-AF65-F5344CB8AC3E}">
        <p14:creationId xmlns:p14="http://schemas.microsoft.com/office/powerpoint/2010/main" val="104935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179512" y="692696"/>
            <a:ext cx="8784976" cy="5328592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pt-BR" sz="31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Principais problemas antes da intervenção:</a:t>
            </a:r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pt-BR" sz="3100" dirty="0" smtClean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 </a:t>
            </a:r>
            <a:r>
              <a:rPr lang="pt-BR" sz="3100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planejamento </a:t>
            </a:r>
            <a:r>
              <a:rPr lang="pt-BR" sz="3100" dirty="0" smtClean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de consultas de </a:t>
            </a:r>
            <a:r>
              <a:rPr lang="pt-BR" sz="3100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forma </a:t>
            </a:r>
            <a:r>
              <a:rPr lang="pt-BR" sz="3100" dirty="0" smtClean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espontânea por os mesmos usuários.</a:t>
            </a:r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pt-BR" sz="31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Desconhecimento da </a:t>
            </a:r>
            <a:r>
              <a:rPr lang="pt-BR" sz="31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população de risco </a:t>
            </a:r>
            <a:r>
              <a:rPr lang="pt-BR" sz="31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alvo.</a:t>
            </a:r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pt-BR" sz="31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 cobertura de HAS encontrada foi de 408 usuários (15%) e Diabete 102 usuários (13%), em ambos os casos muito </a:t>
            </a:r>
            <a:r>
              <a:rPr lang="pt-BR" sz="31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baixos.</a:t>
            </a:r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pt-BR" sz="31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Falta </a:t>
            </a:r>
            <a:r>
              <a:rPr lang="pt-BR" sz="31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de qualidade na ação, pouco controle e déficit na avaliação destes programas.</a:t>
            </a:r>
            <a:endParaRPr lang="pt-BR" sz="31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indent="0" algn="just">
              <a:lnSpc>
                <a:spcPct val="160000"/>
              </a:lnSpc>
              <a:buNone/>
            </a:pPr>
            <a:endParaRPr lang="pt-BR" sz="3100" dirty="0" smtClean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pt-BR" sz="3200" dirty="0" smtClean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pt-BR" sz="3200" dirty="0" smtClean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pt-BR" dirty="0" smtClean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pt-BR" sz="2000" dirty="0">
              <a:latin typeface="Calibri"/>
              <a:ea typeface="Calibri"/>
              <a:cs typeface="Times New Roman"/>
            </a:endParaRPr>
          </a:p>
          <a:p>
            <a:pPr>
              <a:buFont typeface="Wingdings" panose="05000000000000000000" pitchFamily="2" charset="2"/>
              <a:buChar char="Ø"/>
            </a:pPr>
            <a:endParaRPr lang="pt-BR" dirty="0" smtClean="0">
              <a:solidFill>
                <a:schemeClr val="tx1"/>
              </a:solidFill>
              <a:latin typeface="Arial"/>
              <a:ea typeface="Calibri"/>
            </a:endParaRPr>
          </a:p>
          <a:p>
            <a:pPr>
              <a:buFont typeface="Wingdings" panose="05000000000000000000" pitchFamily="2" charset="2"/>
              <a:buChar char="Ø"/>
            </a:pPr>
            <a:endParaRPr lang="pt-BR" dirty="0" smtClean="0">
              <a:solidFill>
                <a:schemeClr val="tx1"/>
              </a:solidFill>
            </a:endParaRPr>
          </a:p>
          <a:p>
            <a:endParaRPr lang="pt-BR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76064"/>
          </a:xfrm>
        </p:spPr>
        <p:txBody>
          <a:bodyPr>
            <a:normAutofit/>
          </a:bodyPr>
          <a:lstStyle/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</a:p>
        </p:txBody>
      </p:sp>
    </p:spTree>
    <p:extLst>
      <p:ext uri="{BB962C8B-B14F-4D97-AF65-F5344CB8AC3E}">
        <p14:creationId xmlns:p14="http://schemas.microsoft.com/office/powerpoint/2010/main" val="23910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251520" y="1124744"/>
            <a:ext cx="8640961" cy="5400600"/>
          </a:xfrm>
        </p:spPr>
        <p:txBody>
          <a:bodyPr>
            <a:normAutofit/>
          </a:bodyPr>
          <a:lstStyle/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endParaRPr lang="pt-BR" dirty="0" smtClean="0">
              <a:solidFill>
                <a:srgbClr val="000000"/>
              </a:solidFill>
              <a:latin typeface="Arial"/>
              <a:ea typeface="Calibri"/>
              <a:cs typeface="Arial"/>
            </a:endParaRP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endParaRPr lang="pt-BR" dirty="0">
              <a:solidFill>
                <a:srgbClr val="000000"/>
              </a:solidFill>
              <a:latin typeface="Arial"/>
              <a:ea typeface="Calibri"/>
              <a:cs typeface="Arial"/>
            </a:endParaRP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pt-BR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Melhorar </a:t>
            </a:r>
            <a:r>
              <a:rPr lang="pt-BR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a atenção à saúde de usuários hipertensos e diabéticos ESF Industrial, Farroupilha, RS.</a:t>
            </a:r>
            <a:endParaRPr lang="pt-BR" dirty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pPr marL="0" indent="0">
              <a:buNone/>
            </a:pPr>
            <a:endParaRPr lang="pt-BR" sz="2800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251520" y="404664"/>
            <a:ext cx="8640960" cy="72008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Objetivo</a:t>
            </a:r>
            <a:r>
              <a:rPr lang="pt-BR" sz="3100" dirty="0"/>
              <a:t>	</a:t>
            </a:r>
            <a:r>
              <a:rPr lang="pt-BR" dirty="0"/>
              <a:t/>
            </a:r>
            <a:br>
              <a:rPr lang="pt-BR" dirty="0"/>
            </a:br>
            <a:r>
              <a:rPr lang="pt-BR" dirty="0"/>
              <a:t>  </a:t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7931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rma de onda">
  <a:themeElements>
    <a:clrScheme name="Forma de onda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Forma de onda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orma de onda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1318</TotalTime>
  <Words>2307</Words>
  <Application>Microsoft Office PowerPoint</Application>
  <PresentationFormat>Presentación en pantalla (4:3)</PresentationFormat>
  <Paragraphs>315</Paragraphs>
  <Slides>56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56</vt:i4>
      </vt:variant>
    </vt:vector>
  </HeadingPairs>
  <TitlesOfParts>
    <vt:vector size="57" baseType="lpstr">
      <vt:lpstr>Forma de onda</vt:lpstr>
      <vt:lpstr>                                                                       UNIVERSIDADE ABERTA DO SUS UNIVERSIDADE FEDERAL DE PELOTAS DEPARTAMENTO DE MEDICINA SOCIAL CURSO DE ESPECIALIZAÇÃO EM SAÚDE DA FAMÍLIA MODALIDADE A DISTÂNCIA TURMA 7    Melhoria da atenção à saúde de usuários hipertensos e diabéticos ESF Industrial,  Farroupilha, RS.    José Antonio Machado Reyes</vt:lpstr>
      <vt:lpstr>  Introdução        </vt:lpstr>
      <vt:lpstr>  Introdução        </vt:lpstr>
      <vt:lpstr>  Introdução        </vt:lpstr>
      <vt:lpstr>  Introdução        </vt:lpstr>
      <vt:lpstr>  Introdução       </vt:lpstr>
      <vt:lpstr>Introdução</vt:lpstr>
      <vt:lpstr>Introdução</vt:lpstr>
      <vt:lpstr>  Objetivo     </vt:lpstr>
      <vt:lpstr>Metodologia</vt:lpstr>
      <vt:lpstr>Metodologia</vt:lpstr>
      <vt:lpstr>Metodologia</vt:lpstr>
      <vt:lpstr>Metodologia</vt:lpstr>
      <vt:lpstr>Metodologia</vt:lpstr>
      <vt:lpstr>Presentación de PowerPoint</vt:lpstr>
      <vt:lpstr> Objetivos, Metas e Resultados   </vt:lpstr>
      <vt:lpstr>Objetivos, Metas e Resultados</vt:lpstr>
      <vt:lpstr>Objetivos, Metas e Resultados</vt:lpstr>
      <vt:lpstr>Objetivos, Metas e Resultados</vt:lpstr>
      <vt:lpstr>Presentación de PowerPoint</vt:lpstr>
      <vt:lpstr>Objetivos, Metas e Resultados</vt:lpstr>
      <vt:lpstr>Objetivos, Metas e Resultados</vt:lpstr>
      <vt:lpstr>Objetivos, Metas e Resultados  </vt:lpstr>
      <vt:lpstr>Objetivos, Metas e Resultados</vt:lpstr>
      <vt:lpstr>Objetivos, Metas e Resultados  </vt:lpstr>
      <vt:lpstr>Objetivos, Metas e Resultados</vt:lpstr>
      <vt:lpstr>Objetivos, Metas e Resultados</vt:lpstr>
      <vt:lpstr>Objetivos, Metas e Resultados</vt:lpstr>
      <vt:lpstr>Objetivos, Metas e Resultados  </vt:lpstr>
      <vt:lpstr>Objetivos, Metas e Resultados</vt:lpstr>
      <vt:lpstr>Objetivos, Metas e Resultados</vt:lpstr>
      <vt:lpstr>Objetivos, Metas e Resultados</vt:lpstr>
      <vt:lpstr>Objetivos, Metas e Resultados  </vt:lpstr>
      <vt:lpstr>  Objetivos, Metas e Resultados</vt:lpstr>
      <vt:lpstr>Objetivos, Metas e Resultados  </vt:lpstr>
      <vt:lpstr>Objetivos, Metas e Resultados</vt:lpstr>
      <vt:lpstr>Objetivos, Metas e Resultados  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Discussão</vt:lpstr>
      <vt:lpstr>Discussão</vt:lpstr>
      <vt:lpstr>Discussão</vt:lpstr>
      <vt:lpstr>Discussão</vt:lpstr>
      <vt:lpstr>Reﬂexão crítica sobre o processo pessoal de aprendizagem</vt:lpstr>
      <vt:lpstr>Reﬂexão crítica sobre o processo pessoal de aprendizagem</vt:lpstr>
      <vt:lpstr>Reﬂexão crítica sobre o processo pessoal de aprendizagem</vt:lpstr>
      <vt:lpstr>Reﬂexão crítica sobre o processo pessoal de aprendizagem</vt:lpstr>
      <vt:lpstr>  Referências </vt:lpstr>
      <vt:lpstr> Referências </vt:lpstr>
      <vt:lpstr>ESF INDUSTRIAL</vt:lpstr>
      <vt:lpstr>Reunião Grupo HIPERDIA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                          UNIVERSIDADE ABERTA DO SUS UNIVERSIDADE FEDERAL DE PELOTAS Especialização em Saúde da Família Modalidade a Distância Turma 7 Trabalho de Conclusão de Curso Melhoria da atenção à saúde de usuários hipertensos e diabéticos ESF Industrial, Farroupilha, RS. José Antonio Machado Reyes </dc:title>
  <dc:creator>jose antonio</dc:creator>
  <cp:lastModifiedBy>hugjh</cp:lastModifiedBy>
  <cp:revision>192</cp:revision>
  <dcterms:created xsi:type="dcterms:W3CDTF">2015-06-14T22:39:57Z</dcterms:created>
  <dcterms:modified xsi:type="dcterms:W3CDTF">2015-06-24T14:24:46Z</dcterms:modified>
</cp:coreProperties>
</file>