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72" r:id="rId6"/>
    <p:sldId id="273" r:id="rId7"/>
    <p:sldId id="259" r:id="rId8"/>
    <p:sldId id="261" r:id="rId9"/>
    <p:sldId id="260" r:id="rId10"/>
    <p:sldId id="262" r:id="rId11"/>
    <p:sldId id="275" r:id="rId12"/>
    <p:sldId id="274" r:id="rId13"/>
    <p:sldId id="263" r:id="rId14"/>
    <p:sldId id="276" r:id="rId15"/>
    <p:sldId id="270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9" r:id="rId27"/>
    <p:sldId id="291" r:id="rId28"/>
    <p:sldId id="293" r:id="rId29"/>
    <p:sldId id="295" r:id="rId30"/>
    <p:sldId id="297" r:id="rId31"/>
    <p:sldId id="299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229134953402"/>
          <c:y val="7.0938227791948541E-2"/>
          <c:w val="0.85661685132954279"/>
          <c:h val="0.81813796162803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0.22222222222222221</c:v>
                </c:pt>
                <c:pt idx="1">
                  <c:v>0.83986928104575165</c:v>
                </c:pt>
                <c:pt idx="2">
                  <c:v>1.022875816993464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534064"/>
        <c:axId val="192534848"/>
      </c:barChart>
      <c:catAx>
        <c:axId val="19253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534848"/>
        <c:crosses val="autoZero"/>
        <c:auto val="1"/>
        <c:lblAlgn val="ctr"/>
        <c:lblOffset val="100"/>
        <c:noMultiLvlLbl val="0"/>
      </c:catAx>
      <c:valAx>
        <c:axId val="1925348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534064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Indicadores!$T$3:$V$3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Indicadores!$T$4:$V$4</c:f>
              <c:numCache>
                <c:formatCode>0.0%</c:formatCode>
                <c:ptCount val="3"/>
                <c:pt idx="0">
                  <c:v>0.21052631578947367</c:v>
                </c:pt>
                <c:pt idx="1">
                  <c:v>0.77631578947368418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536024"/>
        <c:axId val="192533280"/>
      </c:barChart>
      <c:catAx>
        <c:axId val="19253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533280"/>
        <c:crosses val="autoZero"/>
        <c:auto val="1"/>
        <c:lblAlgn val="ctr"/>
        <c:lblOffset val="100"/>
        <c:noMultiLvlLbl val="0"/>
      </c:catAx>
      <c:valAx>
        <c:axId val="192533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5360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60422613007663E-2"/>
          <c:y val="4.8872926205472067E-2"/>
          <c:w val="0.88662066741029466"/>
          <c:h val="0.83704977750927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0.92647058823529416</c:v>
                </c:pt>
                <c:pt idx="1">
                  <c:v>0.97276264591439687</c:v>
                </c:pt>
                <c:pt idx="2">
                  <c:v>0.97763578274760388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677528"/>
        <c:axId val="256733912"/>
      </c:barChart>
      <c:catAx>
        <c:axId val="19367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733912"/>
        <c:crosses val="autoZero"/>
        <c:auto val="1"/>
        <c:lblAlgn val="ctr"/>
        <c:lblOffset val="100"/>
        <c:noMultiLvlLbl val="0"/>
      </c:catAx>
      <c:valAx>
        <c:axId val="2567339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677528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Indicadores!$T$9:$V$9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Indicadores!$T$10:$V$10</c:f>
              <c:numCache>
                <c:formatCode>0.0%</c:formatCode>
                <c:ptCount val="3"/>
                <c:pt idx="0">
                  <c:v>0.8125</c:v>
                </c:pt>
                <c:pt idx="1">
                  <c:v>0.94915254237288138</c:v>
                </c:pt>
                <c:pt idx="2">
                  <c:v>0.96052631578947367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735872"/>
        <c:axId val="256735480"/>
      </c:barChart>
      <c:catAx>
        <c:axId val="25673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735480"/>
        <c:crosses val="autoZero"/>
        <c:auto val="1"/>
        <c:lblAlgn val="ctr"/>
        <c:lblOffset val="100"/>
        <c:noMultiLvlLbl val="0"/>
      </c:catAx>
      <c:valAx>
        <c:axId val="2567354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7358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0.88235294117647056</c:v>
                </c:pt>
                <c:pt idx="1">
                  <c:v>0.93385214007782102</c:v>
                </c:pt>
                <c:pt idx="2">
                  <c:v>0.95527156549520764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142936"/>
        <c:axId val="258140584"/>
      </c:barChart>
      <c:catAx>
        <c:axId val="25814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140584"/>
        <c:crosses val="autoZero"/>
        <c:auto val="1"/>
        <c:lblAlgn val="ctr"/>
        <c:lblOffset val="100"/>
        <c:noMultiLvlLbl val="0"/>
      </c:catAx>
      <c:valAx>
        <c:axId val="2581405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142936"/>
        <c:crosses val="autoZero"/>
        <c:crossBetween val="between"/>
        <c:majorUnit val="0.2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Indicadores!$T$14:$V$14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Indicadores!$T$15:$V$15</c:f>
              <c:numCache>
                <c:formatCode>0.0%</c:formatCode>
                <c:ptCount val="3"/>
                <c:pt idx="0">
                  <c:v>0.9375</c:v>
                </c:pt>
                <c:pt idx="1">
                  <c:v>0.93220338983050843</c:v>
                </c:pt>
                <c:pt idx="2">
                  <c:v>0.96052631578947367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141760"/>
        <c:axId val="258139800"/>
      </c:barChart>
      <c:catAx>
        <c:axId val="2581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139800"/>
        <c:crosses val="autoZero"/>
        <c:auto val="1"/>
        <c:lblAlgn val="ctr"/>
        <c:lblOffset val="100"/>
        <c:noMultiLvlLbl val="0"/>
      </c:catAx>
      <c:valAx>
        <c:axId val="2581398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1417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1199408910465"/>
          <c:y val="4.5280169522650994E-2"/>
          <c:w val="0.87306611057909767"/>
          <c:h val="0.83524126631440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1</c:v>
                </c:pt>
                <c:pt idx="1">
                  <c:v>0.77431906614785995</c:v>
                </c:pt>
                <c:pt idx="2">
                  <c:v>0.81469648562300323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734696"/>
        <c:axId val="256735088"/>
      </c:barChart>
      <c:catAx>
        <c:axId val="25673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735088"/>
        <c:crosses val="autoZero"/>
        <c:auto val="1"/>
        <c:lblAlgn val="ctr"/>
        <c:lblOffset val="100"/>
        <c:noMultiLvlLbl val="0"/>
      </c:catAx>
      <c:valAx>
        <c:axId val="256735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67346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Indicadores!$T$26:$V$26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Indicadores!$T$27:$V$27</c:f>
              <c:numCache>
                <c:formatCode>0.0%</c:formatCode>
                <c:ptCount val="3"/>
                <c:pt idx="0">
                  <c:v>1</c:v>
                </c:pt>
                <c:pt idx="1">
                  <c:v>0.72881355932203384</c:v>
                </c:pt>
                <c:pt idx="2">
                  <c:v>0.78947368421052633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452056"/>
        <c:axId val="259448528"/>
      </c:barChart>
      <c:catAx>
        <c:axId val="25945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448528"/>
        <c:crosses val="autoZero"/>
        <c:auto val="1"/>
        <c:lblAlgn val="ctr"/>
        <c:lblOffset val="100"/>
        <c:noMultiLvlLbl val="0"/>
      </c:catAx>
      <c:valAx>
        <c:axId val="259448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4520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14" y="21252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47" y="705392"/>
            <a:ext cx="1140656" cy="8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930299" y="601768"/>
            <a:ext cx="6612726" cy="1354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smtClean="0">
                <a:solidFill>
                  <a:schemeClr val="accent5">
                    <a:lumMod val="50000"/>
                  </a:schemeClr>
                </a:solidFill>
              </a:rPr>
              <a:t>UNIVERSIDADE FEDERAL DE PELOTAS</a:t>
            </a:r>
          </a:p>
          <a:p>
            <a:pPr algn="ctr"/>
            <a:r>
              <a:rPr lang="pt-BR" sz="1200" smtClean="0">
                <a:solidFill>
                  <a:schemeClr val="accent5">
                    <a:lumMod val="50000"/>
                  </a:schemeClr>
                </a:solidFill>
              </a:rPr>
              <a:t>FACULDADE DE MEDICINA</a:t>
            </a:r>
          </a:p>
          <a:p>
            <a:pPr algn="ctr"/>
            <a:r>
              <a:rPr lang="pt-BR" sz="1200" smtClean="0">
                <a:solidFill>
                  <a:schemeClr val="accent5">
                    <a:lumMod val="50000"/>
                  </a:schemeClr>
                </a:solidFill>
              </a:rPr>
              <a:t>DEPARTAMENTO DE MEDICINA SOCIAL</a:t>
            </a:r>
          </a:p>
          <a:p>
            <a:pPr algn="ctr"/>
            <a:r>
              <a:rPr lang="pt-BR" sz="1200" smtClean="0">
                <a:solidFill>
                  <a:schemeClr val="accent5">
                    <a:lumMod val="50000"/>
                  </a:schemeClr>
                </a:solidFill>
              </a:rPr>
              <a:t>CURSO DE ESPECIALIZAÇÃO EM SAÚDE DA FAMÍLIA</a:t>
            </a:r>
          </a:p>
          <a:p>
            <a:pPr algn="ctr"/>
            <a:r>
              <a:rPr lang="pt-BR" sz="1200" smtClean="0">
                <a:solidFill>
                  <a:schemeClr val="accent5">
                    <a:lumMod val="50000"/>
                  </a:schemeClr>
                </a:solidFill>
              </a:rPr>
              <a:t>MODALIDADE À DISTÂNCIA</a:t>
            </a:r>
          </a:p>
          <a:p>
            <a:pPr algn="ctr"/>
            <a:r>
              <a:rPr lang="pt-BR" sz="1200" smtClean="0">
                <a:solidFill>
                  <a:schemeClr val="accent5">
                    <a:lumMod val="50000"/>
                  </a:schemeClr>
                </a:solidFill>
              </a:rPr>
              <a:t>TURMA 7</a:t>
            </a:r>
          </a:p>
          <a:p>
            <a:pPr algn="ctr"/>
            <a:endParaRPr lang="pt-BR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t-BR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sz="2400" b="1" smtClean="0">
                <a:solidFill>
                  <a:schemeClr val="accent5">
                    <a:lumMod val="50000"/>
                  </a:schemeClr>
                </a:solidFill>
              </a:rPr>
              <a:t>Trabalho de Conclusão de Curso: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464762" y="3070049"/>
            <a:ext cx="7543800" cy="1502023"/>
          </a:xfrm>
        </p:spPr>
        <p:txBody>
          <a:bodyPr/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Melhoria da  A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</a:rPr>
              <a:t>enção  aos  Hipertensos e Diabéticos na UBS São Francisco, Massapê do Piauí/PI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38165" y="4953193"/>
            <a:ext cx="720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Aluno: José Ariel Guevara Garcia</a:t>
            </a:r>
          </a:p>
          <a:p>
            <a:pPr algn="ctr"/>
            <a:r>
              <a:rPr lang="pt-BR" sz="1600" dirty="0" smtClean="0"/>
              <a:t>Orientadora: Estela Maris Rossato</a:t>
            </a:r>
            <a:endParaRPr lang="pt-BR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ctr"/>
            <a:r>
              <a:rPr lang="pt-BR" dirty="0" smtClean="0"/>
              <a:t>Pelotas, 22 de Setembro de 2015.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8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45474"/>
            <a:ext cx="8596668" cy="768926"/>
          </a:xfrm>
        </p:spPr>
        <p:txBody>
          <a:bodyPr/>
          <a:lstStyle/>
          <a:p>
            <a:r>
              <a:rPr lang="en-US" dirty="0"/>
              <a:t>Objetivos Específicos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27221"/>
            <a:ext cx="8779487" cy="49497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mpliar a cobertura aos </a:t>
            </a: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HAS/DM.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elhorar a qualidade da atenção</a:t>
            </a: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</a:t>
            </a: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elhorar a adesão do usuário ao programa</a:t>
            </a: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elhorar o registro das informações</a:t>
            </a: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apear os </a:t>
            </a:r>
            <a:r>
              <a:rPr 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HAS/DM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risco para doenças cardiovasculares.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endParaRPr lang="pt-B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712579" y="2756318"/>
            <a:ext cx="8596312" cy="59531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82638"/>
          </a:xfrm>
        </p:spPr>
        <p:txBody>
          <a:bodyPr/>
          <a:lstStyle/>
          <a:p>
            <a:r>
              <a:rPr lang="en-US" dirty="0" smtClean="0"/>
              <a:t>Metodologia</a:t>
            </a:r>
            <a:endParaRPr lang="pt-BR" dirty="0"/>
          </a:p>
        </p:txBody>
      </p:sp>
      <p:sp>
        <p:nvSpPr>
          <p:cNvPr id="7" name="Espaço Reservado para Conteúdo 9"/>
          <p:cNvSpPr txBox="1">
            <a:spLocks noGrp="1"/>
          </p:cNvSpPr>
          <p:nvPr>
            <p:ph idx="1"/>
          </p:nvPr>
        </p:nvSpPr>
        <p:spPr>
          <a:xfrm>
            <a:off x="633830" y="1392238"/>
            <a:ext cx="9015495" cy="424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realizadas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Capacitar os integrantes da equipe de acordo com os protocolos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Estabelecer a função de cada profissional de saúde na ação programática.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os usuários com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HAS/DM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área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adscrita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Contatar as lideranças comunitárias e solicitar apoio às ações programáticas.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15592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385011" y="1275347"/>
            <a:ext cx="9649326" cy="49016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Ações Realizadas: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multidisciplinar 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HAS/DM;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Palestras na UBS, associação de moradores, visitas domiciliares e escolas da comunidade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Capacitar os ACS para a busca ativa dos  hipertensos/diabéticos faltosos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pelos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 usuários faltosos.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da intervenção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56139"/>
            <a:ext cx="4032448" cy="51833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649" y="1344292"/>
            <a:ext cx="4045717" cy="51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1093119" y="971133"/>
            <a:ext cx="8596312" cy="1844256"/>
          </a:xfrm>
        </p:spPr>
        <p:txBody>
          <a:bodyPr>
            <a:normAutofit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15671" y="0"/>
            <a:ext cx="8917088" cy="5876673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Ampliar a cobertura a hipertensos e/ou diabéticos</a:t>
            </a:r>
          </a:p>
          <a:p>
            <a:pPr marL="114300" indent="0" algn="just"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dos hipertensos da área de abrangência </a:t>
            </a:r>
          </a:p>
          <a:p>
            <a:pPr marL="11430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onseguimos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313 hipertensos 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representa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100 %.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indicador de cobertura mostrou evolução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22,2%(68)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mês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84,0%(257)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segundo mês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100%(313)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terceiro mês</a:t>
            </a:r>
            <a:r>
              <a:rPr lang="pt-BR" sz="1800" dirty="0"/>
              <a:t>.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64909621"/>
              </p:ext>
            </p:extLst>
          </p:nvPr>
        </p:nvGraphicFramePr>
        <p:xfrm>
          <a:off x="472407" y="1928178"/>
          <a:ext cx="7473298" cy="418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 rot="10800000" flipV="1">
            <a:off x="323528" y="611516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 1 - Proporção </a:t>
            </a:r>
            <a:r>
              <a:rPr lang="pt-BR" dirty="0"/>
              <a:t>de hipertensos cadastrados </a:t>
            </a:r>
            <a:r>
              <a:rPr lang="pt-BR" dirty="0" smtClean="0"/>
              <a:t> </a:t>
            </a:r>
            <a:r>
              <a:rPr lang="pt-BR" dirty="0"/>
              <a:t>de fevereiro a abril de 2015, </a:t>
            </a:r>
            <a:r>
              <a:rPr lang="pt-BR" dirty="0" smtClean="0"/>
              <a:t>Massapê do Piauí/PI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1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63797" y="187551"/>
            <a:ext cx="9037403" cy="552068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Ampliar a cobertura a hipertensos e/ou diabéticos</a:t>
            </a:r>
          </a:p>
          <a:p>
            <a:pPr marL="114300" indent="0" algn="just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Cadastrar 75% dos diabéticos da área de abrangência </a:t>
            </a:r>
          </a:p>
          <a:p>
            <a:pPr marL="114300" indent="0" algn="just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urante os 3 meses da intervenção conseguimos cadastrar 76 diabéticos o que representa 100%.</a:t>
            </a:r>
          </a:p>
          <a:p>
            <a:pPr marL="114300" indent="0" algn="just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indicador de cobertura mostrou evolução de 21,1%(16) no primeiro mês, 77,6%(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9) no segundo mês e 100%(76) no terceiro mês.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81464321"/>
              </p:ext>
            </p:extLst>
          </p:nvPr>
        </p:nvGraphicFramePr>
        <p:xfrm>
          <a:off x="563796" y="2467871"/>
          <a:ext cx="788237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63797" y="6021288"/>
            <a:ext cx="8002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2- Proporção de diabéticos cadastrados nos meses de fevereiro a abril de 2015, </a:t>
            </a:r>
            <a:r>
              <a:rPr lang="pt-BR" dirty="0" smtClean="0"/>
              <a:t>Massapê do Piauí/PI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3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23529" y="548680"/>
            <a:ext cx="9253607" cy="5688632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bjetivo 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Melhorar a qualidade de atenção  de hipertensos e diabéticos.</a:t>
            </a:r>
          </a:p>
          <a:p>
            <a:pPr marL="0" indent="0"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exame clinico apropriado em 100% dos hipertensos.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Entre 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313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hipertensos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acompanhados na UBS,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306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fizeram exame clinico em dia de acordo com o protocolo, alcançando ao final da intervenção uma proporção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97,8%,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 inferior à meta prevista que foi realizar exame clinico apropriado em 100% dos hipertensos. 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23176467"/>
              </p:ext>
            </p:extLst>
          </p:nvPr>
        </p:nvGraphicFramePr>
        <p:xfrm>
          <a:off x="2162975" y="2596174"/>
          <a:ext cx="7267074" cy="310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34237" y="5934670"/>
            <a:ext cx="8194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3- Proporção de hipertensos com exame clinico em dia de acordo com o protocolo  nos meses de fevereiro a abril de 2015, </a:t>
            </a:r>
            <a:r>
              <a:rPr lang="pt-BR" dirty="0" smtClean="0"/>
              <a:t>Massapê do Piauí/PI</a:t>
            </a:r>
            <a:endParaRPr lang="pt-BR" dirty="0"/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3529" y="29185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Mês 1= </a:t>
            </a:r>
            <a:r>
              <a:rPr lang="en-US" dirty="0" smtClean="0"/>
              <a:t>68/63 (92,6%)</a:t>
            </a:r>
            <a:endParaRPr lang="pt-BR" dirty="0"/>
          </a:p>
          <a:p>
            <a:pPr>
              <a:lnSpc>
                <a:spcPct val="150000"/>
              </a:lnSpc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Mês 2 = </a:t>
            </a:r>
            <a:r>
              <a:rPr lang="pt-BR" dirty="0" smtClean="0"/>
              <a:t>257/250  </a:t>
            </a:r>
            <a:r>
              <a:rPr lang="pt-BR" dirty="0"/>
              <a:t>(</a:t>
            </a:r>
            <a:r>
              <a:rPr lang="pt-BR" dirty="0" smtClean="0"/>
              <a:t>97,3%)</a:t>
            </a:r>
            <a:endParaRPr lang="pt-BR" dirty="0"/>
          </a:p>
          <a:p>
            <a:pPr>
              <a:lnSpc>
                <a:spcPct val="150000"/>
              </a:lnSpc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Mês 3 = </a:t>
            </a:r>
            <a:r>
              <a:rPr lang="pt-BR" dirty="0" smtClean="0"/>
              <a:t>313/306  </a:t>
            </a:r>
            <a:r>
              <a:rPr lang="pt-BR" dirty="0"/>
              <a:t>(</a:t>
            </a:r>
            <a:r>
              <a:rPr lang="pt-BR" dirty="0" smtClean="0"/>
              <a:t>97,8%)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7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2505" y="404664"/>
            <a:ext cx="9288379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Melhorar a qualidade de atenção  de hipertensos e diabéticos.</a:t>
            </a:r>
          </a:p>
          <a:p>
            <a:pPr marL="0" indent="0"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exame clinico apropriado em 100% dos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Entre 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76 diabéticos cadastrados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acompanhados na UBS,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73 estão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exame clinico em dia de acordo com o protocolo, alcançando ao final da intervenção uma proporção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96,1%, resultado que ficou baixo da meta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foi realizar exame clinico apropriada em 100% dos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em todos os meses.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05790709"/>
              </p:ext>
            </p:extLst>
          </p:nvPr>
        </p:nvGraphicFramePr>
        <p:xfrm>
          <a:off x="3149344" y="2679822"/>
          <a:ext cx="6120680" cy="27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16033" y="5934670"/>
            <a:ext cx="802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4- </a:t>
            </a:r>
            <a:r>
              <a:rPr lang="pt-BR" dirty="0"/>
              <a:t>Proporção de </a:t>
            </a:r>
            <a:r>
              <a:rPr lang="pt-BR" dirty="0" smtClean="0"/>
              <a:t>diabéticos </a:t>
            </a:r>
            <a:r>
              <a:rPr lang="pt-BR" dirty="0"/>
              <a:t>com exame clinico em dia de acordo com o protocolo  nos meses de fevereiro a abril de 2015, </a:t>
            </a:r>
            <a:r>
              <a:rPr lang="pt-BR" dirty="0" smtClean="0"/>
              <a:t>Massapê do Piauí/PI</a:t>
            </a:r>
            <a:endParaRPr lang="pt-BR" dirty="0"/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16033" y="31992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Mês 1= </a:t>
            </a:r>
            <a:r>
              <a:rPr lang="en-US" dirty="0" smtClean="0"/>
              <a:t>16/13 </a:t>
            </a:r>
            <a:r>
              <a:rPr lang="en-US" dirty="0"/>
              <a:t>(</a:t>
            </a:r>
            <a:r>
              <a:rPr lang="en-US" dirty="0" smtClean="0"/>
              <a:t>81,3%)</a:t>
            </a:r>
            <a:endParaRPr lang="pt-BR" dirty="0"/>
          </a:p>
          <a:p>
            <a:pPr>
              <a:lnSpc>
                <a:spcPct val="150000"/>
              </a:lnSpc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Mês 2 = </a:t>
            </a:r>
            <a:r>
              <a:rPr lang="pt-BR" dirty="0" smtClean="0"/>
              <a:t>59/56  </a:t>
            </a:r>
            <a:r>
              <a:rPr lang="pt-BR" dirty="0"/>
              <a:t>(</a:t>
            </a:r>
            <a:r>
              <a:rPr lang="pt-BR" dirty="0" smtClean="0"/>
              <a:t>94,9%)</a:t>
            </a:r>
            <a:endParaRPr lang="pt-BR" dirty="0"/>
          </a:p>
          <a:p>
            <a:pPr>
              <a:lnSpc>
                <a:spcPct val="150000"/>
              </a:lnSpc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Mês 3 = </a:t>
            </a:r>
            <a:r>
              <a:rPr lang="pt-BR" dirty="0" smtClean="0"/>
              <a:t>76/73  </a:t>
            </a:r>
            <a:r>
              <a:rPr lang="pt-BR" dirty="0"/>
              <a:t>(</a:t>
            </a:r>
            <a:r>
              <a:rPr lang="pt-BR" dirty="0" smtClean="0"/>
              <a:t>96,1%)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9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685800" y="1122363"/>
            <a:ext cx="8217568" cy="2968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4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65100" y="187733"/>
            <a:ext cx="9349499" cy="5592688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 smtClean="0"/>
              <a:t>Objetivo </a:t>
            </a:r>
            <a:r>
              <a:rPr lang="pt-BR" sz="1800" b="1" dirty="0"/>
              <a:t>2</a:t>
            </a:r>
            <a:r>
              <a:rPr lang="pt-BR" sz="1800" dirty="0"/>
              <a:t>: Melhorar a qualidade de atenção  de hipertensos e diabéticos.</a:t>
            </a:r>
          </a:p>
          <a:p>
            <a:pPr marL="0" indent="0">
              <a:buNone/>
            </a:pPr>
            <a:r>
              <a:rPr lang="pt-BR" sz="1800" b="1" dirty="0" smtClean="0"/>
              <a:t>Meta 5</a:t>
            </a:r>
            <a:r>
              <a:rPr lang="pt-BR" sz="1800" dirty="0" smtClean="0"/>
              <a:t>-Garantir </a:t>
            </a:r>
            <a:r>
              <a:rPr lang="pt-BR" sz="1800" dirty="0"/>
              <a:t>a 100% dos hipertensos a realização dos exames complementares em dia de acordo com o </a:t>
            </a:r>
            <a:r>
              <a:rPr lang="pt-BR" sz="1800" dirty="0" smtClean="0"/>
              <a:t>protocolo.</a:t>
            </a:r>
          </a:p>
          <a:p>
            <a:pPr marL="0" indent="0">
              <a:buNone/>
            </a:pPr>
            <a:r>
              <a:rPr lang="pt-BR" sz="1800" dirty="0" smtClean="0"/>
              <a:t>Entre </a:t>
            </a:r>
            <a:r>
              <a:rPr lang="pt-BR" sz="1800" dirty="0"/>
              <a:t>os </a:t>
            </a:r>
            <a:r>
              <a:rPr lang="pt-BR" sz="1800" dirty="0" smtClean="0"/>
              <a:t>313 </a:t>
            </a:r>
            <a:r>
              <a:rPr lang="pt-BR" sz="1800" dirty="0"/>
              <a:t>hipertensos </a:t>
            </a:r>
            <a:r>
              <a:rPr lang="pt-BR" sz="1800" dirty="0" smtClean="0"/>
              <a:t>cadastrados e  </a:t>
            </a:r>
            <a:r>
              <a:rPr lang="pt-BR" sz="1800" dirty="0"/>
              <a:t>acompanhados na UBS, </a:t>
            </a:r>
            <a:r>
              <a:rPr lang="pt-BR" sz="1800" dirty="0" smtClean="0"/>
              <a:t>299 </a:t>
            </a:r>
            <a:r>
              <a:rPr lang="pt-BR" sz="1800" dirty="0"/>
              <a:t>tinham exames complementares periódicos em dia de acordo com o protocolo, alcançando ao final da intervenção uma proporção de </a:t>
            </a:r>
            <a:r>
              <a:rPr lang="pt-BR" sz="1800" dirty="0" smtClean="0"/>
              <a:t>95,5%, </a:t>
            </a:r>
            <a:r>
              <a:rPr lang="pt-BR" sz="1800" dirty="0"/>
              <a:t>resultado inferior à meta prevista que foi realizar exames complementares em 100% dos hipertensos. </a:t>
            </a:r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dirty="0" smtClean="0"/>
              <a:t>Mês 1= 68/60 (88,2%)</a:t>
            </a:r>
            <a:endParaRPr lang="pt-BR" sz="1400" dirty="0" smtClean="0"/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 smtClean="0"/>
              <a:t>Mês </a:t>
            </a:r>
            <a:r>
              <a:rPr lang="pt-BR" sz="1400" dirty="0"/>
              <a:t>2 = </a:t>
            </a:r>
            <a:r>
              <a:rPr lang="pt-BR" sz="1400" dirty="0" smtClean="0"/>
              <a:t>257/240  (93,4%)</a:t>
            </a:r>
            <a:endParaRPr lang="pt-BR" sz="1400" dirty="0"/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Mês 3 = </a:t>
            </a:r>
            <a:r>
              <a:rPr lang="pt-BR" sz="1400" dirty="0" smtClean="0"/>
              <a:t>313/299  (95,5%)</a:t>
            </a:r>
            <a:endParaRPr lang="pt-BR" sz="1400" dirty="0"/>
          </a:p>
          <a:p>
            <a:pPr marL="0" indent="0">
              <a:buNone/>
            </a:pPr>
            <a:endParaRPr lang="pt-BR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18059254"/>
              </p:ext>
            </p:extLst>
          </p:nvPr>
        </p:nvGraphicFramePr>
        <p:xfrm>
          <a:off x="2195736" y="2646948"/>
          <a:ext cx="6322622" cy="313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01579" y="5780421"/>
            <a:ext cx="803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5</a:t>
            </a:r>
            <a:r>
              <a:rPr lang="pt-BR" dirty="0" smtClean="0"/>
              <a:t>- </a:t>
            </a:r>
            <a:r>
              <a:rPr lang="pt-BR" dirty="0"/>
              <a:t>Proporção de hipertensos com os exames complementares em dia nos meses de fevereiro a abril de 2015, </a:t>
            </a:r>
            <a:r>
              <a:rPr lang="pt-BR" dirty="0" smtClean="0"/>
              <a:t>Massapê do Piauí/PI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4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79149" y="187733"/>
            <a:ext cx="9518303" cy="5592688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Melhorar a qualidade de atenção  de hipertensos e diabéticos.</a:t>
            </a:r>
          </a:p>
          <a:p>
            <a:pPr marL="0" indent="0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-Garantir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100% dos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realização dos exames complementares em dia de acordo com o protocolo.</a:t>
            </a:r>
          </a:p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Entre os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76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 acompanhados na UBS,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tinham exames complementares periódicos em dia de acordo com o protocolo, alcançando ao final da intervenção uma proporção 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96,1%,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resultado inferior à meta prevista que foi realizar exames complementares em 100% dos diabéticos. </a:t>
            </a:r>
          </a:p>
          <a:p>
            <a:endParaRPr lang="pt-BR" sz="1800" b="1" dirty="0"/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dirty="0" smtClean="0"/>
              <a:t>Mês 1= 16/15 (93,8%)</a:t>
            </a:r>
            <a:endParaRPr lang="pt-BR" sz="1400" dirty="0" smtClean="0"/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 smtClean="0"/>
              <a:t>Mês </a:t>
            </a:r>
            <a:r>
              <a:rPr lang="pt-BR" sz="1400" dirty="0"/>
              <a:t>2 = </a:t>
            </a:r>
            <a:r>
              <a:rPr lang="pt-BR" sz="1400" dirty="0" smtClean="0"/>
              <a:t>59/55  (93,2%)</a:t>
            </a:r>
            <a:endParaRPr lang="pt-BR" sz="1400" dirty="0"/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Mês 3 = </a:t>
            </a:r>
            <a:r>
              <a:rPr lang="pt-BR" sz="1400" dirty="0" smtClean="0"/>
              <a:t>76/73  (96,1%)</a:t>
            </a:r>
            <a:endParaRPr lang="pt-BR" sz="1400" dirty="0"/>
          </a:p>
          <a:p>
            <a:endParaRPr lang="pt-BR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4615278"/>
              </p:ext>
            </p:extLst>
          </p:nvPr>
        </p:nvGraphicFramePr>
        <p:xfrm>
          <a:off x="1997243" y="2756085"/>
          <a:ext cx="666549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36350" y="6021288"/>
            <a:ext cx="838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6</a:t>
            </a:r>
            <a:r>
              <a:rPr lang="pt-BR" dirty="0" smtClean="0"/>
              <a:t>- </a:t>
            </a:r>
            <a:r>
              <a:rPr lang="pt-BR" dirty="0"/>
              <a:t>Proporção de diabéticos com exames complementares em dia </a:t>
            </a:r>
          </a:p>
          <a:p>
            <a:r>
              <a:rPr lang="pt-BR" dirty="0"/>
              <a:t>nos meses de fevereiro a abril de 2015, </a:t>
            </a:r>
            <a:r>
              <a:rPr lang="pt-BR" dirty="0" smtClean="0"/>
              <a:t>Massapê do Piauí/PI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52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19780" y="1101643"/>
            <a:ext cx="9470177" cy="5756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Melhorar a qualidade de atenção  de hipertensos e diabéticos.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7 e 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cadastrados na unidade de saúde.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hipertensos e diabéticos de nossa área tiveram prescrição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medicamentos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farmácia popular/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priorizada, alcançando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100% ao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final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intervenção, pois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priorizado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prescrição,  foi atualizado o cadastro e cada usuário tem seu cartão de medicamentos onde se leva um controle tudo mês da quantidade e  as doses.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79511" y="260648"/>
            <a:ext cx="9493877" cy="5880720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Melhorar a qualidade de atenção  de hipertensos e diabéticos.  </a:t>
            </a:r>
          </a:p>
          <a:p>
            <a:pPr marL="0" indent="0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9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odontológica em 100% dos hipertensos.</a:t>
            </a:r>
          </a:p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Entre os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313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hipertensos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 acompanhados na UBS, 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só 81,5 % foram avaliados quanto 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necessidade de atendimento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odontológico,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resultado inferior à meta prevista que foi realizar avaliação da necessidade de atendimento odontológica em 100% dos hipertensos.</a:t>
            </a:r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dirty="0" smtClean="0"/>
              <a:t>Mês 1=  68/68 (100%)</a:t>
            </a:r>
            <a:endParaRPr lang="pt-BR" sz="1400" dirty="0" smtClean="0"/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 smtClean="0"/>
              <a:t>Mês </a:t>
            </a:r>
            <a:r>
              <a:rPr lang="pt-BR" sz="1400" dirty="0"/>
              <a:t>2 = </a:t>
            </a:r>
            <a:r>
              <a:rPr lang="pt-BR" sz="1400" dirty="0" smtClean="0"/>
              <a:t>257/199  (77,4%)</a:t>
            </a:r>
            <a:endParaRPr lang="pt-BR" sz="1400" dirty="0"/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Mês 3 = </a:t>
            </a:r>
            <a:r>
              <a:rPr lang="pt-BR" sz="1400" dirty="0" smtClean="0"/>
              <a:t>313/255  (81,5%)</a:t>
            </a:r>
            <a:endParaRPr lang="pt-BR" sz="1400" dirty="0"/>
          </a:p>
          <a:p>
            <a:pPr marL="0" indent="0">
              <a:buNone/>
            </a:pPr>
            <a:endParaRPr lang="pt-BR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55191872"/>
              </p:ext>
            </p:extLst>
          </p:nvPr>
        </p:nvGraphicFramePr>
        <p:xfrm>
          <a:off x="2300234" y="2680500"/>
          <a:ext cx="6785811" cy="327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09074" y="5818202"/>
            <a:ext cx="8148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8- </a:t>
            </a:r>
            <a:r>
              <a:rPr lang="pt-BR" dirty="0"/>
              <a:t>Proporção de hipertensos com avaliação da necessidade de atendimento odontológico nos meses de fevereiro a abril de 2015, </a:t>
            </a:r>
            <a:r>
              <a:rPr lang="pt-BR" dirty="0" smtClean="0"/>
              <a:t>Massapê do Piauí/PI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92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24256" y="201306"/>
            <a:ext cx="9464046" cy="5880720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Melhorar a qualidade de atenção  de hipertensos e diabéticos.  </a:t>
            </a:r>
          </a:p>
          <a:p>
            <a:pPr marL="0" indent="0">
              <a:buNone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10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odontológico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em 100% dos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76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 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 acompanhados na UBS, 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60 foram avaliados quanto a necessidade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 atendimento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odontológico,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alcançando ao final da intervenção uma proporção 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78,9%,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resultado inferior à meta prevista que foi realizar avaliação da necessidade de atendimento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odontológico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em 100% dos diabéticos. </a:t>
            </a:r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dirty="0" smtClean="0"/>
              <a:t>Mês 1= 16/16 (100%)</a:t>
            </a:r>
            <a:endParaRPr lang="pt-BR" sz="1400" dirty="0" smtClean="0"/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 smtClean="0"/>
              <a:t>Mês </a:t>
            </a:r>
            <a:r>
              <a:rPr lang="pt-BR" sz="1400" dirty="0"/>
              <a:t>2 </a:t>
            </a:r>
            <a:r>
              <a:rPr lang="pt-BR" sz="1400" dirty="0" smtClean="0"/>
              <a:t>=59/ 43 (72,9%)</a:t>
            </a:r>
            <a:endParaRPr lang="pt-BR" sz="1400" dirty="0"/>
          </a:p>
          <a:p>
            <a:pPr marL="0" indent="0">
              <a:buNone/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Mês 3 </a:t>
            </a:r>
            <a:r>
              <a:rPr lang="pt-BR" sz="1400" dirty="0" smtClean="0"/>
              <a:t>=76/ 60 (78,9%)</a:t>
            </a:r>
            <a:endParaRPr lang="pt-BR" sz="1400" dirty="0"/>
          </a:p>
          <a:p>
            <a:pPr marL="0" indent="0">
              <a:buNone/>
            </a:pPr>
            <a:endParaRPr lang="pt-BR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02088526"/>
              </p:ext>
            </p:extLst>
          </p:nvPr>
        </p:nvGraphicFramePr>
        <p:xfrm>
          <a:off x="2316414" y="2588786"/>
          <a:ext cx="689977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09074" y="5733102"/>
            <a:ext cx="8148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8- </a:t>
            </a:r>
            <a:r>
              <a:rPr lang="pt-BR" dirty="0"/>
              <a:t>Proporção </a:t>
            </a:r>
            <a:r>
              <a:rPr lang="pt-BR" dirty="0" smtClean="0"/>
              <a:t>de diabéticos </a:t>
            </a:r>
            <a:r>
              <a:rPr lang="pt-BR" dirty="0"/>
              <a:t>com avaliação da necessidade de atendimento odontológico nos meses de fevereiro a abril de 2015, </a:t>
            </a:r>
            <a:r>
              <a:rPr lang="pt-BR" dirty="0" smtClean="0"/>
              <a:t>Massapê do Piauí/PI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50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62999" y="296214"/>
            <a:ext cx="9288379" cy="6420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Melhorar a adesão de hipertensos e/ou diabéticos ao programa.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11 e 12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Buscar 100%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 hipertensos e diabéticos faltosos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ás consultas na unidade de saúde conforme a periodicidade recomendada.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09 pacientes residentes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área e acompanhados na UBS que faltaram à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 (07 hipertensos e 02 diabéticos), tinham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busca ativa, alcançando ao final da intervenção uma proporção de 100%, resultado atingido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 êxito, pois concorda com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meta prevista que foi realizar a busca ativa dos 100%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faltosos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ás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590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42901" y="548923"/>
            <a:ext cx="9454872" cy="58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Melhorar o registro das informações.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13 e 14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dos hipertensos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unidade de saúde.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usuários cadastrados (HAS/DM) tiveram registro adequado na ficha de acompanhamento (100%), nos três meses da intervenção, e isso foi cumprido pelo monitoramento semanal dos registros, foram atualizadas as cadernetas   e os prontuários de cada paciente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3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03201" y="620688"/>
            <a:ext cx="9563100" cy="58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Mapear hipertensos e diabéticos de risco para doença cardiovascular.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15 e 16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de risco cardiovascular em 100%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pacientes com HAS e DM cadastrados realizaram estratificação de risco cardiovascular alcançando 100% nos três meses de intervenção, meta que foi cumprida pela nossa equipe, graças ao trabalho dedicado de todos os integrantes, assim como a ajuda do gestor municipal para ter os exames em dia.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77800" y="214184"/>
            <a:ext cx="9563099" cy="6493812"/>
          </a:xfrm>
        </p:spPr>
        <p:txBody>
          <a:bodyPr/>
          <a:lstStyle/>
          <a:p>
            <a:pPr marL="0" indent="0"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Promover a saúde de hipertensos e diabéticos.   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17 e 18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 pacientes cadastrados 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acompanhados na unidade de saúde,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receberam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orientação nutricional sobre alimentação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saudável nos três meses da intervenção (100%), e isso foi cumprido pela nossa equipe, pois em cada consulta foi tratado o tema sobre alimentação saudável. Também destacar a ajuda da nutricionista municipal que colaborou incansavelmente desde o início da intervenção.</a:t>
            </a:r>
          </a:p>
        </p:txBody>
      </p:sp>
    </p:spTree>
    <p:extLst>
      <p:ext uri="{BB962C8B-B14F-4D97-AF65-F5344CB8AC3E}">
        <p14:creationId xmlns:p14="http://schemas.microsoft.com/office/powerpoint/2010/main" val="3325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5901" y="548680"/>
            <a:ext cx="9753600" cy="5880720"/>
          </a:xfrm>
        </p:spPr>
        <p:txBody>
          <a:bodyPr/>
          <a:lstStyle/>
          <a:p>
            <a:pPr marL="0" indent="0"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Promover a saúde de hipertensos e diabéticos.   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19 e 20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Garantir orientação em relação a pratica de atividade física a 100% dos hipertensos e diabéticos.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 usuários cadastrados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acompanhados na unidade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foram orientados sobre a importância da prática regular de atividade física nos três meses de intervenção (100%). Foram formados os grupos para a prática de exercícios físicos, só que falta ainda um melhor planejamento por parte do técnico que fica responsável por esta atividade.</a:t>
            </a:r>
          </a:p>
        </p:txBody>
      </p:sp>
    </p:spTree>
    <p:extLst>
      <p:ext uri="{BB962C8B-B14F-4D97-AF65-F5344CB8AC3E}">
        <p14:creationId xmlns:p14="http://schemas.microsoft.com/office/powerpoint/2010/main" val="24152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510" y="1454727"/>
            <a:ext cx="9206346" cy="5237018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Hipertensão Arterial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Sistêmica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(HAS) e o Diabetes Mellitus (DM), são duas doenças muito frequentes na população mundial e constituem-se fatores de risco para doenças cardiovasculares. </a:t>
            </a:r>
          </a:p>
          <a:p>
            <a:pPr marL="114300" indent="0" algn="ctr">
              <a:lnSpc>
                <a:spcPct val="150000"/>
              </a:lnSpc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É importante que os usuários estejam 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esclarecidos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acerca de manter o tratamento higienodietético e medicamentoso adequado, além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proporcionar mudanças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estilo de vida. É imprescindível um acompanhamento planejado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suas consultas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oferecer uma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atenção de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37154" y="175548"/>
            <a:ext cx="9692646" cy="5880720"/>
          </a:xfrm>
        </p:spPr>
        <p:txBody>
          <a:bodyPr/>
          <a:lstStyle/>
          <a:p>
            <a:pPr marL="0" indent="0"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Promover a saúde de hipertensos e diabéticos.   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21 e 22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os riscos do tabagismo a 100% dos pacientes hipertensos.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cadastrados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acompanhados na unidade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saúde, foram orientados sobre os riscos do tabagismo nos três meses de intervenção (100%), foi cumprida essa meta mediante as consultas , trabalho com grupos formados, palestras assim como a entrega de materiais educativos para todos os usuários do programa.</a:t>
            </a:r>
          </a:p>
        </p:txBody>
      </p:sp>
    </p:spTree>
    <p:extLst>
      <p:ext uri="{BB962C8B-B14F-4D97-AF65-F5344CB8AC3E}">
        <p14:creationId xmlns:p14="http://schemas.microsoft.com/office/powerpoint/2010/main" val="485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33406" y="488369"/>
            <a:ext cx="9672594" cy="5880720"/>
          </a:xfrm>
        </p:spPr>
        <p:txBody>
          <a:bodyPr/>
          <a:lstStyle/>
          <a:p>
            <a:pPr marL="0" indent="0">
              <a:buNone/>
            </a:pP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Promover a saúde de hipertensos e diabéticos.   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23 e 24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a higiene bucal a 100% dos pacientes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usuários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hipertensos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acompanhados na unidade de saúde,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receberam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orientação sobre higiene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bucal durante os três meses de intervenção (100%), isso foi cumprido pela nossa equipe mediante as consultas e trabalho com os grupos de hipertensos e diabéticos, além do trabalho do dentista e o auxiliar odontológico.</a:t>
            </a:r>
          </a:p>
        </p:txBody>
      </p:sp>
    </p:spTree>
    <p:extLst>
      <p:ext uri="{BB962C8B-B14F-4D97-AF65-F5344CB8AC3E}">
        <p14:creationId xmlns:p14="http://schemas.microsoft.com/office/powerpoint/2010/main" val="28508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685800" y="0"/>
            <a:ext cx="7772400" cy="747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5" name="Espaço Reservado para Conteúdo 5"/>
          <p:cNvSpPr>
            <a:spLocks noGrp="1"/>
          </p:cNvSpPr>
          <p:nvPr>
            <p:ph idx="1"/>
          </p:nvPr>
        </p:nvSpPr>
        <p:spPr>
          <a:xfrm>
            <a:off x="491425" y="747612"/>
            <a:ext cx="9490775" cy="562912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importância do Projeto de Intervenção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 serviço: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mais organizado e planejado.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da cobertura da atenção aos usuários com HAS/DM.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dos registros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médica com mais qualidade e dedicação.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da cobertura para atenção odontológica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dos integrantes da equipe sobre os protocolos de atendimentos, classificação de risco, priorizando aqueles com risco maior.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5" name="Espaço Reservado para Conteúdo 5"/>
          <p:cNvSpPr>
            <a:spLocks noGrp="1"/>
          </p:cNvSpPr>
          <p:nvPr>
            <p:ph idx="1"/>
          </p:nvPr>
        </p:nvSpPr>
        <p:spPr>
          <a:xfrm>
            <a:off x="192505" y="1412776"/>
            <a:ext cx="9986211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importância do Projeto de Intervenção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 comunidade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 ativa em todas as atividades realizadas.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Ficou melhor orientada quanto a promoção e prevenção.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planejado dos hipertensos e diabéticos, e melhor aceitação do programa HIPERDIA.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e familiares ficaram muitos felizes ao receber atendimento agendado e de mais qualidade.</a:t>
            </a:r>
          </a:p>
          <a:p>
            <a:pPr marL="114300" indent="0">
              <a:lnSpc>
                <a:spcPct val="150000"/>
              </a:lnSpc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168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5" name="Espaço Reservado para Conteúdo 5"/>
          <p:cNvSpPr>
            <a:spLocks noGrp="1"/>
          </p:cNvSpPr>
          <p:nvPr>
            <p:ph idx="1"/>
          </p:nvPr>
        </p:nvSpPr>
        <p:spPr>
          <a:xfrm>
            <a:off x="288759" y="1412776"/>
            <a:ext cx="986589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importância do Projeto de Intervenção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 equipe: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ficou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com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integrantes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ficamos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preparados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com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experiéncia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aquisição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conhecimentos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Melhorou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 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usuário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Atendimento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clínico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lnSpc>
                <a:spcPct val="150000"/>
              </a:lnSpc>
              <a:buFont typeface="Wingdings" charset="2"/>
              <a:buChar char="ü"/>
            </a:pPr>
            <a:endParaRPr lang="en-US" sz="2000" b="1" dirty="0"/>
          </a:p>
          <a:p>
            <a:pPr marL="114300" indent="0">
              <a:buNone/>
            </a:pPr>
            <a:endParaRPr lang="pt-BR" b="1" dirty="0" smtClean="0"/>
          </a:p>
          <a:p>
            <a:pPr marL="11430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78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5950" y="188371"/>
            <a:ext cx="7886700" cy="662782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39701" y="851152"/>
            <a:ext cx="9998242" cy="53711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da intervenção à rotina do serviço: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Apoio total da comunidade local e da gestão municipal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Novos contatos com lideranças comunitárias e a população em geral para explicar a importância do projeto.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os atendimentos planejados e agendados.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Rotina bem incorporada e atualizada.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pesar dos resultados, ainda temos muito trabalho pela frente, a rotina vai permitir outras mudanças positivas nos indicadores de saúde de nossa comunidade.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063" y="1860884"/>
            <a:ext cx="10019762" cy="2253916"/>
          </a:xfrm>
        </p:spPr>
        <p:txBody>
          <a:bodyPr>
            <a:no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o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processo pessoal de aprendizagem e na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implementação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Intervenção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5"/>
          <p:cNvSpPr>
            <a:spLocks noGrp="1"/>
          </p:cNvSpPr>
          <p:nvPr>
            <p:ph idx="1"/>
          </p:nvPr>
        </p:nvSpPr>
        <p:spPr>
          <a:xfrm>
            <a:off x="1" y="360947"/>
            <a:ext cx="10248900" cy="616016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Ao início fiquei muito preocupado (idioma e cultura)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Melhorei a comunicação com usuários e famílias, pois aprendi a ler, escrever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e falar um pouco melhor a língua portuguesa.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os atendimentos planejados e agendados.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Fiquei mais preparado profissionalmente.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Enriqueci os conhecimentos sobre os protocolos, assim como um melhor desenvolvimento no trabalho..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25625"/>
            <a:ext cx="9146356" cy="4351338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Estratégias para o cuidado da pessoa com doença crônica: hipertensão arterial sistêmica.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Brasília: Ministério da Saúde, 2013. 128 p.: il. (Cadernos de Atenção Básica, n. 37)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Estratégias para o cuidado da pessoa com doença crônica: diabetes mellitus.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Brasília: Ministério da Saúde, 2013. 160 p.: il. (Cadernos de Atenção Básica, n. 36)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5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18" y="207819"/>
            <a:ext cx="9372600" cy="1371599"/>
          </a:xfrm>
        </p:spPr>
        <p:txBody>
          <a:bodyPr>
            <a:normAutofit/>
          </a:bodyPr>
          <a:lstStyle/>
          <a:p>
            <a:r>
              <a:rPr lang="pt-BR" dirty="0" smtClean="0"/>
              <a:t>Introdução- Município.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818" y="893618"/>
            <a:ext cx="8596668" cy="41837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ocorreu no município Massapê do Piauí.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de 6.474 habitantes (IBGE 2010)</a:t>
            </a:r>
          </a:p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Economia está baseada em agricultura e criação de animais (Bovino-Caprino)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Três UBS com ESF completos.</a:t>
            </a:r>
          </a:p>
          <a:p>
            <a:pPr marL="0" indent="0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NASF municipal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tem hospitais.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10" y="635663"/>
            <a:ext cx="1882506" cy="18875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6" y="3627522"/>
            <a:ext cx="3297966" cy="26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9495" cy="41629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4" y="0"/>
            <a:ext cx="3874168" cy="36690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69086"/>
            <a:ext cx="4379494" cy="31889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3" y="3669087"/>
            <a:ext cx="3874169" cy="318891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758987" y="1666101"/>
            <a:ext cx="9865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20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8780"/>
            <a:ext cx="9969499" cy="3200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  única maneira de fazer um excelente trabalho é amar o que você faz”</a:t>
            </a:r>
          </a:p>
          <a:p>
            <a:pPr marL="0" indent="0" algn="ctr">
              <a:buNone/>
            </a:pP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32469"/>
            <a:ext cx="8596668" cy="1320800"/>
          </a:xfrm>
        </p:spPr>
        <p:txBody>
          <a:bodyPr/>
          <a:lstStyle/>
          <a:p>
            <a:r>
              <a:rPr lang="pt-BR" dirty="0"/>
              <a:t>Introdução- Unidade 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20982"/>
            <a:ext cx="8944648" cy="48837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08800" y="792869"/>
            <a:ext cx="9213182" cy="529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Estratégia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rural,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Povoado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São Francisco.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UBS São Francisco-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construtiva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Atendemos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micro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Adscrita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2015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Habitantes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( 992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masculino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1023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feminino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composta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Cirugião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Dentista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Auxiliar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Bucal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Enfermeira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Enfermagem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cinco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ACS.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Font typeface="Wingdings 3" charset="2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114300" indent="0">
              <a:buFont typeface="Wingdings 3" charset="2"/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07818"/>
            <a:ext cx="8596668" cy="1267691"/>
          </a:xfrm>
        </p:spPr>
        <p:txBody>
          <a:bodyPr>
            <a:normAutofit/>
          </a:bodyPr>
          <a:lstStyle/>
          <a:p>
            <a:r>
              <a:rPr lang="pt-BR" dirty="0"/>
              <a:t>Introdução- Análise Situacional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4059" y="1186752"/>
            <a:ext cx="9620278" cy="5070764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Atenção à Hipertensos e Diabéticos antes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endParaRPr lang="pt-BR" sz="2400" b="1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 ativa precária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faltosos;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Inadequado cadastro dos hipertensos e diabéticos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Poucas ações educativas e preventivas;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Demora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liberação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exames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complementares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HIPERDIA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pouco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planejadas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Demanda espontânea</a:t>
            </a: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7326" y="2935706"/>
            <a:ext cx="8888992" cy="893910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</p:txBody>
      </p:sp>
    </p:spTree>
    <p:extLst>
      <p:ext uri="{BB962C8B-B14F-4D97-AF65-F5344CB8AC3E}">
        <p14:creationId xmlns:p14="http://schemas.microsoft.com/office/powerpoint/2010/main" val="24295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9092866" cy="4351338"/>
          </a:xfrm>
        </p:spPr>
        <p:txBody>
          <a:bodyPr/>
          <a:lstStyle/>
          <a:p>
            <a:pPr marL="114300" indent="0" algn="ctr">
              <a:buNone/>
            </a:pPr>
            <a:endParaRPr lang="pt-BR" sz="2400" b="1" dirty="0" smtClean="0"/>
          </a:p>
          <a:p>
            <a:pPr marL="114300" indent="0" algn="ctr">
              <a:buNone/>
            </a:pPr>
            <a:endParaRPr lang="pt-BR" sz="2400" b="1" dirty="0"/>
          </a:p>
          <a:p>
            <a:pPr marL="114300" indent="0" algn="ctr">
              <a:buNone/>
            </a:pPr>
            <a:endParaRPr lang="pt-BR" sz="2400" b="1" dirty="0" smtClean="0"/>
          </a:p>
          <a:p>
            <a:pPr marL="114300" indent="0" algn="ctr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Melhorar a atenção à saúde de hipertensos e diabéticos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Unidade Básica de Saúde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São Francisco,</a:t>
            </a:r>
          </a:p>
          <a:p>
            <a:pPr marL="114300" indent="0" algn="ctr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Massapê do Piauí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5332" y="2478505"/>
            <a:ext cx="8596668" cy="1320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594</TotalTime>
  <Words>2495</Words>
  <Application>Microsoft Office PowerPoint</Application>
  <PresentationFormat>Widescreen</PresentationFormat>
  <Paragraphs>218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Trebuchet MS</vt:lpstr>
      <vt:lpstr>Wingdings</vt:lpstr>
      <vt:lpstr>Wingdings 3</vt:lpstr>
      <vt:lpstr>Facetado</vt:lpstr>
      <vt:lpstr>Melhoria da  Atenção  aos  Hipertensos e Diabéticos na UBS São Francisco, Massapê do Piauí/PI</vt:lpstr>
      <vt:lpstr>Apresentação do PowerPoint</vt:lpstr>
      <vt:lpstr>Introdução:</vt:lpstr>
      <vt:lpstr>Introdução- Município.</vt:lpstr>
      <vt:lpstr>Introdução- Unidade de Saúde</vt:lpstr>
      <vt:lpstr>Introdução- Análise Situacional</vt:lpstr>
      <vt:lpstr>Objetivo Geral</vt:lpstr>
      <vt:lpstr>Objetivo Geral</vt:lpstr>
      <vt:lpstr>Objetivos Específicos</vt:lpstr>
      <vt:lpstr>Objetivos Específicos</vt:lpstr>
      <vt:lpstr>Metodologia</vt:lpstr>
      <vt:lpstr>Metodologia</vt:lpstr>
      <vt:lpstr>Metodologia</vt:lpstr>
      <vt:lpstr>Metodologia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Discussão</vt:lpstr>
      <vt:lpstr>Discussão</vt:lpstr>
      <vt:lpstr>Reflexão crítica sobre o processo pessoal de aprendizagem e na implementação da            Intervenção</vt:lpstr>
      <vt:lpstr>Apresentação do PowerPoint</vt:lpstr>
      <vt:lpstr>Bibliografia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Parasitoses</dc:title>
  <dc:creator>Dr Jose Ariel</dc:creator>
  <cp:lastModifiedBy>Dr Jose Ariel</cp:lastModifiedBy>
  <cp:revision>125</cp:revision>
  <dcterms:created xsi:type="dcterms:W3CDTF">2015-07-06T22:20:22Z</dcterms:created>
  <dcterms:modified xsi:type="dcterms:W3CDTF">2015-09-15T11:05:55Z</dcterms:modified>
</cp:coreProperties>
</file>