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79" r:id="rId1"/>
  </p:sldMasterIdLst>
  <p:notesMasterIdLst>
    <p:notesMasterId r:id="rId4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yanaKelly\Downloads\2015_03_10%20NOVA%20Coleta%20de%20dados%20Idosos%20FINAL%20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&#225;rio\Desktop\Junho\Semana%2012\2015_03_10%20NOVA%20Coleta%20de%20dados%20Idosos%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&#225;rio\Desktop\Junho\Semana%2012\2015_03_10%20NOVA%20Coleta%20de%20dados%20Idosos%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&#225;rio\Desktop\Junho\Semana%2012\2015_03_10%20NOVA%20Coleta%20de%20dados%20Idosos%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5589490707601"/>
          <c:y val="0.27219512195121948"/>
          <c:w val="0.86019852176496803"/>
          <c:h val="0.6187970040330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'[2015_03_10 NOVA Coleta de dados Idosos FINAL (1).xls]Indicadores'!$C$4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'[2015_03_10 NOVA Coleta de dados Idosos FINAL (1).xls]Indicadores'!$D$3:$G$3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'[2015_03_10 NOVA Coleta de dados Idosos FINAL (1).xls]Indicadores'!$D$4:$G$4</c:f>
              <c:numCache>
                <c:formatCode>0.0%</c:formatCode>
                <c:ptCount val="4"/>
                <c:pt idx="0">
                  <c:v>0.37743190661478598</c:v>
                </c:pt>
                <c:pt idx="1">
                  <c:v>0.71984435797665369</c:v>
                </c:pt>
                <c:pt idx="2">
                  <c:v>0.953307392996109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688288"/>
        <c:axId val="299961336"/>
      </c:barChart>
      <c:catAx>
        <c:axId val="29368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9961336"/>
        <c:crosses val="autoZero"/>
        <c:auto val="1"/>
        <c:lblAlgn val="ctr"/>
        <c:lblOffset val="100"/>
        <c:noMultiLvlLbl val="0"/>
      </c:catAx>
      <c:valAx>
        <c:axId val="2999613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36882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0.7142857142857143</c:v>
                </c:pt>
                <c:pt idx="1">
                  <c:v>0.8571428571428571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6063488"/>
        <c:axId val="296062312"/>
      </c:barChart>
      <c:catAx>
        <c:axId val="29606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6062312"/>
        <c:crosses val="autoZero"/>
        <c:auto val="1"/>
        <c:lblAlgn val="ctr"/>
        <c:lblOffset val="100"/>
        <c:noMultiLvlLbl val="0"/>
      </c:catAx>
      <c:valAx>
        <c:axId val="2960623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60634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0.19587628865979381</c:v>
                </c:pt>
                <c:pt idx="1">
                  <c:v>0.2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918384"/>
        <c:axId val="300919168"/>
      </c:barChart>
      <c:catAx>
        <c:axId val="30091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0919168"/>
        <c:crosses val="autoZero"/>
        <c:auto val="1"/>
        <c:lblAlgn val="ctr"/>
        <c:lblOffset val="100"/>
        <c:noMultiLvlLbl val="0"/>
      </c:catAx>
      <c:valAx>
        <c:axId val="3009191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09183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0.19587628865979381</c:v>
                </c:pt>
                <c:pt idx="1">
                  <c:v>0.2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918776"/>
        <c:axId val="300920344"/>
      </c:barChart>
      <c:catAx>
        <c:axId val="300918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0920344"/>
        <c:crosses val="autoZero"/>
        <c:auto val="1"/>
        <c:lblAlgn val="ctr"/>
        <c:lblOffset val="100"/>
        <c:noMultiLvlLbl val="0"/>
      </c:catAx>
      <c:valAx>
        <c:axId val="3009203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09187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CE4F1-4B1A-4DD3-84A3-EBAC49E3217A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24589-D435-48C8-AA30-866DB1544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81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24589-D435-48C8-AA30-866DB1544EF3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88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85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767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95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4815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766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68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2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8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70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89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01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21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01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11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3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116C-0080-4DF1-9273-33582F2114F4}" type="datetimeFigureOut">
              <a:rPr lang="pt-BR" smtClean="0"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3094FE-B4B6-4DE6-8C76-738678BB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02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0" r:id="rId1"/>
    <p:sldLayoutId id="2147484681" r:id="rId2"/>
    <p:sldLayoutId id="2147484682" r:id="rId3"/>
    <p:sldLayoutId id="2147484683" r:id="rId4"/>
    <p:sldLayoutId id="2147484684" r:id="rId5"/>
    <p:sldLayoutId id="2147484685" r:id="rId6"/>
    <p:sldLayoutId id="2147484686" r:id="rId7"/>
    <p:sldLayoutId id="2147484687" r:id="rId8"/>
    <p:sldLayoutId id="2147484688" r:id="rId9"/>
    <p:sldLayoutId id="2147484689" r:id="rId10"/>
    <p:sldLayoutId id="2147484690" r:id="rId11"/>
    <p:sldLayoutId id="2147484691" r:id="rId12"/>
    <p:sldLayoutId id="2147484692" r:id="rId13"/>
    <p:sldLayoutId id="2147484693" r:id="rId14"/>
    <p:sldLayoutId id="2147484694" r:id="rId15"/>
    <p:sldLayoutId id="21474846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83392" y="586857"/>
            <a:ext cx="7556310" cy="146030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>
                <a:latin typeface="Calibri" panose="020F0502020204030204" pitchFamily="34" charset="0"/>
              </a:rPr>
              <a:t>Universidade Aberta do SUS- UNASUS</a:t>
            </a:r>
            <a:r>
              <a:rPr lang="en-US" sz="2700" dirty="0">
                <a:latin typeface="Calibri" panose="020F0502020204030204" pitchFamily="34" charset="0"/>
              </a:rPr>
              <a:t/>
            </a:r>
            <a:br>
              <a:rPr lang="en-US" sz="2700" dirty="0">
                <a:latin typeface="Calibri" panose="020F0502020204030204" pitchFamily="34" charset="0"/>
              </a:rPr>
            </a:br>
            <a:r>
              <a:rPr lang="pt-BR" sz="2700" dirty="0">
                <a:latin typeface="Calibri" panose="020F0502020204030204" pitchFamily="34" charset="0"/>
              </a:rPr>
              <a:t>Universidade Federal de Pelotas</a:t>
            </a:r>
            <a:r>
              <a:rPr lang="en-US" sz="2700" dirty="0">
                <a:latin typeface="Calibri" panose="020F0502020204030204" pitchFamily="34" charset="0"/>
              </a:rPr>
              <a:t/>
            </a:r>
            <a:br>
              <a:rPr lang="en-US" sz="2700" dirty="0">
                <a:latin typeface="Calibri" panose="020F0502020204030204" pitchFamily="34" charset="0"/>
              </a:rPr>
            </a:br>
            <a:r>
              <a:rPr lang="pt-BR" sz="2700" dirty="0">
                <a:latin typeface="Calibri" panose="020F0502020204030204" pitchFamily="34" charset="0"/>
              </a:rPr>
              <a:t>Especialização em Saúde da Família</a:t>
            </a:r>
            <a:r>
              <a:rPr lang="en-US" sz="2400" dirty="0">
                <a:latin typeface="Calibri" panose="020F0502020204030204" pitchFamily="34" charset="0"/>
              </a:rPr>
              <a:t/>
            </a:r>
            <a:br>
              <a:rPr lang="en-US" sz="2400" dirty="0">
                <a:latin typeface="Calibri" panose="020F0502020204030204" pitchFamily="34" charset="0"/>
              </a:rPr>
            </a:br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073624" y="2402006"/>
            <a:ext cx="9517039" cy="3712190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Melhoria a atenção à saúde do Idoso na UBS COHAB, São Francisco de </a:t>
            </a:r>
            <a:r>
              <a:rPr lang="pt-BR" sz="3600" dirty="0" smtClean="0"/>
              <a:t>Assis/RS</a:t>
            </a:r>
            <a:endParaRPr lang="pt-BR" sz="3600" dirty="0" smtClean="0"/>
          </a:p>
          <a:p>
            <a:pPr algn="l"/>
            <a:endParaRPr lang="pt-BR" sz="1400" dirty="0"/>
          </a:p>
          <a:p>
            <a:pPr algn="l"/>
            <a:r>
              <a:rPr lang="pt-BR" b="1" dirty="0" smtClean="0"/>
              <a:t>Aluno: Jose Enrique Fuentes </a:t>
            </a:r>
            <a:r>
              <a:rPr lang="pt-BR" b="1" dirty="0" err="1" smtClean="0"/>
              <a:t>Magdariaga</a:t>
            </a:r>
            <a:r>
              <a:rPr lang="pt-BR" b="1" dirty="0" smtClean="0"/>
              <a:t> </a:t>
            </a:r>
          </a:p>
          <a:p>
            <a:pPr algn="l"/>
            <a:r>
              <a:rPr lang="pt-BR" b="1" dirty="0" smtClean="0"/>
              <a:t>Orientadora: Dayana Kelly Silva Oliveira</a:t>
            </a:r>
            <a:endParaRPr lang="pt-BR" b="1" dirty="0" smtClean="0"/>
          </a:p>
          <a:p>
            <a:pPr algn="l"/>
            <a:endParaRPr lang="pt-BR" b="1" dirty="0"/>
          </a:p>
          <a:p>
            <a:pPr algn="ctr"/>
            <a:r>
              <a:rPr lang="pt-BR" b="1" dirty="0" smtClean="0"/>
              <a:t>Pelotas, </a:t>
            </a:r>
            <a:r>
              <a:rPr lang="pt-BR" b="1" dirty="0" smtClean="0"/>
              <a:t>2015</a:t>
            </a:r>
            <a:endParaRPr lang="pt-BR" b="1" dirty="0"/>
          </a:p>
          <a:p>
            <a:endParaRPr lang="pt-BR" sz="3600" dirty="0"/>
          </a:p>
        </p:txBody>
      </p:sp>
      <p:pic>
        <p:nvPicPr>
          <p:cNvPr id="6" name="Imagem 1" descr="http://www.minhapos.com.br/data/artigos/images/ufpe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624" y="655094"/>
            <a:ext cx="1342030" cy="131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1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74281" y="655094"/>
            <a:ext cx="1511915" cy="118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32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Metas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83139"/>
            <a:ext cx="10650308" cy="4872252"/>
          </a:xfrm>
        </p:spPr>
        <p:txBody>
          <a:bodyPr>
            <a:normAutofit fontScale="92500"/>
          </a:bodyPr>
          <a:lstStyle/>
          <a:p>
            <a:r>
              <a:rPr lang="pt-BR" sz="2800" dirty="0"/>
              <a:t>Objetivo 1. Ampliar a cobertura do Programa de Saúde do Idoso </a:t>
            </a:r>
          </a:p>
          <a:p>
            <a:r>
              <a:rPr lang="pt-BR" sz="2800" dirty="0"/>
              <a:t>Meta 1.1. Ampliar a cobertura de atenção à saúde do idoso da área da unidade de saúde para 60</a:t>
            </a:r>
            <a:r>
              <a:rPr lang="pt-BR" sz="2800" dirty="0" smtClean="0"/>
              <a:t>%.</a:t>
            </a:r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endParaRPr lang="pt-BR" sz="2600" dirty="0"/>
          </a:p>
          <a:p>
            <a:r>
              <a:rPr lang="pt-BR" sz="2800" dirty="0" smtClean="0"/>
              <a:t>1 </a:t>
            </a:r>
            <a:r>
              <a:rPr lang="pt-BR" sz="2800" dirty="0" smtClean="0"/>
              <a:t>Mês:    </a:t>
            </a:r>
            <a:r>
              <a:rPr lang="pt-BR" sz="2800" dirty="0" smtClean="0"/>
              <a:t>97 Idosos </a:t>
            </a:r>
            <a:r>
              <a:rPr lang="pt-BR" sz="2800" dirty="0" smtClean="0"/>
              <a:t>- </a:t>
            </a:r>
            <a:r>
              <a:rPr lang="pt-BR" sz="2800" dirty="0" smtClean="0"/>
              <a:t>37%</a:t>
            </a:r>
          </a:p>
          <a:p>
            <a:r>
              <a:rPr lang="pt-BR" sz="2800" dirty="0" smtClean="0"/>
              <a:t>2 </a:t>
            </a:r>
            <a:r>
              <a:rPr lang="pt-BR" sz="2800" dirty="0" smtClean="0"/>
              <a:t>Mês:    185 </a:t>
            </a:r>
            <a:r>
              <a:rPr lang="pt-BR" sz="2800" dirty="0" smtClean="0"/>
              <a:t>Idosos </a:t>
            </a:r>
            <a:r>
              <a:rPr lang="pt-BR" sz="2800" dirty="0" smtClean="0"/>
              <a:t>- 72</a:t>
            </a:r>
            <a:r>
              <a:rPr lang="pt-BR" sz="2800" dirty="0" smtClean="0"/>
              <a:t>%</a:t>
            </a:r>
          </a:p>
          <a:p>
            <a:r>
              <a:rPr lang="pt-BR" sz="2800" dirty="0" smtClean="0"/>
              <a:t>3 </a:t>
            </a:r>
            <a:r>
              <a:rPr lang="pt-BR" sz="2800" dirty="0" smtClean="0"/>
              <a:t>Mês:    245 </a:t>
            </a:r>
            <a:r>
              <a:rPr lang="pt-BR" sz="2800" dirty="0" smtClean="0"/>
              <a:t>Idosos </a:t>
            </a:r>
            <a:r>
              <a:rPr lang="pt-BR" sz="2800" dirty="0" smtClean="0"/>
              <a:t>- </a:t>
            </a:r>
            <a:r>
              <a:rPr lang="pt-BR" sz="2800" dirty="0" smtClean="0"/>
              <a:t>95.3%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                            </a:t>
            </a:r>
            <a:r>
              <a:rPr lang="pt-BR" sz="1500" dirty="0" smtClean="0"/>
              <a:t>Cobertura </a:t>
            </a:r>
            <a:r>
              <a:rPr lang="pt-BR" sz="1500" dirty="0"/>
              <a:t>do programa de atenção à saúde do idoso na unidade</a:t>
            </a:r>
            <a:endParaRPr lang="pt-BR" sz="1500" dirty="0" smtClean="0"/>
          </a:p>
          <a:p>
            <a:pPr marL="0" indent="0">
              <a:buNone/>
            </a:pPr>
            <a:r>
              <a:rPr lang="pt-BR" sz="1500" dirty="0"/>
              <a:t> </a:t>
            </a:r>
            <a:r>
              <a:rPr lang="pt-BR" sz="1500" dirty="0" smtClean="0"/>
              <a:t>                                                                                      </a:t>
            </a:r>
            <a:endParaRPr lang="pt-BR" sz="15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037171195"/>
              </p:ext>
            </p:extLst>
          </p:nvPr>
        </p:nvGraphicFramePr>
        <p:xfrm>
          <a:off x="5404515" y="3289111"/>
          <a:ext cx="4940489" cy="216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50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Metas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51379"/>
            <a:ext cx="10732194" cy="4389983"/>
          </a:xfrm>
        </p:spPr>
        <p:txBody>
          <a:bodyPr>
            <a:noAutofit/>
          </a:bodyPr>
          <a:lstStyle/>
          <a:p>
            <a:r>
              <a:rPr lang="pt-BR" sz="2800" dirty="0"/>
              <a:t>Objetivo 2. Melhorar a qualidade da atenção ao idoso na </a:t>
            </a:r>
            <a:r>
              <a:rPr lang="pt-BR" sz="2800" dirty="0" smtClean="0"/>
              <a:t>Unidade.</a:t>
            </a:r>
            <a:endParaRPr lang="pt-BR" sz="2800" dirty="0"/>
          </a:p>
          <a:p>
            <a:r>
              <a:rPr lang="pt-BR" sz="2800" dirty="0"/>
              <a:t>Meta 2.1. Realizar Avaliação Multidimensional Rápida de 100 % dos idosos da área de </a:t>
            </a:r>
            <a:r>
              <a:rPr lang="pt-BR" sz="2800" dirty="0" smtClean="0"/>
              <a:t>abrangência.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800" dirty="0"/>
              <a:t>1 Mês:    97 Idosos </a:t>
            </a:r>
            <a:r>
              <a:rPr lang="pt-BR" sz="2800" dirty="0" smtClean="0"/>
              <a:t>              </a:t>
            </a:r>
          </a:p>
          <a:p>
            <a:r>
              <a:rPr lang="pt-BR" sz="2800" dirty="0" smtClean="0"/>
              <a:t>2 </a:t>
            </a:r>
            <a:r>
              <a:rPr lang="pt-BR" sz="2800" dirty="0"/>
              <a:t>Mês:    185 Idosos </a:t>
            </a:r>
            <a:r>
              <a:rPr lang="pt-BR" sz="2800" dirty="0" smtClean="0"/>
              <a:t>           100% nos 3 meses</a:t>
            </a:r>
            <a:endParaRPr lang="pt-BR" sz="2800" dirty="0"/>
          </a:p>
          <a:p>
            <a:r>
              <a:rPr lang="pt-BR" sz="2800" dirty="0"/>
              <a:t>3 Mês:    245 Idosos 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sp>
        <p:nvSpPr>
          <p:cNvPr id="4" name="Chave direita 3"/>
          <p:cNvSpPr/>
          <p:nvPr/>
        </p:nvSpPr>
        <p:spPr>
          <a:xfrm>
            <a:off x="4490113" y="4176211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651379"/>
            <a:ext cx="10950559" cy="4389983"/>
          </a:xfrm>
        </p:spPr>
        <p:txBody>
          <a:bodyPr>
            <a:normAutofit/>
          </a:bodyPr>
          <a:lstStyle/>
          <a:p>
            <a:r>
              <a:rPr lang="pt-BR" sz="2800" dirty="0"/>
              <a:t>Objetivo 2. Melhorar a qualidade da atenção ao idoso na </a:t>
            </a:r>
            <a:r>
              <a:rPr lang="pt-BR" sz="2800" dirty="0" smtClean="0"/>
              <a:t>Unidade.</a:t>
            </a:r>
          </a:p>
          <a:p>
            <a:r>
              <a:rPr lang="pt-BR" sz="2800" dirty="0" smtClean="0"/>
              <a:t>Meta </a:t>
            </a:r>
            <a:r>
              <a:rPr lang="pt-BR" sz="2800" dirty="0"/>
              <a:t>2.2. Realizar exame clínico apropriado em 100% das </a:t>
            </a:r>
            <a:r>
              <a:rPr lang="pt-BR" sz="2800" dirty="0" smtClean="0"/>
              <a:t>consultas.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 100% nos 3 meses</a:t>
            </a:r>
          </a:p>
          <a:p>
            <a:r>
              <a:rPr lang="pt-BR" sz="2800" dirty="0"/>
              <a:t>3 Mês:    245 Idosos  </a:t>
            </a:r>
            <a:endParaRPr lang="pt-BR" sz="2800" dirty="0"/>
          </a:p>
        </p:txBody>
      </p:sp>
      <p:sp>
        <p:nvSpPr>
          <p:cNvPr id="5" name="Chave direita 4"/>
          <p:cNvSpPr/>
          <p:nvPr/>
        </p:nvSpPr>
        <p:spPr>
          <a:xfrm>
            <a:off x="4511644" y="4176214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9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pt-BR" sz="2800" dirty="0"/>
              <a:t>Objetivo 2. Melhorar a qualidade da atenção ao idoso na </a:t>
            </a:r>
            <a:r>
              <a:rPr lang="pt-BR" sz="2800" dirty="0" smtClean="0"/>
              <a:t>Unidade</a:t>
            </a:r>
          </a:p>
          <a:p>
            <a:r>
              <a:rPr lang="pt-BR" sz="2800" dirty="0" smtClean="0"/>
              <a:t>Meta </a:t>
            </a:r>
            <a:r>
              <a:rPr lang="pt-BR" sz="2800" dirty="0"/>
              <a:t>2.3. Realizar a solicitação de exames complementares periódicos em 100% dos idosos hipertensos e/ou diabéticos</a:t>
            </a:r>
            <a:r>
              <a:rPr lang="pt-BR" sz="2400" dirty="0"/>
              <a:t>.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 100% nos 3 meses</a:t>
            </a:r>
          </a:p>
          <a:p>
            <a:r>
              <a:rPr lang="pt-BR" sz="2800" dirty="0"/>
              <a:t>3 Mês:    245 Idosos  </a:t>
            </a:r>
          </a:p>
          <a:p>
            <a:pPr marL="0" indent="0">
              <a:buNone/>
            </a:pPr>
            <a:r>
              <a:rPr lang="pt-BR" sz="1500" dirty="0" smtClean="0"/>
              <a:t>                                                                                                     </a:t>
            </a:r>
            <a:endParaRPr lang="pt-BR" sz="1500" dirty="0" smtClean="0"/>
          </a:p>
        </p:txBody>
      </p:sp>
      <p:sp>
        <p:nvSpPr>
          <p:cNvPr id="5" name="Chave direita 4"/>
          <p:cNvSpPr/>
          <p:nvPr/>
        </p:nvSpPr>
        <p:spPr>
          <a:xfrm>
            <a:off x="4640239" y="4345223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1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0584"/>
          </a:xfrm>
        </p:spPr>
        <p:txBody>
          <a:bodyPr>
            <a:normAutofit fontScale="85000" lnSpcReduction="20000"/>
          </a:bodyPr>
          <a:lstStyle/>
          <a:p>
            <a:r>
              <a:rPr lang="pt-BR" sz="3300" dirty="0"/>
              <a:t>Objetivo 2. Melhorar a qualidade da atenção ao idoso na </a:t>
            </a:r>
            <a:r>
              <a:rPr lang="pt-BR" sz="3300" dirty="0" smtClean="0"/>
              <a:t>Unidade.</a:t>
            </a:r>
          </a:p>
          <a:p>
            <a:r>
              <a:rPr lang="pt-BR" sz="3300" dirty="0" smtClean="0"/>
              <a:t>Meta </a:t>
            </a:r>
            <a:r>
              <a:rPr lang="pt-BR" sz="3300" dirty="0"/>
              <a:t>2.4. Priorizar a prescrição de medicamentos da Farmácia Popular a 100% dos idosos</a:t>
            </a:r>
            <a:r>
              <a:rPr lang="pt-BR" sz="3300" dirty="0" smtClean="0"/>
              <a:t>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r>
              <a:rPr lang="pt-BR" sz="3300" dirty="0"/>
              <a:t>1 </a:t>
            </a:r>
            <a:r>
              <a:rPr lang="pt-BR" sz="3300" dirty="0" smtClean="0"/>
              <a:t>Mês:    97 </a:t>
            </a:r>
            <a:r>
              <a:rPr lang="pt-BR" sz="3300" dirty="0"/>
              <a:t>Idosos               </a:t>
            </a:r>
          </a:p>
          <a:p>
            <a:r>
              <a:rPr lang="pt-BR" sz="3300" dirty="0"/>
              <a:t>2 </a:t>
            </a:r>
            <a:r>
              <a:rPr lang="pt-BR" sz="3300" dirty="0" smtClean="0"/>
              <a:t>Mês:    185 </a:t>
            </a:r>
            <a:r>
              <a:rPr lang="pt-BR" sz="3300" dirty="0"/>
              <a:t>Idosos            </a:t>
            </a:r>
            <a:r>
              <a:rPr lang="pt-BR" sz="3300" dirty="0" smtClean="0"/>
              <a:t>  100</a:t>
            </a:r>
            <a:r>
              <a:rPr lang="pt-BR" sz="3300" dirty="0"/>
              <a:t>% nos 3 meses</a:t>
            </a:r>
          </a:p>
          <a:p>
            <a:r>
              <a:rPr lang="pt-BR" sz="3300" dirty="0"/>
              <a:t>3 </a:t>
            </a:r>
            <a:r>
              <a:rPr lang="pt-BR" sz="3300" dirty="0" smtClean="0"/>
              <a:t>Mês:    245 </a:t>
            </a:r>
            <a:r>
              <a:rPr lang="pt-BR" sz="3300" dirty="0"/>
              <a:t>Idosos  </a:t>
            </a:r>
          </a:p>
          <a:p>
            <a:pPr marL="0" indent="0">
              <a:buNone/>
            </a:pPr>
            <a:r>
              <a:rPr lang="pt-BR" sz="3000" dirty="0" smtClean="0"/>
              <a:t>                       </a:t>
            </a:r>
            <a:endParaRPr lang="pt-BR" sz="3000" dirty="0" smtClean="0"/>
          </a:p>
          <a:p>
            <a:pPr marL="0" indent="0">
              <a:buNone/>
            </a:pPr>
            <a:r>
              <a:rPr lang="pt-BR" sz="1500" dirty="0"/>
              <a:t> </a:t>
            </a:r>
            <a:r>
              <a:rPr lang="pt-BR" sz="1500" dirty="0" smtClean="0"/>
              <a:t>                                                                              </a:t>
            </a:r>
            <a:endParaRPr lang="pt-BR" sz="1500" dirty="0"/>
          </a:p>
        </p:txBody>
      </p:sp>
      <p:sp>
        <p:nvSpPr>
          <p:cNvPr id="5" name="Chave direita 4"/>
          <p:cNvSpPr/>
          <p:nvPr/>
        </p:nvSpPr>
        <p:spPr>
          <a:xfrm>
            <a:off x="4730008" y="4113213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4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1527"/>
          </a:xfrm>
        </p:spPr>
        <p:txBody>
          <a:bodyPr>
            <a:normAutofit/>
          </a:bodyPr>
          <a:lstStyle/>
          <a:p>
            <a:r>
              <a:rPr lang="pt-BR" sz="2400" dirty="0"/>
              <a:t>Objetivo 2. Melhorar a qualidade da atenção ao idoso na </a:t>
            </a:r>
            <a:r>
              <a:rPr lang="pt-BR" sz="2400" dirty="0" smtClean="0"/>
              <a:t>Unidade.</a:t>
            </a:r>
          </a:p>
          <a:p>
            <a:r>
              <a:rPr lang="pt-BR" sz="2400" dirty="0" smtClean="0"/>
              <a:t>Meta </a:t>
            </a:r>
            <a:r>
              <a:rPr lang="pt-BR" sz="2400" dirty="0"/>
              <a:t>2.5. Cadastrar 100% dos idosos acamados ou com problemas de locomoção. </a:t>
            </a: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 smtClean="0"/>
              <a:t>1 </a:t>
            </a:r>
            <a:r>
              <a:rPr lang="pt-BR" sz="2400" dirty="0" smtClean="0"/>
              <a:t>Mês: 15 Idosos - </a:t>
            </a:r>
            <a:r>
              <a:rPr lang="pt-BR" sz="2400" dirty="0" smtClean="0"/>
              <a:t>71.4%</a:t>
            </a:r>
          </a:p>
          <a:p>
            <a:r>
              <a:rPr lang="pt-BR" sz="2400" dirty="0" smtClean="0"/>
              <a:t>2 </a:t>
            </a:r>
            <a:r>
              <a:rPr lang="pt-BR" sz="2400" dirty="0" smtClean="0"/>
              <a:t>Mês: 18 Idosos - </a:t>
            </a:r>
            <a:r>
              <a:rPr lang="pt-BR" sz="2400" dirty="0" smtClean="0"/>
              <a:t>85.7%</a:t>
            </a:r>
          </a:p>
          <a:p>
            <a:r>
              <a:rPr lang="pt-BR" sz="2400" dirty="0" smtClean="0"/>
              <a:t>3 </a:t>
            </a:r>
            <a:r>
              <a:rPr lang="pt-BR" sz="2400" dirty="0" smtClean="0"/>
              <a:t>Mês: 20 Idosos - </a:t>
            </a:r>
            <a:r>
              <a:rPr lang="pt-BR" sz="2400" dirty="0" smtClean="0"/>
              <a:t>100%        </a:t>
            </a:r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r>
              <a:rPr lang="pt-BR" sz="1400" dirty="0" smtClean="0"/>
              <a:t>                                                                                        Proporção </a:t>
            </a:r>
            <a:r>
              <a:rPr lang="pt-BR" sz="1400" dirty="0"/>
              <a:t>de idosos acamados ou com problemas de locomoção </a:t>
            </a:r>
            <a:endParaRPr lang="pt-BR" sz="1400" dirty="0" smtClean="0"/>
          </a:p>
          <a:p>
            <a:pPr marL="0" indent="0">
              <a:buNone/>
            </a:pPr>
            <a:r>
              <a:rPr lang="pt-BR" sz="1400" dirty="0" smtClean="0"/>
              <a:t>                                                                                        cadastrados.</a:t>
            </a:r>
            <a:endParaRPr lang="pt-BR" sz="1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976350535"/>
              </p:ext>
            </p:extLst>
          </p:nvPr>
        </p:nvGraphicFramePr>
        <p:xfrm>
          <a:off x="5699077" y="2953435"/>
          <a:ext cx="4724400" cy="247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96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645"/>
          </a:xfrm>
        </p:spPr>
        <p:txBody>
          <a:bodyPr>
            <a:normAutofit/>
          </a:bodyPr>
          <a:lstStyle/>
          <a:p>
            <a:r>
              <a:rPr lang="pt-BR" sz="2400" dirty="0"/>
              <a:t>Objetivo 2. Melhorar a qualidade da atenção ao idoso na </a:t>
            </a:r>
            <a:r>
              <a:rPr lang="pt-BR" sz="2400" dirty="0" smtClean="0"/>
              <a:t>Unidade.</a:t>
            </a:r>
          </a:p>
          <a:p>
            <a:r>
              <a:rPr lang="pt-BR" sz="2400" dirty="0" smtClean="0"/>
              <a:t>Meta </a:t>
            </a:r>
            <a:r>
              <a:rPr lang="pt-BR" sz="2400" dirty="0"/>
              <a:t>2.6. Realizar visita domiciliar a 100% dos idosos acamados ou com problemas de locomoção.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1 </a:t>
            </a:r>
            <a:r>
              <a:rPr lang="pt-BR" sz="2400" dirty="0" smtClean="0"/>
              <a:t>Mês:    15 Idosos</a:t>
            </a:r>
            <a:endParaRPr lang="pt-BR" sz="2400" dirty="0"/>
          </a:p>
          <a:p>
            <a:r>
              <a:rPr lang="pt-BR" sz="2400" dirty="0"/>
              <a:t>2 </a:t>
            </a:r>
            <a:r>
              <a:rPr lang="pt-BR" sz="2400" dirty="0" smtClean="0"/>
              <a:t>Mês:    18 Idosos                 100% nos 3 meses</a:t>
            </a:r>
            <a:endParaRPr lang="pt-BR" sz="2400" dirty="0"/>
          </a:p>
          <a:p>
            <a:r>
              <a:rPr lang="pt-BR" sz="2400" dirty="0"/>
              <a:t>3 </a:t>
            </a:r>
            <a:r>
              <a:rPr lang="pt-BR" sz="2400" dirty="0" smtClean="0"/>
              <a:t>Mês:    20 Idosos</a:t>
            </a:r>
            <a:endParaRPr lang="pt-BR" sz="2400" dirty="0"/>
          </a:p>
          <a:p>
            <a:endParaRPr lang="pt-BR" sz="2400" dirty="0" smtClean="0"/>
          </a:p>
          <a:p>
            <a:pPr marL="0" indent="0">
              <a:buNone/>
            </a:pPr>
            <a:r>
              <a:rPr lang="pt-BR" sz="1500" dirty="0"/>
              <a:t> </a:t>
            </a:r>
            <a:r>
              <a:rPr lang="pt-BR" sz="1500" dirty="0" smtClean="0"/>
              <a:t>                                                                                    </a:t>
            </a:r>
            <a:endParaRPr lang="pt-BR" dirty="0"/>
          </a:p>
          <a:p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4217158" y="3521121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07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pt-BR" sz="2400" dirty="0"/>
              <a:t>Objetivo 2. Melhorar a qualidade da atenção ao idoso na </a:t>
            </a:r>
            <a:r>
              <a:rPr lang="pt-BR" sz="2400" dirty="0" smtClean="0"/>
              <a:t>Unidade.</a:t>
            </a:r>
          </a:p>
          <a:p>
            <a:r>
              <a:rPr lang="pt-BR" sz="2400" dirty="0" smtClean="0"/>
              <a:t>Meta </a:t>
            </a:r>
            <a:r>
              <a:rPr lang="pt-BR" sz="2400" dirty="0"/>
              <a:t>2.7. Rastrear 100% dos idosos para Hipertensão Arterial Sistêmica (HAS</a:t>
            </a:r>
            <a:r>
              <a:rPr lang="pt-BR" sz="2400" dirty="0" smtClean="0"/>
              <a:t>).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1 Mês:    97 Idosos               </a:t>
            </a:r>
          </a:p>
          <a:p>
            <a:r>
              <a:rPr lang="pt-BR" sz="2400" dirty="0"/>
              <a:t>2 Mês:    185 Idosos           </a:t>
            </a:r>
            <a:r>
              <a:rPr lang="pt-BR" sz="2400" dirty="0" smtClean="0"/>
              <a:t>   </a:t>
            </a:r>
            <a:r>
              <a:rPr lang="pt-BR" sz="2400" dirty="0"/>
              <a:t>100% nos 3 meses</a:t>
            </a:r>
          </a:p>
          <a:p>
            <a:r>
              <a:rPr lang="pt-BR" sz="2400" dirty="0"/>
              <a:t>3 Mês:    245 Idosos 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400" dirty="0" smtClean="0"/>
              <a:t>                                                                                            </a:t>
            </a:r>
            <a:endParaRPr lang="pt-BR" dirty="0"/>
          </a:p>
        </p:txBody>
      </p:sp>
      <p:sp>
        <p:nvSpPr>
          <p:cNvPr id="6" name="Chave direita 5"/>
          <p:cNvSpPr/>
          <p:nvPr/>
        </p:nvSpPr>
        <p:spPr>
          <a:xfrm>
            <a:off x="4285398" y="3643952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1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7879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Objetivo 2. Melhorar a qualidade da atenção ao idoso na </a:t>
            </a:r>
            <a:r>
              <a:rPr lang="pt-BR" sz="2800" dirty="0" smtClean="0"/>
              <a:t>Unidade.</a:t>
            </a:r>
          </a:p>
          <a:p>
            <a:r>
              <a:rPr lang="pt-BR" sz="2800" dirty="0" smtClean="0"/>
              <a:t>Meta </a:t>
            </a:r>
            <a:r>
              <a:rPr lang="pt-BR" sz="2800" dirty="0"/>
              <a:t>2.8. Rastrear 100% dos idosos com pressão arterial sustentada maior que 135/80 mmHg ou com diagnóstico </a:t>
            </a:r>
            <a:r>
              <a:rPr lang="pt-BR" sz="2800" dirty="0" smtClean="0"/>
              <a:t>de HAS </a:t>
            </a:r>
            <a:r>
              <a:rPr lang="pt-BR" sz="2800" dirty="0"/>
              <a:t>para Diabetes </a:t>
            </a:r>
            <a:r>
              <a:rPr lang="pt-BR" sz="2800" dirty="0" smtClean="0"/>
              <a:t>Mellitus.</a:t>
            </a:r>
            <a:endParaRPr lang="pt-BR" sz="2800" dirty="0"/>
          </a:p>
          <a:p>
            <a:endParaRPr lang="pt-BR" sz="28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 </a:t>
            </a:r>
            <a:r>
              <a:rPr lang="pt-BR" sz="2800" dirty="0" smtClean="0"/>
              <a:t>  100</a:t>
            </a:r>
            <a:r>
              <a:rPr lang="pt-BR" sz="2800" dirty="0"/>
              <a:t>% nos 3 meses</a:t>
            </a:r>
          </a:p>
          <a:p>
            <a:r>
              <a:rPr lang="pt-BR" sz="2800" dirty="0"/>
              <a:t>3 Mês:    245 Idosos  </a:t>
            </a:r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4743656" y="4503761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84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25624"/>
            <a:ext cx="11059742" cy="4766245"/>
          </a:xfrm>
        </p:spPr>
        <p:txBody>
          <a:bodyPr>
            <a:normAutofit/>
          </a:bodyPr>
          <a:lstStyle/>
          <a:p>
            <a:r>
              <a:rPr lang="pt-BR" sz="2600" dirty="0"/>
              <a:t>Objetivo 2. Melhorar a qualidade da atenção ao idoso na </a:t>
            </a:r>
            <a:r>
              <a:rPr lang="pt-BR" sz="2600" dirty="0" smtClean="0"/>
              <a:t>Unidade.</a:t>
            </a:r>
          </a:p>
          <a:p>
            <a:r>
              <a:rPr lang="pt-BR" sz="2600" dirty="0" smtClean="0"/>
              <a:t>Meta </a:t>
            </a:r>
            <a:r>
              <a:rPr lang="pt-BR" sz="2600" dirty="0"/>
              <a:t>2.9. Realizar avaliação da necessidade de atendimento odontológico em 100% dos idosos.</a:t>
            </a:r>
          </a:p>
          <a:p>
            <a:endParaRPr lang="pt-BR" sz="2400" dirty="0" smtClean="0"/>
          </a:p>
          <a:p>
            <a:r>
              <a:rPr lang="pt-BR" sz="2800" dirty="0" smtClean="0"/>
              <a:t>1 </a:t>
            </a:r>
            <a:r>
              <a:rPr lang="pt-BR" sz="2800" dirty="0" smtClean="0"/>
              <a:t>Mês: 19 Idosos - 19.6</a:t>
            </a:r>
            <a:r>
              <a:rPr lang="pt-BR" sz="2800" dirty="0" smtClean="0"/>
              <a:t>%</a:t>
            </a:r>
          </a:p>
          <a:p>
            <a:r>
              <a:rPr lang="pt-BR" sz="2800" dirty="0" smtClean="0"/>
              <a:t>2 </a:t>
            </a:r>
            <a:r>
              <a:rPr lang="pt-BR" sz="2800" dirty="0" smtClean="0"/>
              <a:t>Mês: </a:t>
            </a:r>
            <a:r>
              <a:rPr lang="pt-BR" sz="2800" dirty="0" smtClean="0"/>
              <a:t>37</a:t>
            </a:r>
            <a:r>
              <a:rPr lang="pt-BR" sz="2800" dirty="0" smtClean="0"/>
              <a:t> Idosos - 20%</a:t>
            </a:r>
            <a:endParaRPr lang="pt-BR" sz="2800" dirty="0" smtClean="0"/>
          </a:p>
          <a:p>
            <a:r>
              <a:rPr lang="pt-BR" sz="2800" dirty="0" smtClean="0"/>
              <a:t>3 </a:t>
            </a:r>
            <a:r>
              <a:rPr lang="pt-BR" sz="2800" dirty="0" smtClean="0"/>
              <a:t>Mês: 49 Idosos - 20%      </a:t>
            </a:r>
            <a:endParaRPr lang="pt-BR" sz="2800" dirty="0" smtClean="0"/>
          </a:p>
          <a:p>
            <a:pPr marL="0" indent="0">
              <a:buNone/>
            </a:pPr>
            <a:r>
              <a:rPr lang="pt-BR" sz="2400" dirty="0" smtClean="0"/>
              <a:t>                                              </a:t>
            </a:r>
            <a:r>
              <a:rPr lang="pt-BR" sz="2400" dirty="0" smtClean="0"/>
              <a:t> </a:t>
            </a:r>
            <a:r>
              <a:rPr lang="pt-BR" sz="1400" dirty="0" smtClean="0"/>
              <a:t>Proporção </a:t>
            </a:r>
            <a:r>
              <a:rPr lang="pt-BR" sz="1400" dirty="0"/>
              <a:t>de idosos com avaliação da necessidade de </a:t>
            </a:r>
            <a:r>
              <a:rPr lang="pt-BR" sz="1400" dirty="0"/>
              <a:t>atendimento </a:t>
            </a:r>
            <a:r>
              <a:rPr lang="pt-BR" sz="1400" dirty="0" smtClean="0"/>
              <a:t>odontológico </a:t>
            </a:r>
            <a:endParaRPr lang="pt-BR" sz="1400" dirty="0" smtClean="0"/>
          </a:p>
          <a:p>
            <a:pPr marL="0" indent="0">
              <a:buNone/>
            </a:pPr>
            <a:r>
              <a:rPr lang="pt-BR" sz="1400" dirty="0" smtClean="0"/>
              <a:t>                                                                                    </a:t>
            </a:r>
            <a:endParaRPr lang="pt-BR" sz="1400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057152920"/>
              </p:ext>
            </p:extLst>
          </p:nvPr>
        </p:nvGraphicFramePr>
        <p:xfrm>
          <a:off x="5104262" y="3370998"/>
          <a:ext cx="5340467" cy="2071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9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695" y="500062"/>
            <a:ext cx="10111853" cy="1325563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695" y="1778452"/>
            <a:ext cx="8596668" cy="388077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800" dirty="0" smtClean="0"/>
              <a:t>População idosa vai crescendo a cada </a:t>
            </a:r>
            <a:r>
              <a:rPr lang="pt-BR" sz="2800" dirty="0" smtClean="0"/>
              <a:t>dia;</a:t>
            </a:r>
            <a:endParaRPr lang="pt-BR" sz="2800" dirty="0" smtClean="0"/>
          </a:p>
          <a:p>
            <a:r>
              <a:rPr lang="pt-BR" sz="2800" dirty="0"/>
              <a:t>Etapa da vida onde </a:t>
            </a:r>
            <a:r>
              <a:rPr lang="pt-BR" sz="2800" dirty="0" smtClean="0"/>
              <a:t>acrescentam-se as </a:t>
            </a:r>
            <a:r>
              <a:rPr lang="pt-BR" sz="2800" dirty="0"/>
              <a:t>doenças e limitações </a:t>
            </a:r>
            <a:r>
              <a:rPr lang="pt-BR" sz="2800" dirty="0" smtClean="0"/>
              <a:t>físicas e </a:t>
            </a:r>
            <a:r>
              <a:rPr lang="pt-BR" sz="2800" dirty="0" smtClean="0"/>
              <a:t>mentais;</a:t>
            </a:r>
            <a:endParaRPr lang="pt-BR" sz="2800" dirty="0" smtClean="0"/>
          </a:p>
          <a:p>
            <a:r>
              <a:rPr lang="pt-BR" sz="2800" dirty="0"/>
              <a:t>Maior demanda de serviços médicos e </a:t>
            </a:r>
            <a:r>
              <a:rPr lang="pt-BR" sz="2800" dirty="0" smtClean="0"/>
              <a:t>de </a:t>
            </a:r>
            <a:r>
              <a:rPr lang="pt-BR" sz="2800" dirty="0" smtClean="0"/>
              <a:t>recursos;</a:t>
            </a:r>
            <a:endParaRPr lang="pt-BR" sz="2800" dirty="0" smtClean="0"/>
          </a:p>
          <a:p>
            <a:r>
              <a:rPr lang="pt-BR" sz="2800" dirty="0"/>
              <a:t>M</a:t>
            </a:r>
            <a:r>
              <a:rPr lang="pt-BR" sz="2800" dirty="0" smtClean="0"/>
              <a:t>anter </a:t>
            </a:r>
            <a:r>
              <a:rPr lang="pt-BR" sz="2800" dirty="0"/>
              <a:t>e promover a autonomia e a independência </a:t>
            </a:r>
            <a:r>
              <a:rPr lang="pt-BR" sz="2800" dirty="0" smtClean="0"/>
              <a:t>dos </a:t>
            </a:r>
            <a:r>
              <a:rPr lang="pt-BR" sz="2800" dirty="0" smtClean="0"/>
              <a:t>idosos.</a:t>
            </a:r>
            <a:endParaRPr lang="pt-BR" sz="2800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526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10609365" cy="4012442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/>
              <a:t>Objetivo 2. Melhorar a qualidade da atenção ao idoso na </a:t>
            </a:r>
            <a:r>
              <a:rPr lang="pt-BR" sz="2800" dirty="0" smtClean="0"/>
              <a:t>Unidade.</a:t>
            </a:r>
          </a:p>
          <a:p>
            <a:r>
              <a:rPr lang="pt-BR" sz="2800" dirty="0" smtClean="0"/>
              <a:t>Meta </a:t>
            </a:r>
            <a:r>
              <a:rPr lang="pt-BR" sz="2800" dirty="0"/>
              <a:t>2.10. Realizar a primeira consulta odontológica para 100% dos idosos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3000" dirty="0"/>
              <a:t>1 Mês: 19 Idosos - 19.6%</a:t>
            </a:r>
          </a:p>
          <a:p>
            <a:r>
              <a:rPr lang="pt-BR" sz="3000" dirty="0"/>
              <a:t>2 Mês: 37 Idosos - 20%</a:t>
            </a:r>
          </a:p>
          <a:p>
            <a:r>
              <a:rPr lang="pt-BR" sz="3000" dirty="0"/>
              <a:t>3 Mês: 49 Idosos - 20%      </a:t>
            </a:r>
          </a:p>
          <a:p>
            <a:pPr marL="0" indent="0">
              <a:buNone/>
            </a:pPr>
            <a:r>
              <a:rPr lang="pt-BR" sz="1400" dirty="0" smtClean="0"/>
              <a:t>                                                      </a:t>
            </a:r>
            <a:endParaRPr lang="pt-BR" sz="1400" dirty="0" smtClean="0"/>
          </a:p>
          <a:p>
            <a:pPr marL="0" indent="0">
              <a:buNone/>
            </a:pPr>
            <a:r>
              <a:rPr lang="pt-BR" sz="1400" dirty="0"/>
              <a:t> </a:t>
            </a:r>
            <a:r>
              <a:rPr lang="pt-BR" sz="1400" dirty="0" smtClean="0"/>
              <a:t>                                                                                       </a:t>
            </a:r>
            <a:r>
              <a:rPr lang="pt-BR" sz="1400" dirty="0" smtClean="0"/>
              <a:t> </a:t>
            </a:r>
          </a:p>
          <a:p>
            <a:pPr marL="0" indent="0">
              <a:buNone/>
            </a:pPr>
            <a:r>
              <a:rPr lang="pt-BR" sz="1400" dirty="0"/>
              <a:t> </a:t>
            </a:r>
            <a:r>
              <a:rPr lang="pt-BR" sz="1400" dirty="0" smtClean="0"/>
              <a:t>                                                                                              Proporção </a:t>
            </a:r>
            <a:r>
              <a:rPr lang="pt-BR" sz="1400" dirty="0"/>
              <a:t>de idosos com primeira consulta </a:t>
            </a:r>
            <a:r>
              <a:rPr lang="pt-BR" sz="1400" dirty="0" smtClean="0"/>
              <a:t>odontológica programática</a:t>
            </a:r>
            <a:endParaRPr lang="pt-BR" sz="1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033710015"/>
              </p:ext>
            </p:extLst>
          </p:nvPr>
        </p:nvGraphicFramePr>
        <p:xfrm>
          <a:off x="5418162" y="3302758"/>
          <a:ext cx="5340467" cy="2071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6936"/>
          </a:xfrm>
        </p:spPr>
        <p:txBody>
          <a:bodyPr>
            <a:noAutofit/>
          </a:bodyPr>
          <a:lstStyle/>
          <a:p>
            <a:r>
              <a:rPr lang="pt-BR" sz="2800" dirty="0"/>
              <a:t>Objetivo 3. Melhorar a adesão dos idosos ao Programa de </a:t>
            </a:r>
            <a:r>
              <a:rPr lang="pt-BR" sz="2800" dirty="0" smtClean="0"/>
              <a:t>Saúde.</a:t>
            </a:r>
            <a:endParaRPr lang="pt-BR" sz="2800" dirty="0"/>
          </a:p>
          <a:p>
            <a:r>
              <a:rPr lang="pt-BR" sz="2800" dirty="0"/>
              <a:t>Meta 3.1 Buscar 100% dos idosos faltosos às consultas programadas.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 </a:t>
            </a:r>
            <a:r>
              <a:rPr lang="pt-BR" sz="2800" dirty="0" smtClean="0"/>
              <a:t> 100</a:t>
            </a:r>
            <a:r>
              <a:rPr lang="pt-BR" sz="2800" dirty="0"/>
              <a:t>% nos 3 meses</a:t>
            </a:r>
          </a:p>
          <a:p>
            <a:r>
              <a:rPr lang="pt-BR" sz="2800" dirty="0"/>
              <a:t>3 Mês:    245 Idosos  </a:t>
            </a:r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5" name="Chave direita 4"/>
          <p:cNvSpPr/>
          <p:nvPr/>
        </p:nvSpPr>
        <p:spPr>
          <a:xfrm>
            <a:off x="4702712" y="4817659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6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0856" y="1637731"/>
            <a:ext cx="10418296" cy="4722126"/>
          </a:xfrm>
        </p:spPr>
        <p:txBody>
          <a:bodyPr>
            <a:normAutofit/>
          </a:bodyPr>
          <a:lstStyle/>
          <a:p>
            <a:r>
              <a:rPr lang="pt-BR" sz="2800" dirty="0"/>
              <a:t>Objetivo 4. Melhorar o registro das informações</a:t>
            </a:r>
          </a:p>
          <a:p>
            <a:r>
              <a:rPr lang="pt-BR" sz="2800" dirty="0"/>
              <a:t>Meta 4.1. Manter registro específico de 100% das pessoas idosas.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</a:t>
            </a:r>
            <a:r>
              <a:rPr lang="pt-BR" sz="2800" dirty="0" smtClean="0"/>
              <a:t>  100</a:t>
            </a:r>
            <a:r>
              <a:rPr lang="pt-BR" sz="2800" dirty="0"/>
              <a:t>% nos 3 meses</a:t>
            </a:r>
          </a:p>
          <a:p>
            <a:r>
              <a:rPr lang="pt-BR" sz="2800" dirty="0"/>
              <a:t>3 Mês:    245 Idosos  </a:t>
            </a:r>
          </a:p>
          <a:p>
            <a:pPr marL="0" indent="0">
              <a:buNone/>
            </a:pPr>
            <a:r>
              <a:rPr lang="pt-BR" sz="2400" dirty="0" smtClean="0"/>
              <a:t>                                                                                                               </a:t>
            </a:r>
            <a:endParaRPr lang="pt-BR" sz="2400" dirty="0" smtClean="0"/>
          </a:p>
        </p:txBody>
      </p:sp>
      <p:sp>
        <p:nvSpPr>
          <p:cNvPr id="5" name="Chave direita 4"/>
          <p:cNvSpPr/>
          <p:nvPr/>
        </p:nvSpPr>
        <p:spPr>
          <a:xfrm>
            <a:off x="4285399" y="4189866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13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60812"/>
            <a:ext cx="10800433" cy="4339987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Objetivo 4. Melhorar o registro das </a:t>
            </a:r>
            <a:r>
              <a:rPr lang="pt-BR" sz="2800" dirty="0" smtClean="0"/>
              <a:t>informações</a:t>
            </a:r>
          </a:p>
          <a:p>
            <a:r>
              <a:rPr lang="pt-BR" sz="2800" dirty="0" smtClean="0"/>
              <a:t>Meta </a:t>
            </a:r>
            <a:r>
              <a:rPr lang="pt-BR" sz="2800" dirty="0"/>
              <a:t>4.2. Distribuir a Caderneta de Saúde da Pessoa Idosa a 100% dos idosos cadastrados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</a:t>
            </a:r>
            <a:r>
              <a:rPr lang="pt-BR" sz="2800" dirty="0" smtClean="0"/>
              <a:t>  100</a:t>
            </a:r>
            <a:r>
              <a:rPr lang="pt-BR" sz="2800" dirty="0"/>
              <a:t>% nos 3 meses</a:t>
            </a:r>
          </a:p>
          <a:p>
            <a:r>
              <a:rPr lang="pt-BR" sz="2800" dirty="0"/>
              <a:t>3 Mês:    245 Idosos  </a:t>
            </a:r>
          </a:p>
          <a:p>
            <a:pPr marL="0" indent="0">
              <a:buNone/>
            </a:pPr>
            <a:r>
              <a:rPr lang="pt-BR" sz="1400" dirty="0" smtClean="0"/>
              <a:t>                                                                                                                   </a:t>
            </a:r>
            <a:endParaRPr lang="pt-BR" sz="1400" dirty="0" smtClean="0"/>
          </a:p>
        </p:txBody>
      </p:sp>
      <p:sp>
        <p:nvSpPr>
          <p:cNvPr id="6" name="Chave direita 5"/>
          <p:cNvSpPr/>
          <p:nvPr/>
        </p:nvSpPr>
        <p:spPr>
          <a:xfrm>
            <a:off x="4531061" y="4380932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930399"/>
            <a:ext cx="10923264" cy="4552287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Objetivo 5. Mapear os idosos de risco da área de abrangência</a:t>
            </a:r>
          </a:p>
          <a:p>
            <a:r>
              <a:rPr lang="pt-BR" sz="2800" dirty="0"/>
              <a:t>Meta 5.1. Rastrear 100% das pessoas idosas para risco de morbimortalidade.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 </a:t>
            </a:r>
            <a:r>
              <a:rPr lang="pt-BR" sz="2800" dirty="0" smtClean="0"/>
              <a:t>100</a:t>
            </a:r>
            <a:r>
              <a:rPr lang="pt-BR" sz="2800" dirty="0"/>
              <a:t>% nos 3 meses</a:t>
            </a:r>
          </a:p>
          <a:p>
            <a:r>
              <a:rPr lang="pt-BR" sz="2800" dirty="0"/>
              <a:t>3 Mês:    245 Idosos  </a:t>
            </a:r>
          </a:p>
          <a:p>
            <a:pPr marL="0" indent="0">
              <a:buNone/>
            </a:pPr>
            <a:r>
              <a:rPr lang="pt-BR" sz="2400" dirty="0" smtClean="0"/>
              <a:t>                                                                                                                     </a:t>
            </a:r>
            <a:endParaRPr lang="pt-BR" sz="2400" dirty="0" smtClean="0"/>
          </a:p>
        </p:txBody>
      </p:sp>
      <p:sp>
        <p:nvSpPr>
          <p:cNvPr id="5" name="Chave direita 4"/>
          <p:cNvSpPr/>
          <p:nvPr/>
        </p:nvSpPr>
        <p:spPr>
          <a:xfrm>
            <a:off x="4531057" y="4230806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4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7880"/>
          </a:xfrm>
        </p:spPr>
        <p:txBody>
          <a:bodyPr>
            <a:normAutofit/>
          </a:bodyPr>
          <a:lstStyle/>
          <a:p>
            <a:r>
              <a:rPr lang="pt-BR" sz="2800" dirty="0"/>
              <a:t>Objetivo 5. Mapear os idosos de risco da área de </a:t>
            </a:r>
            <a:r>
              <a:rPr lang="pt-BR" sz="2800" dirty="0" smtClean="0"/>
              <a:t>abrangência</a:t>
            </a:r>
          </a:p>
          <a:p>
            <a:r>
              <a:rPr lang="pt-BR" sz="2800" dirty="0" smtClean="0"/>
              <a:t>Meta </a:t>
            </a:r>
            <a:r>
              <a:rPr lang="pt-BR" sz="2800" dirty="0"/>
              <a:t>5.2. Investigar a presença de indicadores de fragilização na velhice em 100% das pessoas idosas.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 </a:t>
            </a:r>
            <a:r>
              <a:rPr lang="pt-BR" sz="2800" dirty="0" smtClean="0"/>
              <a:t>  100</a:t>
            </a:r>
            <a:r>
              <a:rPr lang="pt-BR" sz="2800" dirty="0"/>
              <a:t>% nos 3 meses</a:t>
            </a:r>
          </a:p>
          <a:p>
            <a:r>
              <a:rPr lang="pt-BR" sz="2800" dirty="0"/>
              <a:t>3 Mês:    245 Idosos  </a:t>
            </a:r>
            <a:endParaRPr lang="pt-BR" sz="2800" dirty="0"/>
          </a:p>
        </p:txBody>
      </p:sp>
      <p:sp>
        <p:nvSpPr>
          <p:cNvPr id="5" name="Chave direita 4"/>
          <p:cNvSpPr/>
          <p:nvPr/>
        </p:nvSpPr>
        <p:spPr>
          <a:xfrm>
            <a:off x="4626599" y="4421878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0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42699"/>
            <a:ext cx="10582069" cy="4203510"/>
          </a:xfrm>
        </p:spPr>
        <p:txBody>
          <a:bodyPr>
            <a:normAutofit fontScale="77500" lnSpcReduction="20000"/>
          </a:bodyPr>
          <a:lstStyle/>
          <a:p>
            <a:r>
              <a:rPr lang="pt-BR" sz="3600" dirty="0"/>
              <a:t>Objetivo 5. Mapear os idosos de risco da área de </a:t>
            </a:r>
            <a:r>
              <a:rPr lang="pt-BR" sz="3600" dirty="0" smtClean="0"/>
              <a:t>abrangência.</a:t>
            </a:r>
          </a:p>
          <a:p>
            <a:r>
              <a:rPr lang="pt-BR" sz="3600" dirty="0" smtClean="0"/>
              <a:t>Meta </a:t>
            </a:r>
            <a:r>
              <a:rPr lang="pt-BR" sz="3600" dirty="0"/>
              <a:t>5.3. Avaliar a rede social de 100% dos </a:t>
            </a:r>
            <a:r>
              <a:rPr lang="pt-BR" sz="3600" dirty="0" smtClean="0"/>
              <a:t>idosos.</a:t>
            </a:r>
            <a:endParaRPr lang="pt-BR" sz="3600" dirty="0"/>
          </a:p>
          <a:p>
            <a:pPr marL="0" indent="0">
              <a:buNone/>
            </a:pPr>
            <a:endParaRPr lang="pt-BR" sz="3600" dirty="0" smtClean="0"/>
          </a:p>
          <a:p>
            <a:pPr marL="0" indent="0">
              <a:buNone/>
            </a:pPr>
            <a:endParaRPr lang="pt-BR" sz="3600" dirty="0"/>
          </a:p>
          <a:p>
            <a:r>
              <a:rPr lang="pt-BR" sz="3600" dirty="0"/>
              <a:t>1 Mês:    97 Idosos               </a:t>
            </a:r>
          </a:p>
          <a:p>
            <a:r>
              <a:rPr lang="pt-BR" sz="3600" dirty="0"/>
              <a:t>2 Mês:    185 Idosos            100% nos 3 meses</a:t>
            </a:r>
          </a:p>
          <a:p>
            <a:r>
              <a:rPr lang="pt-BR" sz="3600" dirty="0"/>
              <a:t>3 Mês:    245 Idosos  </a:t>
            </a:r>
          </a:p>
          <a:p>
            <a:endParaRPr lang="pt-BR" sz="2600" dirty="0"/>
          </a:p>
          <a:p>
            <a:pPr marL="0" indent="0">
              <a:buNone/>
            </a:pPr>
            <a:r>
              <a:rPr lang="pt-BR" sz="1400" dirty="0" smtClean="0"/>
              <a:t>                                                                                                                               </a:t>
            </a:r>
          </a:p>
        </p:txBody>
      </p:sp>
      <p:sp>
        <p:nvSpPr>
          <p:cNvPr id="5" name="Chave direita 4"/>
          <p:cNvSpPr/>
          <p:nvPr/>
        </p:nvSpPr>
        <p:spPr>
          <a:xfrm>
            <a:off x="4511644" y="3862317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6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1653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Objetivo 6. Promover a saúde dos idosos.</a:t>
            </a:r>
          </a:p>
          <a:p>
            <a:r>
              <a:rPr lang="pt-BR" sz="2800" dirty="0"/>
              <a:t>Meta 6.1. Garantir orientação nutricional para hábitos alimentares saudáveis a 100% das pessoas idosas.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 100% nos 3 meses</a:t>
            </a:r>
          </a:p>
          <a:p>
            <a:r>
              <a:rPr lang="pt-BR" sz="2800" dirty="0"/>
              <a:t>3 Mês:    245 Idosos 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400" dirty="0" smtClean="0"/>
              <a:t>                                                                                                                     </a:t>
            </a:r>
          </a:p>
        </p:txBody>
      </p:sp>
      <p:sp>
        <p:nvSpPr>
          <p:cNvPr id="5" name="Chave direita 4"/>
          <p:cNvSpPr/>
          <p:nvPr/>
        </p:nvSpPr>
        <p:spPr>
          <a:xfrm>
            <a:off x="4531057" y="4217158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8823"/>
          </a:xfrm>
        </p:spPr>
        <p:txBody>
          <a:bodyPr>
            <a:normAutofit/>
          </a:bodyPr>
          <a:lstStyle/>
          <a:p>
            <a:r>
              <a:rPr lang="pt-BR" sz="2800" dirty="0"/>
              <a:t>Objetivo 6. Promover a saúde dos idosos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Meta </a:t>
            </a:r>
            <a:r>
              <a:rPr lang="pt-BR" sz="2800" dirty="0"/>
              <a:t>6.2. Garantir orientação para a prática regular de atividade física a 100% idosos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 </a:t>
            </a:r>
            <a:r>
              <a:rPr lang="pt-BR" sz="2800" dirty="0" smtClean="0"/>
              <a:t> 100</a:t>
            </a:r>
            <a:r>
              <a:rPr lang="pt-BR" sz="2800" dirty="0"/>
              <a:t>% nos 3 meses</a:t>
            </a:r>
          </a:p>
          <a:p>
            <a:r>
              <a:rPr lang="pt-BR" sz="2800" dirty="0"/>
              <a:t>3 Mês:    245 Idosos  </a:t>
            </a:r>
            <a:endParaRPr lang="pt-BR" sz="2800" dirty="0"/>
          </a:p>
        </p:txBody>
      </p:sp>
      <p:sp>
        <p:nvSpPr>
          <p:cNvPr id="5" name="Chave direita 4"/>
          <p:cNvSpPr/>
          <p:nvPr/>
        </p:nvSpPr>
        <p:spPr>
          <a:xfrm>
            <a:off x="4593532" y="4408227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9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Metas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709"/>
          </a:xfrm>
        </p:spPr>
        <p:txBody>
          <a:bodyPr>
            <a:normAutofit/>
          </a:bodyPr>
          <a:lstStyle/>
          <a:p>
            <a:r>
              <a:rPr lang="pt-BR" sz="2800" dirty="0"/>
              <a:t>Objetivo 6. Promover a saúde dos idosos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Meta </a:t>
            </a:r>
            <a:r>
              <a:rPr lang="pt-BR" sz="2800" dirty="0"/>
              <a:t>6.3. Garantir orientações sobre higiene bucal (incluindo higiene de próteses dentárias) para 100% dos idosos cadastrados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1 Mês:    97 Idosos               </a:t>
            </a:r>
          </a:p>
          <a:p>
            <a:r>
              <a:rPr lang="pt-BR" sz="2800" dirty="0"/>
              <a:t>2 Mês:    185 Idosos            100% nos 3 meses</a:t>
            </a:r>
          </a:p>
          <a:p>
            <a:r>
              <a:rPr lang="pt-BR" sz="2800" dirty="0"/>
              <a:t>3 Mês:    245 Idosos  </a:t>
            </a:r>
            <a:endParaRPr lang="pt-BR" sz="2800" dirty="0"/>
          </a:p>
        </p:txBody>
      </p:sp>
      <p:sp>
        <p:nvSpPr>
          <p:cNvPr id="5" name="Chave direita 4"/>
          <p:cNvSpPr/>
          <p:nvPr/>
        </p:nvSpPr>
        <p:spPr>
          <a:xfrm>
            <a:off x="4681185" y="4435526"/>
            <a:ext cx="464024" cy="15149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0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da Açao Programática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64553"/>
            <a:ext cx="8596668" cy="3880773"/>
          </a:xfrm>
        </p:spPr>
        <p:txBody>
          <a:bodyPr>
            <a:normAutofit/>
          </a:bodyPr>
          <a:lstStyle/>
          <a:p>
            <a:r>
              <a:rPr lang="pt-BR" sz="2600" dirty="0" smtClean="0"/>
              <a:t>Ampliar a cobertura do Programa de saúde do idoso na </a:t>
            </a:r>
            <a:r>
              <a:rPr lang="pt-BR" sz="2600" dirty="0" smtClean="0"/>
              <a:t>UBS;</a:t>
            </a:r>
            <a:endParaRPr lang="pt-BR" sz="2600" dirty="0" smtClean="0"/>
          </a:p>
          <a:p>
            <a:r>
              <a:rPr lang="pt-BR" sz="2600" dirty="0" smtClean="0"/>
              <a:t>Melhoria na qualidade dos atendimentos e serviços prestados na UBS aos </a:t>
            </a:r>
            <a:r>
              <a:rPr lang="pt-BR" sz="2600" dirty="0" smtClean="0"/>
              <a:t>idosos;</a:t>
            </a:r>
            <a:endParaRPr lang="pt-BR" sz="2600" dirty="0" smtClean="0"/>
          </a:p>
          <a:p>
            <a:r>
              <a:rPr lang="pt-BR" sz="2600" dirty="0" smtClean="0"/>
              <a:t>Enfoque preventivo e </a:t>
            </a:r>
            <a:r>
              <a:rPr lang="pt-BR" sz="2600" dirty="0" smtClean="0"/>
              <a:t>Integral;</a:t>
            </a:r>
            <a:endParaRPr lang="pt-BR" sz="2600" dirty="0" smtClean="0"/>
          </a:p>
          <a:p>
            <a:r>
              <a:rPr lang="pt-BR" sz="2600" dirty="0" smtClean="0"/>
              <a:t>Prolongar </a:t>
            </a:r>
            <a:r>
              <a:rPr lang="pt-BR" sz="2600" dirty="0"/>
              <a:t>a</a:t>
            </a:r>
            <a:r>
              <a:rPr lang="pt-BR" sz="2600" dirty="0" smtClean="0"/>
              <a:t> expectativa de </a:t>
            </a:r>
            <a:r>
              <a:rPr lang="pt-BR" sz="2600" dirty="0" smtClean="0"/>
              <a:t>vida;</a:t>
            </a:r>
            <a:endParaRPr lang="pt-BR" sz="2600" dirty="0" smtClean="0"/>
          </a:p>
          <a:p>
            <a:r>
              <a:rPr lang="pt-BR" sz="2600" dirty="0" smtClean="0"/>
              <a:t>Melhorar sua </a:t>
            </a:r>
            <a:r>
              <a:rPr lang="pt-BR" sz="2600" dirty="0" smtClean="0"/>
              <a:t>autonomia</a:t>
            </a:r>
            <a:r>
              <a:rPr lang="pt-BR" sz="2600" dirty="0" smtClean="0"/>
              <a:t>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31" y="2866691"/>
            <a:ext cx="5472753" cy="331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4368"/>
          </a:xfrm>
        </p:spPr>
        <p:txBody>
          <a:bodyPr>
            <a:normAutofit/>
          </a:bodyPr>
          <a:lstStyle/>
          <a:p>
            <a:r>
              <a:rPr lang="pt-BR" dirty="0" smtClean="0"/>
              <a:t>Açao </a:t>
            </a:r>
            <a:r>
              <a:rPr lang="pt-BR" dirty="0"/>
              <a:t>Programática antes da </a:t>
            </a:r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24087"/>
            <a:ext cx="9162702" cy="4471868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Não existia atendimento prioritário aos idosos na </a:t>
            </a:r>
            <a:r>
              <a:rPr lang="pt-BR" sz="2400" dirty="0" smtClean="0"/>
              <a:t>Unidade;</a:t>
            </a:r>
            <a:endParaRPr lang="pt-BR" sz="2400" dirty="0" smtClean="0"/>
          </a:p>
          <a:p>
            <a:r>
              <a:rPr lang="pt-BR" sz="2400" dirty="0" smtClean="0"/>
              <a:t>Era desconhecida o dado de cobertura </a:t>
            </a:r>
            <a:r>
              <a:rPr lang="pt-BR" sz="2400" dirty="0" smtClean="0"/>
              <a:t>dos </a:t>
            </a:r>
            <a:r>
              <a:rPr lang="pt-BR" sz="2400" dirty="0" smtClean="0"/>
              <a:t>idosos com acompanhamento na </a:t>
            </a:r>
            <a:r>
              <a:rPr lang="pt-BR" sz="2400" dirty="0" smtClean="0"/>
              <a:t>Unidade;</a:t>
            </a:r>
            <a:endParaRPr lang="pt-BR" sz="2400" dirty="0" smtClean="0"/>
          </a:p>
          <a:p>
            <a:r>
              <a:rPr lang="pt-BR" sz="2400" dirty="0" smtClean="0"/>
              <a:t>Alguns </a:t>
            </a:r>
            <a:r>
              <a:rPr lang="pt-BR" sz="2400" dirty="0" smtClean="0"/>
              <a:t>registros </a:t>
            </a:r>
            <a:r>
              <a:rPr lang="pt-BR" sz="2400" dirty="0" smtClean="0"/>
              <a:t>não existiam </a:t>
            </a:r>
            <a:r>
              <a:rPr lang="pt-BR" sz="2400" dirty="0" smtClean="0"/>
              <a:t>e </a:t>
            </a:r>
            <a:r>
              <a:rPr lang="pt-BR" sz="2400" dirty="0" smtClean="0"/>
              <a:t>outros estavam com </a:t>
            </a:r>
            <a:r>
              <a:rPr lang="pt-BR" sz="2400" dirty="0" smtClean="0"/>
              <a:t>falta de </a:t>
            </a:r>
            <a:r>
              <a:rPr lang="pt-BR" sz="2400" dirty="0" smtClean="0"/>
              <a:t>qualidade;</a:t>
            </a:r>
            <a:endParaRPr lang="pt-BR" sz="2400" dirty="0" smtClean="0"/>
          </a:p>
          <a:p>
            <a:r>
              <a:rPr lang="pt-BR" sz="2400" dirty="0" smtClean="0"/>
              <a:t>As </a:t>
            </a:r>
            <a:r>
              <a:rPr lang="pt-BR" sz="2400" dirty="0"/>
              <a:t>atividades </a:t>
            </a:r>
            <a:r>
              <a:rPr lang="pt-BR" sz="2400" dirty="0" smtClean="0"/>
              <a:t>de saúde </a:t>
            </a:r>
            <a:r>
              <a:rPr lang="pt-BR" sz="2400" dirty="0"/>
              <a:t>eram </a:t>
            </a:r>
            <a:r>
              <a:rPr lang="pt-BR" sz="2400" dirty="0" smtClean="0"/>
              <a:t>centradas </a:t>
            </a:r>
            <a:r>
              <a:rPr lang="pt-BR" sz="2400" dirty="0"/>
              <a:t>n</a:t>
            </a:r>
            <a:r>
              <a:rPr lang="pt-BR" sz="2400" dirty="0" smtClean="0"/>
              <a:t>o médico, </a:t>
            </a:r>
            <a:r>
              <a:rPr lang="pt-BR" sz="2400" dirty="0"/>
              <a:t>no atendimento </a:t>
            </a:r>
            <a:r>
              <a:rPr lang="pt-BR" sz="2400" dirty="0" smtClean="0"/>
              <a:t>clínico </a:t>
            </a:r>
            <a:r>
              <a:rPr lang="pt-BR" sz="2400" dirty="0" smtClean="0"/>
              <a:t>das </a:t>
            </a:r>
            <a:r>
              <a:rPr lang="pt-BR" sz="2400" dirty="0" smtClean="0"/>
              <a:t>doenças e </a:t>
            </a:r>
            <a:r>
              <a:rPr lang="pt-BR" sz="2400" dirty="0" smtClean="0"/>
              <a:t>não tinha exames clínicos </a:t>
            </a:r>
            <a:r>
              <a:rPr lang="pt-BR" sz="2400" dirty="0" smtClean="0"/>
              <a:t>apropriados;</a:t>
            </a:r>
            <a:endParaRPr lang="pt-BR" sz="2400" dirty="0" smtClean="0"/>
          </a:p>
          <a:p>
            <a:r>
              <a:rPr lang="pt-BR" sz="2400" dirty="0"/>
              <a:t>P</a:t>
            </a:r>
            <a:r>
              <a:rPr lang="pt-BR" sz="2400" dirty="0" smtClean="0"/>
              <a:t>rescrição </a:t>
            </a:r>
            <a:r>
              <a:rPr lang="pt-BR" sz="2400" dirty="0"/>
              <a:t>de medicamentos </a:t>
            </a:r>
            <a:r>
              <a:rPr lang="pt-BR" sz="2400" dirty="0" smtClean="0"/>
              <a:t>comerciais, </a:t>
            </a:r>
            <a:r>
              <a:rPr lang="pt-BR" sz="2400" dirty="0" err="1" smtClean="0"/>
              <a:t>polifarmácia</a:t>
            </a:r>
            <a:r>
              <a:rPr lang="pt-BR" sz="2400" dirty="0"/>
              <a:t>;</a:t>
            </a:r>
            <a:endParaRPr lang="pt-BR" sz="2400" dirty="0" smtClean="0"/>
          </a:p>
          <a:p>
            <a:r>
              <a:rPr lang="pt-BR" sz="2400" dirty="0" smtClean="0"/>
              <a:t>A ação não atingia a todos os idosos acamados ou com problema de locomoção.</a:t>
            </a:r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815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Açao Programática 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374712"/>
            <a:ext cx="8596668" cy="4362687"/>
          </a:xfrm>
        </p:spPr>
        <p:txBody>
          <a:bodyPr>
            <a:normAutofit/>
          </a:bodyPr>
          <a:lstStyle/>
          <a:p>
            <a:r>
              <a:rPr lang="pt-BR" sz="2400" dirty="0" smtClean="0"/>
              <a:t>Não </a:t>
            </a:r>
            <a:r>
              <a:rPr lang="pt-BR" sz="2400" dirty="0"/>
              <a:t>existia busca ativa aos pacientes faltosos </a:t>
            </a:r>
            <a:r>
              <a:rPr lang="pt-BR" sz="2400" dirty="0"/>
              <a:t>à</a:t>
            </a:r>
            <a:r>
              <a:rPr lang="pt-BR" sz="2400" dirty="0" smtClean="0"/>
              <a:t> consulta</a:t>
            </a:r>
            <a:r>
              <a:rPr lang="pt-BR" sz="2400" dirty="0"/>
              <a:t>;</a:t>
            </a:r>
            <a:endParaRPr lang="pt-BR" sz="2400" dirty="0"/>
          </a:p>
          <a:p>
            <a:r>
              <a:rPr lang="pt-BR" sz="2400" dirty="0" smtClean="0"/>
              <a:t>Não existia avaliação </a:t>
            </a:r>
            <a:r>
              <a:rPr lang="pt-BR" sz="2400" dirty="0"/>
              <a:t>da necessidade de atendimento </a:t>
            </a:r>
            <a:r>
              <a:rPr lang="pt-BR" sz="2400" dirty="0" smtClean="0"/>
              <a:t>odontológico;</a:t>
            </a:r>
            <a:endParaRPr lang="pt-BR" sz="2400" dirty="0" smtClean="0"/>
          </a:p>
          <a:p>
            <a:r>
              <a:rPr lang="pt-BR" sz="2400" dirty="0" smtClean="0"/>
              <a:t>Não se aplicavam </a:t>
            </a:r>
            <a:r>
              <a:rPr lang="pt-BR" sz="2400" dirty="0" smtClean="0"/>
              <a:t>investigação </a:t>
            </a:r>
            <a:r>
              <a:rPr lang="pt-BR" sz="2400" dirty="0"/>
              <a:t>de fragilização na </a:t>
            </a:r>
            <a:r>
              <a:rPr lang="pt-BR" sz="2400" dirty="0" smtClean="0"/>
              <a:t>velhice;</a:t>
            </a:r>
            <a:endParaRPr lang="pt-BR" sz="2400" dirty="0" smtClean="0"/>
          </a:p>
          <a:p>
            <a:r>
              <a:rPr lang="pt-BR" sz="2400" dirty="0" smtClean="0"/>
              <a:t>Não tinham avaliação da </a:t>
            </a:r>
            <a:r>
              <a:rPr lang="pt-BR" sz="2400" dirty="0"/>
              <a:t>rede </a:t>
            </a:r>
            <a:r>
              <a:rPr lang="pt-BR" sz="2400" dirty="0" smtClean="0"/>
              <a:t>social dos idosos;</a:t>
            </a:r>
            <a:endParaRPr lang="pt-BR" sz="2400" dirty="0" smtClean="0"/>
          </a:p>
          <a:p>
            <a:r>
              <a:rPr lang="pt-BR" sz="2400" dirty="0" smtClean="0"/>
              <a:t>Não </a:t>
            </a:r>
            <a:r>
              <a:rPr lang="pt-BR" sz="2400" dirty="0" smtClean="0"/>
              <a:t>existia capacitação e </a:t>
            </a:r>
            <a:r>
              <a:rPr lang="pt-BR" sz="2400" dirty="0" smtClean="0"/>
              <a:t>nem trabalho em </a:t>
            </a:r>
            <a:r>
              <a:rPr lang="pt-BR" sz="2400" dirty="0" smtClean="0"/>
              <a:t>equipe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4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</a:t>
            </a:r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51633"/>
            <a:ext cx="8596668" cy="42808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400" dirty="0"/>
              <a:t>A</a:t>
            </a:r>
            <a:r>
              <a:rPr lang="pt-BR" sz="2400" dirty="0" smtClean="0"/>
              <a:t>mpliada a cobertura </a:t>
            </a:r>
            <a:r>
              <a:rPr lang="pt-BR" sz="2400" dirty="0"/>
              <a:t>de atenção à saúde </a:t>
            </a:r>
            <a:r>
              <a:rPr lang="pt-BR" sz="2400" dirty="0" smtClean="0"/>
              <a:t>dos idosos </a:t>
            </a:r>
            <a:r>
              <a:rPr lang="pt-BR" sz="2400" dirty="0"/>
              <a:t>da </a:t>
            </a:r>
            <a:r>
              <a:rPr lang="pt-BR" sz="2400" dirty="0" smtClean="0"/>
              <a:t>área;</a:t>
            </a:r>
            <a:endParaRPr lang="pt-BR" sz="2400" dirty="0" smtClean="0"/>
          </a:p>
          <a:p>
            <a:pPr>
              <a:lnSpc>
                <a:spcPct val="110000"/>
              </a:lnSpc>
            </a:pPr>
            <a:r>
              <a:rPr lang="pt-BR" sz="2400" dirty="0" smtClean="0"/>
              <a:t>Melhoria da </a:t>
            </a:r>
            <a:r>
              <a:rPr lang="pt-BR" sz="2400" dirty="0"/>
              <a:t>qualidade da atenção ao idoso na </a:t>
            </a:r>
            <a:r>
              <a:rPr lang="pt-BR" sz="2400" dirty="0" smtClean="0"/>
              <a:t>Unidade;</a:t>
            </a:r>
            <a:endParaRPr lang="pt-BR" sz="2400" dirty="0" smtClean="0"/>
          </a:p>
          <a:p>
            <a:pPr>
              <a:lnSpc>
                <a:spcPct val="110000"/>
              </a:lnSpc>
            </a:pPr>
            <a:r>
              <a:rPr lang="pt-BR" sz="2400" dirty="0" smtClean="0"/>
              <a:t>Consultas com enfoque preventivo e exame </a:t>
            </a:r>
            <a:r>
              <a:rPr lang="pt-BR" sz="2400" dirty="0" smtClean="0"/>
              <a:t>clínico apropriado</a:t>
            </a:r>
            <a:r>
              <a:rPr lang="pt-BR" sz="2400" dirty="0"/>
              <a:t>;</a:t>
            </a:r>
            <a:endParaRPr lang="pt-BR" sz="2400" dirty="0"/>
          </a:p>
          <a:p>
            <a:pPr>
              <a:lnSpc>
                <a:spcPct val="110000"/>
              </a:lnSpc>
            </a:pPr>
            <a:r>
              <a:rPr lang="pt-BR" sz="2400" dirty="0" smtClean="0"/>
              <a:t>Priorizada a prescrição </a:t>
            </a:r>
            <a:r>
              <a:rPr lang="pt-BR" sz="2400" dirty="0"/>
              <a:t>de medicamentos da Farmácia </a:t>
            </a:r>
            <a:r>
              <a:rPr lang="pt-BR" sz="2400" dirty="0" smtClean="0"/>
              <a:t>Popular</a:t>
            </a:r>
            <a:r>
              <a:rPr lang="pt-BR" sz="2600" dirty="0"/>
              <a:t>.</a:t>
            </a:r>
            <a:endParaRPr lang="pt-BR" sz="26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10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</a:t>
            </a:r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28803"/>
            <a:ext cx="8596668" cy="430809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400" dirty="0" smtClean="0"/>
              <a:t>Foi r</a:t>
            </a:r>
            <a:r>
              <a:rPr lang="pt-BR" sz="2400" dirty="0" smtClean="0"/>
              <a:t>ealizada </a:t>
            </a:r>
            <a:r>
              <a:rPr lang="pt-BR" sz="2400" dirty="0"/>
              <a:t>visita domiciliar </a:t>
            </a:r>
            <a:r>
              <a:rPr lang="pt-BR" sz="2400" dirty="0" smtClean="0"/>
              <a:t>a todos os </a:t>
            </a:r>
            <a:r>
              <a:rPr lang="pt-BR" sz="2400" dirty="0"/>
              <a:t>idosos acamados ou com problemas de </a:t>
            </a:r>
            <a:r>
              <a:rPr lang="pt-BR" sz="2400" dirty="0" smtClean="0"/>
              <a:t>locomoção</a:t>
            </a:r>
            <a:r>
              <a:rPr lang="pt-BR" sz="2400" dirty="0"/>
              <a:t>;</a:t>
            </a:r>
            <a:endParaRPr lang="pt-BR" sz="2400" dirty="0" smtClean="0"/>
          </a:p>
          <a:p>
            <a:pPr>
              <a:lnSpc>
                <a:spcPct val="110000"/>
              </a:lnSpc>
            </a:pPr>
            <a:r>
              <a:rPr lang="pt-BR" sz="2400" dirty="0" smtClean="0"/>
              <a:t>Acrescentada </a:t>
            </a:r>
            <a:r>
              <a:rPr lang="pt-BR" sz="2400" dirty="0"/>
              <a:t>a adesão dos idosos ao </a:t>
            </a:r>
            <a:r>
              <a:rPr lang="pt-BR" sz="2400" dirty="0" smtClean="0"/>
              <a:t>Programa </a:t>
            </a:r>
            <a:r>
              <a:rPr lang="pt-BR" sz="2400" dirty="0" smtClean="0"/>
              <a:t>(Busca ativa</a:t>
            </a:r>
            <a:r>
              <a:rPr lang="pt-BR" sz="2400" dirty="0" smtClean="0"/>
              <a:t>);</a:t>
            </a:r>
            <a:endParaRPr lang="pt-BR" sz="2400" dirty="0" smtClean="0"/>
          </a:p>
          <a:p>
            <a:pPr>
              <a:lnSpc>
                <a:spcPct val="110000"/>
              </a:lnSpc>
            </a:pPr>
            <a:r>
              <a:rPr lang="pt-BR" sz="2400" dirty="0" smtClean="0"/>
              <a:t>Melhoria </a:t>
            </a:r>
            <a:r>
              <a:rPr lang="pt-BR" sz="2400" dirty="0"/>
              <a:t>d</a:t>
            </a:r>
            <a:r>
              <a:rPr lang="pt-BR" sz="2400" dirty="0" smtClean="0"/>
              <a:t>os </a:t>
            </a:r>
            <a:r>
              <a:rPr lang="pt-BR" sz="2400" dirty="0"/>
              <a:t>r</a:t>
            </a:r>
            <a:r>
              <a:rPr lang="pt-BR" sz="2400" dirty="0" smtClean="0"/>
              <a:t>egistros </a:t>
            </a:r>
            <a:r>
              <a:rPr lang="pt-BR" sz="2400" dirty="0" smtClean="0"/>
              <a:t>das informações na </a:t>
            </a:r>
            <a:r>
              <a:rPr lang="pt-BR" sz="2400" dirty="0" smtClean="0"/>
              <a:t>Unidade;</a:t>
            </a:r>
            <a:endParaRPr lang="pt-BR" sz="2400" dirty="0" smtClean="0"/>
          </a:p>
          <a:p>
            <a:pPr>
              <a:lnSpc>
                <a:spcPct val="110000"/>
              </a:lnSpc>
            </a:pPr>
            <a:r>
              <a:rPr lang="pt-BR" sz="2400" dirty="0" smtClean="0"/>
              <a:t>Incrementaram-se as </a:t>
            </a:r>
            <a:r>
              <a:rPr lang="pt-BR" sz="2400" dirty="0" smtClean="0"/>
              <a:t>atividades de </a:t>
            </a:r>
            <a:r>
              <a:rPr lang="pt-BR" sz="2400" dirty="0" smtClean="0"/>
              <a:t>promoção </a:t>
            </a:r>
            <a:r>
              <a:rPr lang="pt-BR" sz="2400" dirty="0" smtClean="0"/>
              <a:t>de saúde </a:t>
            </a:r>
            <a:r>
              <a:rPr lang="pt-BR" sz="2400" dirty="0" smtClean="0"/>
              <a:t>aos </a:t>
            </a:r>
            <a:r>
              <a:rPr lang="pt-BR" sz="2400" dirty="0" smtClean="0"/>
              <a:t>idosos.</a:t>
            </a:r>
          </a:p>
          <a:p>
            <a:pPr lvl="2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02605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Discussão: Importância </a:t>
            </a:r>
            <a:r>
              <a:rPr lang="pt-BR" dirty="0" smtClean="0"/>
              <a:t>da Intervenção  para a </a:t>
            </a:r>
            <a:r>
              <a:rPr lang="pt-BR" dirty="0" smtClean="0"/>
              <a:t>equipe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421720"/>
            <a:ext cx="9708612" cy="411096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Melhorou </a:t>
            </a:r>
            <a:r>
              <a:rPr lang="pt-BR" sz="2400" dirty="0" smtClean="0"/>
              <a:t>a </a:t>
            </a:r>
            <a:r>
              <a:rPr lang="pt-BR" sz="2400" dirty="0" smtClean="0"/>
              <a:t>capacitação dos profissionais </a:t>
            </a:r>
            <a:r>
              <a:rPr lang="pt-BR" sz="2400" dirty="0" smtClean="0"/>
              <a:t>e monitoramento das atividades </a:t>
            </a:r>
            <a:r>
              <a:rPr lang="pt-BR" sz="2400" dirty="0" smtClean="0"/>
              <a:t>coletivas;</a:t>
            </a:r>
            <a:endParaRPr lang="pt-BR" sz="2400" dirty="0" smtClean="0"/>
          </a:p>
          <a:p>
            <a:r>
              <a:rPr lang="pt-BR" sz="2400" dirty="0" smtClean="0"/>
              <a:t>Promoveu o </a:t>
            </a:r>
            <a:r>
              <a:rPr lang="pt-BR" sz="2400" dirty="0" smtClean="0"/>
              <a:t>trabalho integrado entre </a:t>
            </a:r>
            <a:r>
              <a:rPr lang="pt-BR" sz="2400" dirty="0" smtClean="0"/>
              <a:t>os</a:t>
            </a:r>
            <a:r>
              <a:rPr lang="pt-BR" sz="2400" dirty="0" smtClean="0"/>
              <a:t> membros da equipe;</a:t>
            </a:r>
            <a:endParaRPr lang="pt-BR" sz="2400" dirty="0" smtClean="0"/>
          </a:p>
          <a:p>
            <a:r>
              <a:rPr lang="pt-BR" sz="2400" dirty="0"/>
              <a:t>R</a:t>
            </a:r>
            <a:r>
              <a:rPr lang="pt-BR" sz="2400" dirty="0" smtClean="0"/>
              <a:t>eviu </a:t>
            </a:r>
            <a:r>
              <a:rPr lang="pt-BR" sz="2400" dirty="0"/>
              <a:t>as atribuições da </a:t>
            </a:r>
            <a:r>
              <a:rPr lang="pt-BR" sz="2400" dirty="0" smtClean="0"/>
              <a:t>equipe, </a:t>
            </a:r>
            <a:r>
              <a:rPr lang="pt-BR" sz="2400" dirty="0"/>
              <a:t>viabilizando a atenção </a:t>
            </a:r>
            <a:r>
              <a:rPr lang="pt-BR" sz="2400" dirty="0" smtClean="0"/>
              <a:t>ao </a:t>
            </a:r>
            <a:r>
              <a:rPr lang="pt-BR" sz="2400" dirty="0" smtClean="0"/>
              <a:t>idoso;</a:t>
            </a:r>
            <a:endParaRPr lang="pt-BR" sz="2400" dirty="0" smtClean="0"/>
          </a:p>
          <a:p>
            <a:r>
              <a:rPr lang="pt-BR" sz="2400" dirty="0" smtClean="0"/>
              <a:t>Viabilizou </a:t>
            </a:r>
            <a:r>
              <a:rPr lang="pt-BR" sz="2400" dirty="0"/>
              <a:t>a otimização da agenda para a atenção à demanda </a:t>
            </a:r>
            <a:r>
              <a:rPr lang="pt-BR" sz="2400" dirty="0" smtClean="0"/>
              <a:t>espontânea e os </a:t>
            </a:r>
            <a:r>
              <a:rPr lang="pt-BR" sz="2400" dirty="0" smtClean="0"/>
              <a:t>agendamentos;</a:t>
            </a:r>
            <a:endParaRPr lang="pt-BR" sz="2400" dirty="0" smtClean="0"/>
          </a:p>
          <a:p>
            <a:r>
              <a:rPr lang="pt-BR" sz="2400" dirty="0" smtClean="0"/>
              <a:t>Melhorou a organização e controle do trabalho.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34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Discussão: Importância </a:t>
            </a:r>
            <a:r>
              <a:rPr lang="pt-BR" dirty="0" smtClean="0"/>
              <a:t>da Intervenção para o serviço.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228829"/>
            <a:ext cx="8596668" cy="3880773"/>
          </a:xfrm>
        </p:spPr>
        <p:txBody>
          <a:bodyPr>
            <a:normAutofit/>
          </a:bodyPr>
          <a:lstStyle/>
          <a:p>
            <a:r>
              <a:rPr lang="pt-BR" sz="2400" dirty="0"/>
              <a:t>P</a:t>
            </a:r>
            <a:r>
              <a:rPr lang="pt-BR" sz="2400" dirty="0" smtClean="0"/>
              <a:t>ropiciou </a:t>
            </a:r>
            <a:r>
              <a:rPr lang="pt-BR" sz="2400" dirty="0"/>
              <a:t>a ampliação da cobertura da atenção aos </a:t>
            </a:r>
            <a:r>
              <a:rPr lang="pt-BR" sz="2400" dirty="0" smtClean="0"/>
              <a:t>Idosos; </a:t>
            </a:r>
            <a:endParaRPr lang="pt-BR" sz="2400" dirty="0" smtClean="0"/>
          </a:p>
          <a:p>
            <a:r>
              <a:rPr lang="pt-BR" sz="2400" dirty="0" smtClean="0"/>
              <a:t>Melhorou </a:t>
            </a:r>
            <a:r>
              <a:rPr lang="pt-BR" sz="2400" dirty="0" smtClean="0"/>
              <a:t>os </a:t>
            </a:r>
            <a:r>
              <a:rPr lang="pt-BR" sz="2400" dirty="0"/>
              <a:t>r</a:t>
            </a:r>
            <a:r>
              <a:rPr lang="pt-BR" sz="2400" dirty="0" smtClean="0"/>
              <a:t>egistros </a:t>
            </a:r>
            <a:r>
              <a:rPr lang="pt-BR" sz="2400" dirty="0"/>
              <a:t>e a qualificação da </a:t>
            </a:r>
            <a:r>
              <a:rPr lang="pt-BR" sz="2400" dirty="0" smtClean="0"/>
              <a:t>atenção</a:t>
            </a:r>
            <a:r>
              <a:rPr lang="pt-BR" sz="2400" dirty="0"/>
              <a:t>,</a:t>
            </a:r>
            <a:r>
              <a:rPr lang="pt-BR" sz="2400" dirty="0" smtClean="0"/>
              <a:t> preenchimento e controle </a:t>
            </a:r>
            <a:r>
              <a:rPr lang="pt-BR" sz="2400" dirty="0" smtClean="0"/>
              <a:t>periódico; </a:t>
            </a:r>
            <a:endParaRPr lang="pt-BR" sz="2400" dirty="0" smtClean="0"/>
          </a:p>
          <a:p>
            <a:r>
              <a:rPr lang="pt-BR" sz="2400" dirty="0" smtClean="0"/>
              <a:t>Maior engajamento </a:t>
            </a:r>
            <a:r>
              <a:rPr lang="pt-BR" sz="2400" dirty="0"/>
              <a:t>da comunidade nos problemas de </a:t>
            </a:r>
            <a:r>
              <a:rPr lang="pt-BR" sz="2400" dirty="0" smtClean="0"/>
              <a:t>saúde </a:t>
            </a:r>
            <a:r>
              <a:rPr lang="pt-BR" sz="2400" dirty="0"/>
              <a:t>e </a:t>
            </a:r>
            <a:r>
              <a:rPr lang="pt-BR" sz="2400" dirty="0" smtClean="0"/>
              <a:t>funcionamento geral </a:t>
            </a:r>
            <a:r>
              <a:rPr lang="pt-BR" sz="2400" dirty="0" smtClean="0"/>
              <a:t>do serviço;</a:t>
            </a:r>
            <a:endParaRPr lang="pt-BR" sz="2400" dirty="0" smtClean="0"/>
          </a:p>
          <a:p>
            <a:r>
              <a:rPr lang="pt-BR" sz="2400" dirty="0" smtClean="0"/>
              <a:t>Melhorou as </a:t>
            </a:r>
            <a:r>
              <a:rPr lang="pt-BR" sz="2400" dirty="0"/>
              <a:t>relações de trabalho com a </a:t>
            </a:r>
            <a:r>
              <a:rPr lang="pt-BR" sz="2400" dirty="0" smtClean="0"/>
              <a:t>Secretaria Municipal de </a:t>
            </a:r>
            <a:r>
              <a:rPr lang="pt-BR" sz="2400" dirty="0" smtClean="0"/>
              <a:t>Saúde</a:t>
            </a:r>
            <a:r>
              <a:rPr lang="pt-BR" sz="2400" dirty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99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Discussão: Importância </a:t>
            </a:r>
            <a:r>
              <a:rPr lang="pt-BR" dirty="0" smtClean="0"/>
              <a:t>da Intervenção para a </a:t>
            </a:r>
            <a:r>
              <a:rPr lang="pt-BR" dirty="0" smtClean="0"/>
              <a:t>Comunidade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89712"/>
            <a:ext cx="8596668" cy="4110962"/>
          </a:xfrm>
        </p:spPr>
        <p:txBody>
          <a:bodyPr>
            <a:noAutofit/>
          </a:bodyPr>
          <a:lstStyle/>
          <a:p>
            <a:r>
              <a:rPr lang="pt-BR" sz="2400" dirty="0" smtClean="0"/>
              <a:t>Melhorou a qualidade nos atendimentos aos </a:t>
            </a:r>
            <a:r>
              <a:rPr lang="pt-BR" sz="2400" dirty="0" smtClean="0"/>
              <a:t>idosos;</a:t>
            </a:r>
            <a:endParaRPr lang="pt-BR" sz="2400" dirty="0" smtClean="0"/>
          </a:p>
          <a:p>
            <a:r>
              <a:rPr lang="pt-BR" sz="2400" dirty="0" smtClean="0"/>
              <a:t>Facilidade para realizar o acompanhamento na Unidade, mais perto do </a:t>
            </a:r>
            <a:r>
              <a:rPr lang="pt-BR" sz="2400" dirty="0" smtClean="0"/>
              <a:t>paciente;</a:t>
            </a:r>
            <a:endParaRPr lang="pt-BR" sz="2400" dirty="0" smtClean="0"/>
          </a:p>
          <a:p>
            <a:r>
              <a:rPr lang="pt-BR" sz="2400" dirty="0" smtClean="0"/>
              <a:t>Diagn</a:t>
            </a:r>
            <a:r>
              <a:rPr lang="pt-BR" sz="2400" dirty="0"/>
              <a:t>ó</a:t>
            </a:r>
            <a:r>
              <a:rPr lang="pt-BR" sz="2400" dirty="0" smtClean="0"/>
              <a:t>stico </a:t>
            </a:r>
            <a:r>
              <a:rPr lang="pt-BR" sz="2400" dirty="0" smtClean="0"/>
              <a:t>e tratamento oportunos das doenças e </a:t>
            </a:r>
            <a:r>
              <a:rPr lang="pt-BR" sz="2400" dirty="0" smtClean="0"/>
              <a:t>limitações;</a:t>
            </a:r>
            <a:endParaRPr lang="pt-BR" sz="2400" dirty="0" smtClean="0"/>
          </a:p>
          <a:p>
            <a:r>
              <a:rPr lang="pt-BR" sz="2400" dirty="0" smtClean="0"/>
              <a:t>Compartilhamento com os </a:t>
            </a:r>
            <a:r>
              <a:rPr lang="pt-BR" sz="2400" dirty="0" smtClean="0"/>
              <a:t>pacientes da </a:t>
            </a:r>
            <a:r>
              <a:rPr lang="pt-BR" sz="2400" dirty="0" smtClean="0"/>
              <a:t>conduta esperada em cada </a:t>
            </a:r>
            <a:r>
              <a:rPr lang="pt-BR" sz="2400" dirty="0" smtClean="0"/>
              <a:t>consulta;</a:t>
            </a:r>
            <a:endParaRPr lang="pt-BR" sz="2400" dirty="0" smtClean="0"/>
          </a:p>
          <a:p>
            <a:r>
              <a:rPr lang="pt-BR" sz="2400" dirty="0" smtClean="0"/>
              <a:t>Prioridade na prescrição de medicamentos da Farmácia Popular.</a:t>
            </a:r>
          </a:p>
        </p:txBody>
      </p:sp>
    </p:spTree>
    <p:extLst>
      <p:ext uri="{BB962C8B-B14F-4D97-AF65-F5344CB8AC3E}">
        <p14:creationId xmlns:p14="http://schemas.microsoft.com/office/powerpoint/2010/main" val="213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Discussão: Importância </a:t>
            </a:r>
            <a:r>
              <a:rPr lang="pt-BR" dirty="0"/>
              <a:t>da Intervenção para a </a:t>
            </a:r>
            <a:r>
              <a:rPr lang="pt-BR" dirty="0" smtClean="0"/>
              <a:t>Comunidade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702256"/>
            <a:ext cx="9995215" cy="38986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Disponibilidade </a:t>
            </a:r>
            <a:r>
              <a:rPr lang="pt-BR" sz="2400" dirty="0"/>
              <a:t>da </a:t>
            </a:r>
            <a:r>
              <a:rPr lang="pt-BR" sz="2400" dirty="0" smtClean="0"/>
              <a:t>equipe </a:t>
            </a:r>
            <a:r>
              <a:rPr lang="pt-BR" sz="2400" dirty="0"/>
              <a:t>para visitas domiciliares com prioridade para acamados ou com problemas de </a:t>
            </a:r>
            <a:r>
              <a:rPr lang="pt-BR" sz="2400" dirty="0" smtClean="0"/>
              <a:t>locomoção;</a:t>
            </a:r>
            <a:endParaRPr lang="pt-BR" sz="2400" dirty="0"/>
          </a:p>
          <a:p>
            <a:r>
              <a:rPr lang="pt-BR" sz="2400" dirty="0" smtClean="0"/>
              <a:t>Maior engajamento </a:t>
            </a:r>
            <a:r>
              <a:rPr lang="pt-BR" sz="2400" dirty="0" smtClean="0"/>
              <a:t>público </a:t>
            </a:r>
            <a:r>
              <a:rPr lang="pt-BR" sz="2400" dirty="0" smtClean="0"/>
              <a:t>sobre as ações da </a:t>
            </a:r>
            <a:r>
              <a:rPr lang="pt-BR" sz="2400" dirty="0" smtClean="0"/>
              <a:t>Unidade;</a:t>
            </a:r>
            <a:endParaRPr lang="pt-BR" sz="2400" dirty="0" smtClean="0"/>
          </a:p>
          <a:p>
            <a:r>
              <a:rPr lang="pt-BR" sz="2400" dirty="0" smtClean="0"/>
              <a:t>Maior controle social do funcionamento da </a:t>
            </a:r>
            <a:r>
              <a:rPr lang="pt-BR" sz="2400" dirty="0" smtClean="0"/>
              <a:t>Unidade;</a:t>
            </a:r>
            <a:endParaRPr lang="pt-BR" sz="2400" dirty="0" smtClean="0"/>
          </a:p>
          <a:p>
            <a:r>
              <a:rPr lang="pt-BR" sz="2400" dirty="0" smtClean="0"/>
              <a:t>Melhor relações com as lideranças comunitárias e </a:t>
            </a:r>
            <a:r>
              <a:rPr lang="pt-BR" sz="2400" dirty="0" smtClean="0"/>
              <a:t>demais </a:t>
            </a:r>
            <a:r>
              <a:rPr lang="pt-BR" sz="2400" dirty="0" smtClean="0"/>
              <a:t>setores.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261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Discussão: Incorporação </a:t>
            </a:r>
            <a:r>
              <a:rPr lang="pt-BR" dirty="0" smtClean="0"/>
              <a:t>da Intervenção a rotina do </a:t>
            </a:r>
            <a:r>
              <a:rPr lang="pt-BR" dirty="0" smtClean="0"/>
              <a:t>serviço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374715"/>
            <a:ext cx="9381066" cy="4612938"/>
          </a:xfrm>
        </p:spPr>
        <p:txBody>
          <a:bodyPr>
            <a:noAutofit/>
          </a:bodyPr>
          <a:lstStyle/>
          <a:p>
            <a:r>
              <a:rPr lang="pt-BR" sz="2400" dirty="0" smtClean="0"/>
              <a:t>Continuar  </a:t>
            </a:r>
            <a:r>
              <a:rPr lang="pt-BR" sz="2400" dirty="0"/>
              <a:t>com a ampliação e divulgação </a:t>
            </a:r>
            <a:r>
              <a:rPr lang="pt-BR" sz="2400" dirty="0" smtClean="0"/>
              <a:t>do programa na </a:t>
            </a:r>
            <a:r>
              <a:rPr lang="pt-BR" sz="2400" dirty="0" smtClean="0"/>
              <a:t>comunidade;</a:t>
            </a:r>
            <a:endParaRPr lang="pt-BR" sz="2400" dirty="0" smtClean="0"/>
          </a:p>
          <a:p>
            <a:r>
              <a:rPr lang="pt-BR" sz="2400" dirty="0"/>
              <a:t>A</a:t>
            </a:r>
            <a:r>
              <a:rPr lang="pt-BR" sz="2400" dirty="0" smtClean="0"/>
              <a:t>dequar e monitorar a </a:t>
            </a:r>
            <a:r>
              <a:rPr lang="pt-BR" sz="2400" dirty="0"/>
              <a:t>agenda dos atendimentos </a:t>
            </a:r>
            <a:r>
              <a:rPr lang="pt-BR" sz="2400" dirty="0" smtClean="0"/>
              <a:t>odontológicos </a:t>
            </a:r>
            <a:r>
              <a:rPr lang="pt-BR" sz="2400" dirty="0" smtClean="0"/>
              <a:t>e oferecer primeira consulta programática aos </a:t>
            </a:r>
            <a:r>
              <a:rPr lang="pt-BR" sz="2400" dirty="0" smtClean="0"/>
              <a:t>idosos;</a:t>
            </a:r>
            <a:endParaRPr lang="pt-BR" sz="2400" dirty="0"/>
          </a:p>
          <a:p>
            <a:r>
              <a:rPr lang="pt-BR" sz="2400" dirty="0" smtClean="0"/>
              <a:t>Continuar o cadastramento </a:t>
            </a:r>
            <a:r>
              <a:rPr lang="pt-BR" sz="2400" dirty="0"/>
              <a:t>dos idosos que ainda não tem </a:t>
            </a:r>
            <a:r>
              <a:rPr lang="pt-BR" sz="2400" dirty="0" smtClean="0"/>
              <a:t>acompanhamento;</a:t>
            </a:r>
            <a:endParaRPr lang="pt-BR" sz="2400" dirty="0" smtClean="0"/>
          </a:p>
          <a:p>
            <a:r>
              <a:rPr lang="pt-BR" sz="2400" dirty="0"/>
              <a:t>M</a:t>
            </a:r>
            <a:r>
              <a:rPr lang="pt-BR" sz="2400" dirty="0" smtClean="0"/>
              <a:t>aior engajamento </a:t>
            </a:r>
            <a:r>
              <a:rPr lang="pt-BR" sz="2400" dirty="0"/>
              <a:t>da </a:t>
            </a:r>
            <a:r>
              <a:rPr lang="pt-BR" sz="2400" dirty="0" smtClean="0"/>
              <a:t>Comunidade </a:t>
            </a:r>
            <a:r>
              <a:rPr lang="pt-BR" sz="2400" dirty="0"/>
              <a:t>nas atividades da </a:t>
            </a:r>
            <a:r>
              <a:rPr lang="pt-BR" sz="2400" dirty="0" smtClean="0"/>
              <a:t>Unidade;</a:t>
            </a:r>
            <a:endParaRPr lang="pt-BR" sz="2400" dirty="0" smtClean="0"/>
          </a:p>
          <a:p>
            <a:r>
              <a:rPr lang="pt-BR" sz="2400" dirty="0" smtClean="0"/>
              <a:t>Avaliação periódica dos principais resultados </a:t>
            </a:r>
            <a:r>
              <a:rPr lang="pt-BR" sz="2400" dirty="0" smtClean="0"/>
              <a:t>do programa </a:t>
            </a:r>
            <a:r>
              <a:rPr lang="pt-BR" sz="2400" dirty="0" smtClean="0"/>
              <a:t>na Unidade.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788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Reflexão Critica sobre o processo pessoal de </a:t>
            </a:r>
            <a:r>
              <a:rPr lang="pt-BR" dirty="0" smtClean="0"/>
              <a:t>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9080815" cy="3880773"/>
          </a:xfrm>
        </p:spPr>
        <p:txBody>
          <a:bodyPr>
            <a:noAutofit/>
          </a:bodyPr>
          <a:lstStyle/>
          <a:p>
            <a:r>
              <a:rPr lang="pt-BR" sz="2400" dirty="0" smtClean="0"/>
              <a:t>Tinha dúvidas</a:t>
            </a:r>
            <a:r>
              <a:rPr lang="pt-BR" sz="2400" dirty="0"/>
              <a:t> </a:t>
            </a:r>
            <a:r>
              <a:rPr lang="pt-BR" sz="2400" dirty="0" smtClean="0"/>
              <a:t>sobre a </a:t>
            </a:r>
            <a:r>
              <a:rPr lang="pt-BR" sz="2400" dirty="0"/>
              <a:t>E</a:t>
            </a:r>
            <a:r>
              <a:rPr lang="pt-BR" sz="2400" dirty="0" smtClean="0"/>
              <a:t>specialização a distância, </a:t>
            </a:r>
            <a:r>
              <a:rPr lang="pt-BR" sz="2400" dirty="0" smtClean="0"/>
              <a:t>virtual;</a:t>
            </a:r>
            <a:endParaRPr lang="pt-BR" sz="2400" dirty="0" smtClean="0"/>
          </a:p>
          <a:p>
            <a:r>
              <a:rPr lang="pt-BR" sz="2400" dirty="0" smtClean="0"/>
              <a:t>A equipe mostrou-se com </a:t>
            </a:r>
            <a:r>
              <a:rPr lang="pt-BR" sz="2400" dirty="0" smtClean="0"/>
              <a:t>dúvidas a </a:t>
            </a:r>
            <a:r>
              <a:rPr lang="pt-BR" sz="2400" dirty="0" smtClean="0"/>
              <a:t>respeito </a:t>
            </a:r>
            <a:r>
              <a:rPr lang="pt-BR" sz="2400" dirty="0" smtClean="0"/>
              <a:t>da </a:t>
            </a:r>
            <a:r>
              <a:rPr lang="pt-BR" sz="2400" dirty="0" smtClean="0"/>
              <a:t>importância  </a:t>
            </a:r>
            <a:r>
              <a:rPr lang="pt-BR" sz="2400" dirty="0" smtClean="0"/>
              <a:t>da intervenção</a:t>
            </a:r>
            <a:r>
              <a:rPr lang="pt-BR" sz="2400" dirty="0"/>
              <a:t>;</a:t>
            </a:r>
            <a:r>
              <a:rPr lang="pt-BR" sz="2400" dirty="0" smtClean="0"/>
              <a:t> </a:t>
            </a:r>
            <a:endParaRPr lang="pt-BR" sz="2400" dirty="0" smtClean="0"/>
          </a:p>
          <a:p>
            <a:r>
              <a:rPr lang="pt-BR" sz="2400" dirty="0" smtClean="0"/>
              <a:t>Adesão do sistema de trabalho cada vez mais consolidado, organizado e </a:t>
            </a:r>
            <a:r>
              <a:rPr lang="pt-BR" sz="2400" dirty="0" smtClean="0"/>
              <a:t>integral;</a:t>
            </a:r>
            <a:endParaRPr lang="pt-BR" sz="2400" dirty="0" smtClean="0"/>
          </a:p>
          <a:p>
            <a:r>
              <a:rPr lang="pt-BR" sz="2400" dirty="0" smtClean="0"/>
              <a:t>Cumprimento do cronograma de atividades acadêmicas e de ensino de forma </a:t>
            </a:r>
            <a:r>
              <a:rPr lang="pt-BR" sz="2400" dirty="0" smtClean="0"/>
              <a:t>pontuais; </a:t>
            </a:r>
            <a:endParaRPr lang="pt-BR" sz="2400" dirty="0" smtClean="0"/>
          </a:p>
          <a:p>
            <a:r>
              <a:rPr lang="pt-BR" sz="2400" dirty="0" smtClean="0"/>
              <a:t>Acrescentou </a:t>
            </a:r>
            <a:r>
              <a:rPr lang="pt-BR" sz="2400" dirty="0" smtClean="0"/>
              <a:t>em meus </a:t>
            </a:r>
            <a:r>
              <a:rPr lang="pt-BR" sz="2400" dirty="0" smtClean="0"/>
              <a:t>conhecimentos técnicos, </a:t>
            </a:r>
            <a:r>
              <a:rPr lang="pt-BR" sz="2400" dirty="0" smtClean="0"/>
              <a:t>profissionais </a:t>
            </a:r>
            <a:r>
              <a:rPr lang="pt-BR" sz="2400" dirty="0" smtClean="0"/>
              <a:t>e organizativos no trabalho.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37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Caracterizaçao do Município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65277"/>
            <a:ext cx="8596668" cy="4526461"/>
          </a:xfrm>
        </p:spPr>
        <p:txBody>
          <a:bodyPr>
            <a:normAutofit/>
          </a:bodyPr>
          <a:lstStyle/>
          <a:p>
            <a:r>
              <a:rPr lang="pt-BR" sz="2800" dirty="0" smtClean="0"/>
              <a:t>Localizado na </a:t>
            </a:r>
            <a:r>
              <a:rPr lang="pt-BR" sz="2800" dirty="0"/>
              <a:t>R</a:t>
            </a:r>
            <a:r>
              <a:rPr lang="pt-BR" sz="2800" dirty="0" smtClean="0"/>
              <a:t>egião </a:t>
            </a:r>
            <a:r>
              <a:rPr lang="pt-BR" sz="2800" dirty="0"/>
              <a:t>C</a:t>
            </a:r>
            <a:r>
              <a:rPr lang="pt-BR" sz="2800" dirty="0" smtClean="0"/>
              <a:t>entro </a:t>
            </a:r>
            <a:r>
              <a:rPr lang="pt-BR" sz="2800" dirty="0" smtClean="0"/>
              <a:t>Oeste – RS;</a:t>
            </a:r>
            <a:endParaRPr lang="pt-BR" sz="2800" dirty="0" smtClean="0"/>
          </a:p>
          <a:p>
            <a:r>
              <a:rPr lang="pt-BR" sz="2800" dirty="0" smtClean="0"/>
              <a:t>População: 19.556;</a:t>
            </a:r>
            <a:endParaRPr lang="pt-BR" sz="2800" dirty="0" smtClean="0"/>
          </a:p>
          <a:p>
            <a:r>
              <a:rPr lang="pt-BR" sz="2800" dirty="0" smtClean="0"/>
              <a:t>Unidades Básicas de </a:t>
            </a:r>
            <a:r>
              <a:rPr lang="pt-BR" sz="2800" dirty="0" smtClean="0"/>
              <a:t>Saúde: 5;</a:t>
            </a:r>
            <a:endParaRPr lang="pt-BR" sz="2800" dirty="0" smtClean="0"/>
          </a:p>
          <a:p>
            <a:r>
              <a:rPr lang="pt-BR" sz="2800" dirty="0" smtClean="0"/>
              <a:t>Hospital Clinico </a:t>
            </a:r>
            <a:r>
              <a:rPr lang="pt-BR" sz="2800" dirty="0" smtClean="0"/>
              <a:t>Geral;</a:t>
            </a:r>
            <a:endParaRPr lang="pt-BR" sz="2800" dirty="0" smtClean="0"/>
          </a:p>
          <a:p>
            <a:r>
              <a:rPr lang="pt-BR" sz="2800" dirty="0" smtClean="0"/>
              <a:t>Centro </a:t>
            </a:r>
            <a:r>
              <a:rPr lang="pt-BR" sz="2800" dirty="0" smtClean="0"/>
              <a:t>Materno;</a:t>
            </a:r>
            <a:endParaRPr lang="pt-BR" sz="2800" dirty="0" smtClean="0"/>
          </a:p>
          <a:p>
            <a:r>
              <a:rPr lang="pt-BR" sz="2800" dirty="0" smtClean="0"/>
              <a:t>NASF;</a:t>
            </a:r>
            <a:endParaRPr lang="pt-BR" sz="2800" dirty="0" smtClean="0"/>
          </a:p>
          <a:p>
            <a:r>
              <a:rPr lang="pt-BR" sz="2800" dirty="0" smtClean="0"/>
              <a:t>Serviço pronto </a:t>
            </a:r>
            <a:r>
              <a:rPr lang="pt-BR" sz="2800" dirty="0" smtClean="0"/>
              <a:t>Socorro.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27996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Reflexão Critica sobre o processo pessoal de </a:t>
            </a:r>
            <a:r>
              <a:rPr lang="pt-BR" dirty="0" smtClean="0"/>
              <a:t>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Aquisição de um </a:t>
            </a:r>
            <a:r>
              <a:rPr lang="pt-BR" sz="2400" dirty="0"/>
              <a:t>pouco </a:t>
            </a:r>
            <a:r>
              <a:rPr lang="pt-BR" sz="2400" dirty="0" smtClean="0"/>
              <a:t>mais de </a:t>
            </a:r>
            <a:r>
              <a:rPr lang="pt-BR" sz="2400" dirty="0"/>
              <a:t>habilidades na informática e </a:t>
            </a:r>
            <a:r>
              <a:rPr lang="pt-BR" sz="2400" dirty="0" smtClean="0"/>
              <a:t>computação;</a:t>
            </a:r>
            <a:endParaRPr lang="pt-BR" sz="2400" dirty="0" smtClean="0"/>
          </a:p>
          <a:p>
            <a:r>
              <a:rPr lang="pt-BR" sz="2400" dirty="0"/>
              <a:t>A</a:t>
            </a:r>
            <a:r>
              <a:rPr lang="pt-BR" sz="2400" dirty="0" smtClean="0"/>
              <a:t>preendi </a:t>
            </a:r>
            <a:r>
              <a:rPr lang="pt-BR" sz="2400" dirty="0"/>
              <a:t>conceitos e doenças </a:t>
            </a:r>
            <a:r>
              <a:rPr lang="pt-BR" sz="2400" dirty="0" smtClean="0"/>
              <a:t>novas;</a:t>
            </a:r>
            <a:endParaRPr lang="pt-BR" sz="2400" dirty="0" smtClean="0"/>
          </a:p>
          <a:p>
            <a:r>
              <a:rPr lang="pt-BR" sz="2400" dirty="0" smtClean="0"/>
              <a:t>Autoavaliação e </a:t>
            </a:r>
            <a:r>
              <a:rPr lang="pt-BR" sz="2400" dirty="0" smtClean="0"/>
              <a:t>avaliação </a:t>
            </a:r>
            <a:r>
              <a:rPr lang="pt-BR" sz="2400" dirty="0"/>
              <a:t>a </a:t>
            </a:r>
            <a:r>
              <a:rPr lang="pt-BR" sz="2400" dirty="0" smtClean="0"/>
              <a:t>distância, sem </a:t>
            </a:r>
            <a:r>
              <a:rPr lang="pt-BR" sz="2400" dirty="0"/>
              <a:t>ter que movimentar-se longas </a:t>
            </a:r>
            <a:r>
              <a:rPr lang="pt-BR" sz="2400" dirty="0" smtClean="0"/>
              <a:t>distâncias </a:t>
            </a:r>
            <a:r>
              <a:rPr lang="pt-BR" sz="2400" dirty="0"/>
              <a:t>para </a:t>
            </a:r>
            <a:r>
              <a:rPr lang="pt-BR" sz="2400" dirty="0" smtClean="0"/>
              <a:t>cumprir </a:t>
            </a:r>
            <a:r>
              <a:rPr lang="pt-BR" sz="2400" dirty="0"/>
              <a:t>os objetivos </a:t>
            </a:r>
            <a:r>
              <a:rPr lang="pt-BR" sz="2400" dirty="0" smtClean="0"/>
              <a:t>do estudos;</a:t>
            </a:r>
            <a:endParaRPr lang="pt-BR" sz="2400" dirty="0" smtClean="0"/>
          </a:p>
          <a:p>
            <a:r>
              <a:rPr lang="pt-BR" sz="2400" dirty="0" smtClean="0"/>
              <a:t>Apoio dos </a:t>
            </a:r>
            <a:r>
              <a:rPr lang="pt-BR" sz="2400" dirty="0"/>
              <a:t>orientadores com relação ao desenvolvimento e cumprimento das </a:t>
            </a:r>
            <a:r>
              <a:rPr lang="pt-BR" sz="2400" dirty="0" smtClean="0"/>
              <a:t>atividades semanais.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47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1591" y="2292823"/>
            <a:ext cx="6067567" cy="192433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t-BR" sz="2000" b="1" dirty="0" smtClean="0"/>
              <a:t>Universidade </a:t>
            </a:r>
            <a:r>
              <a:rPr lang="pt-BR" sz="2000" b="1" dirty="0"/>
              <a:t>Aberta do SUS- UNASUS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pt-BR" sz="2000" b="1" dirty="0"/>
              <a:t>Universidade Federal de Pelotas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pt-BR" sz="2000" b="1" dirty="0"/>
              <a:t>Especialização em Saúde da </a:t>
            </a:r>
            <a:r>
              <a:rPr lang="pt-BR" sz="2000" b="1" dirty="0" smtClean="0"/>
              <a:t>Família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t-BR" sz="2000" b="1" dirty="0" smtClean="0"/>
              <a:t>Modalidade a Distancia    EaD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t-BR" sz="2000" b="1" dirty="0" smtClean="0"/>
              <a:t>Turma 7</a:t>
            </a:r>
          </a:p>
          <a:p>
            <a:pPr marL="0" indent="0" algn="ctr">
              <a:buNone/>
            </a:pPr>
            <a:r>
              <a:rPr lang="en-US" b="1" dirty="0">
                <a:latin typeface="Calibri Light" panose="020F0302020204030204" pitchFamily="34" charset="0"/>
              </a:rPr>
              <a:t/>
            </a:r>
            <a:br>
              <a:rPr lang="en-US" b="1" dirty="0">
                <a:latin typeface="Calibri Light" panose="020F0302020204030204" pitchFamily="34" charset="0"/>
              </a:rPr>
            </a:br>
            <a:endParaRPr lang="pt-BR" b="1" dirty="0">
              <a:latin typeface="Calibri Light" panose="020F0302020204030204" pitchFamily="34" charset="0"/>
            </a:endParaRPr>
          </a:p>
        </p:txBody>
      </p:sp>
      <p:pic>
        <p:nvPicPr>
          <p:cNvPr id="4" name="Imagem 1" descr="http://www.minhapos.com.br/data/artigos/images/ufpe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8710" y="4490115"/>
            <a:ext cx="1342030" cy="131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1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6365" y="4606122"/>
            <a:ext cx="1511915" cy="1187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37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Caracterizaçao da UBS COHAB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28800"/>
            <a:ext cx="8596668" cy="4335392"/>
          </a:xfrm>
        </p:spPr>
        <p:txBody>
          <a:bodyPr/>
          <a:lstStyle/>
          <a:p>
            <a:r>
              <a:rPr lang="pt-BR" sz="2800" dirty="0" smtClean="0"/>
              <a:t>População: 2.655 usuários e </a:t>
            </a:r>
            <a:r>
              <a:rPr lang="pt-BR" sz="2800" dirty="0" smtClean="0"/>
              <a:t>897 </a:t>
            </a:r>
            <a:r>
              <a:rPr lang="pt-BR" sz="2800" dirty="0" smtClean="0"/>
              <a:t>famílias;</a:t>
            </a:r>
            <a:endParaRPr lang="pt-BR" sz="2800" dirty="0" smtClean="0"/>
          </a:p>
          <a:p>
            <a:r>
              <a:rPr lang="pt-BR" sz="2800" dirty="0" smtClean="0"/>
              <a:t>Escolas </a:t>
            </a:r>
            <a:r>
              <a:rPr lang="pt-BR" sz="2800" dirty="0" smtClean="0"/>
              <a:t>primárias</a:t>
            </a:r>
            <a:r>
              <a:rPr lang="pt-BR" sz="2800" dirty="0" smtClean="0"/>
              <a:t>, Centros Laborais, </a:t>
            </a:r>
            <a:r>
              <a:rPr lang="pt-BR" sz="2800" dirty="0" smtClean="0"/>
              <a:t>Igrejas;</a:t>
            </a:r>
            <a:endParaRPr lang="pt-BR" sz="2800" dirty="0" smtClean="0"/>
          </a:p>
          <a:p>
            <a:r>
              <a:rPr lang="pt-BR" sz="2800" dirty="0" smtClean="0"/>
              <a:t>Serviços oferecidos: </a:t>
            </a:r>
            <a:r>
              <a:rPr lang="pt-BR" sz="2800" dirty="0" smtClean="0"/>
              <a:t>Clínico </a:t>
            </a:r>
            <a:r>
              <a:rPr lang="pt-BR" sz="2800" dirty="0" smtClean="0"/>
              <a:t>Geral, Dentista, Vacina, Preventivo, Triagem, Curativos, Observação, </a:t>
            </a:r>
            <a:r>
              <a:rPr lang="pt-BR" sz="2800" dirty="0" smtClean="0"/>
              <a:t>Nebulização;</a:t>
            </a:r>
            <a:endParaRPr lang="pt-BR" sz="2800" dirty="0" smtClean="0"/>
          </a:p>
          <a:p>
            <a:r>
              <a:rPr lang="pt-BR" sz="2800" dirty="0" smtClean="0"/>
              <a:t>Principais ações de Prevenção e Promoção, </a:t>
            </a:r>
            <a:r>
              <a:rPr lang="pt-BR" sz="2800" dirty="0" smtClean="0"/>
              <a:t>diagnóstico </a:t>
            </a:r>
            <a:r>
              <a:rPr lang="pt-BR" sz="2800" dirty="0" smtClean="0"/>
              <a:t>e tratamento, com maior resolutividade.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16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na UBS antes da </a:t>
            </a:r>
            <a:r>
              <a:rPr lang="pt-BR" dirty="0" smtClean="0"/>
              <a:t>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19619"/>
            <a:ext cx="8596668" cy="4544703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Não existia atendimento diário na </a:t>
            </a:r>
            <a:r>
              <a:rPr lang="pt-BR" sz="2800" dirty="0" smtClean="0"/>
              <a:t>UBS;</a:t>
            </a:r>
            <a:endParaRPr lang="pt-BR" sz="2800" dirty="0" smtClean="0"/>
          </a:p>
          <a:p>
            <a:r>
              <a:rPr lang="pt-BR" sz="2800" dirty="0" smtClean="0"/>
              <a:t>Os idosos </a:t>
            </a:r>
            <a:r>
              <a:rPr lang="pt-BR" sz="2800" dirty="0" smtClean="0"/>
              <a:t>passavam, prioritariamente, em </a:t>
            </a:r>
            <a:r>
              <a:rPr lang="pt-BR" sz="2800" dirty="0" smtClean="0"/>
              <a:t>consultas </a:t>
            </a:r>
            <a:r>
              <a:rPr lang="pt-BR" sz="2800" dirty="0" smtClean="0"/>
              <a:t>privadas;</a:t>
            </a:r>
            <a:endParaRPr lang="pt-BR" sz="2800" dirty="0" smtClean="0"/>
          </a:p>
          <a:p>
            <a:r>
              <a:rPr lang="pt-BR" sz="2800" dirty="0"/>
              <a:t>C</a:t>
            </a:r>
            <a:r>
              <a:rPr lang="pt-BR" sz="2800" dirty="0" smtClean="0"/>
              <a:t>onsultas com enfoque curativo e não </a:t>
            </a:r>
            <a:r>
              <a:rPr lang="pt-BR" sz="2800" dirty="0" smtClean="0"/>
              <a:t>preventivo;</a:t>
            </a:r>
            <a:endParaRPr lang="pt-BR" sz="2800" dirty="0" smtClean="0"/>
          </a:p>
          <a:p>
            <a:r>
              <a:rPr lang="pt-BR" sz="2800" dirty="0" smtClean="0"/>
              <a:t>Alta incidência e prevalência de doenças crônicas não transmissíveis </a:t>
            </a:r>
            <a:r>
              <a:rPr lang="pt-BR" sz="2800" dirty="0" smtClean="0"/>
              <a:t>(HAS</a:t>
            </a:r>
            <a:r>
              <a:rPr lang="pt-BR" sz="2800" dirty="0" smtClean="0"/>
              <a:t>, DM, </a:t>
            </a:r>
            <a:r>
              <a:rPr lang="pt-BR" sz="2800" dirty="0" smtClean="0"/>
              <a:t>AVC);</a:t>
            </a:r>
            <a:endParaRPr lang="pt-BR" sz="2800" dirty="0" smtClean="0"/>
          </a:p>
          <a:p>
            <a:r>
              <a:rPr lang="pt-BR" sz="2800" dirty="0" smtClean="0"/>
              <a:t>Elevada prescrição de exames complementares e encaminhamentos </a:t>
            </a:r>
            <a:r>
              <a:rPr lang="pt-BR" sz="2800" dirty="0" smtClean="0"/>
              <a:t>à </a:t>
            </a:r>
            <a:r>
              <a:rPr lang="pt-BR" sz="2800" dirty="0" smtClean="0"/>
              <a:t>e</a:t>
            </a:r>
            <a:r>
              <a:rPr lang="pt-BR" sz="2800" dirty="0" smtClean="0"/>
              <a:t>specialidades</a:t>
            </a:r>
            <a:r>
              <a:rPr lang="pt-BR" sz="2800" dirty="0"/>
              <a:t>;</a:t>
            </a:r>
            <a:endParaRPr lang="pt-BR" sz="2800" dirty="0" smtClean="0"/>
          </a:p>
          <a:p>
            <a:r>
              <a:rPr lang="pt-BR" sz="2800" dirty="0" smtClean="0"/>
              <a:t>Elevado número de </a:t>
            </a:r>
            <a:r>
              <a:rPr lang="pt-BR" sz="2800" dirty="0" smtClean="0"/>
              <a:t>internações </a:t>
            </a:r>
            <a:r>
              <a:rPr lang="pt-BR" sz="2800" dirty="0" smtClean="0"/>
              <a:t>hospitalares.</a:t>
            </a:r>
          </a:p>
          <a:p>
            <a:endParaRPr lang="pt-BR" sz="2800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355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0164" y="3035870"/>
            <a:ext cx="8596668" cy="1194937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Melhorar a Atenção à Saúde do Idoso na UBS COHAB, São Francisco de Assis/RS.</a:t>
            </a:r>
          </a:p>
          <a:p>
            <a:pPr marL="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0039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614680"/>
            <a:ext cx="9217293" cy="4936245"/>
          </a:xfrm>
        </p:spPr>
        <p:txBody>
          <a:bodyPr>
            <a:noAutofit/>
          </a:bodyPr>
          <a:lstStyle/>
          <a:p>
            <a:r>
              <a:rPr lang="pt-BR" sz="2800" dirty="0"/>
              <a:t>Capacitação dos </a:t>
            </a:r>
            <a:r>
              <a:rPr lang="pt-BR" sz="2800" dirty="0" smtClean="0"/>
              <a:t>profissionais;</a:t>
            </a:r>
            <a:endParaRPr lang="pt-BR" sz="2800" dirty="0" smtClean="0"/>
          </a:p>
          <a:p>
            <a:r>
              <a:rPr lang="pt-BR" sz="2800" dirty="0"/>
              <a:t>Estabelecimento do papel de cada profissional na ação </a:t>
            </a:r>
            <a:r>
              <a:rPr lang="pt-BR" sz="2800" dirty="0" smtClean="0"/>
              <a:t>programática</a:t>
            </a:r>
            <a:r>
              <a:rPr lang="pt-BR" sz="2800" dirty="0"/>
              <a:t>;</a:t>
            </a:r>
            <a:endParaRPr lang="pt-BR" sz="2800" dirty="0" smtClean="0"/>
          </a:p>
          <a:p>
            <a:r>
              <a:rPr lang="pt-BR" sz="2800" dirty="0" smtClean="0"/>
              <a:t>Capacitação das </a:t>
            </a:r>
            <a:r>
              <a:rPr lang="pt-BR" sz="2800" dirty="0"/>
              <a:t>ACS na busca ativa dos </a:t>
            </a:r>
            <a:r>
              <a:rPr lang="pt-BR" sz="2800" dirty="0" smtClean="0"/>
              <a:t>idosos</a:t>
            </a:r>
            <a:r>
              <a:rPr lang="pt-BR" sz="2800" dirty="0"/>
              <a:t>;</a:t>
            </a:r>
            <a:endParaRPr lang="pt-BR" sz="2800" dirty="0" smtClean="0"/>
          </a:p>
          <a:p>
            <a:r>
              <a:rPr lang="pt-BR" sz="2800" dirty="0"/>
              <a:t>Cadastramento </a:t>
            </a:r>
            <a:r>
              <a:rPr lang="pt-BR" sz="2800" dirty="0" smtClean="0"/>
              <a:t>dos idosos </a:t>
            </a:r>
            <a:r>
              <a:rPr lang="pt-BR" sz="2800" dirty="0"/>
              <a:t>da </a:t>
            </a:r>
            <a:r>
              <a:rPr lang="pt-BR" sz="2800" dirty="0" smtClean="0"/>
              <a:t>área </a:t>
            </a:r>
            <a:r>
              <a:rPr lang="pt-BR" sz="2800" dirty="0"/>
              <a:t>adstrita </a:t>
            </a:r>
            <a:r>
              <a:rPr lang="pt-BR" sz="2800" dirty="0" smtClean="0"/>
              <a:t>e </a:t>
            </a:r>
            <a:r>
              <a:rPr lang="pt-BR" sz="2800" dirty="0"/>
              <a:t>agendamento </a:t>
            </a:r>
            <a:r>
              <a:rPr lang="pt-BR" sz="2800" dirty="0" smtClean="0"/>
              <a:t>das </a:t>
            </a:r>
            <a:r>
              <a:rPr lang="pt-BR" sz="2800" dirty="0" smtClean="0"/>
              <a:t>consultas;</a:t>
            </a:r>
            <a:endParaRPr lang="pt-BR" sz="2800" dirty="0" smtClean="0"/>
          </a:p>
          <a:p>
            <a:r>
              <a:rPr lang="pt-BR" sz="2800" dirty="0" smtClean="0"/>
              <a:t>Treinamento da </a:t>
            </a:r>
            <a:r>
              <a:rPr lang="pt-BR" sz="2800" dirty="0"/>
              <a:t>equipe para a aplicação da </a:t>
            </a:r>
            <a:r>
              <a:rPr lang="pt-BR" sz="2800" dirty="0" smtClean="0"/>
              <a:t>Avaliação Multidimensional </a:t>
            </a:r>
            <a:r>
              <a:rPr lang="pt-BR" sz="2800" dirty="0" smtClean="0"/>
              <a:t>Rápida</a:t>
            </a:r>
            <a:r>
              <a:rPr lang="pt-BR" sz="2800" dirty="0"/>
              <a:t>;</a:t>
            </a:r>
            <a:endParaRPr lang="pt-BR" sz="2800" dirty="0" smtClean="0"/>
          </a:p>
          <a:p>
            <a:r>
              <a:rPr lang="pt-BR" sz="2800" dirty="0" smtClean="0"/>
              <a:t>Informar </a:t>
            </a:r>
            <a:r>
              <a:rPr lang="pt-BR" sz="2800" dirty="0"/>
              <a:t>a </a:t>
            </a:r>
            <a:r>
              <a:rPr lang="pt-BR" sz="2800" dirty="0" smtClean="0"/>
              <a:t>comunidade </a:t>
            </a:r>
            <a:r>
              <a:rPr lang="pt-BR" sz="2800" dirty="0"/>
              <a:t>sobre o Programa de Atenção ao Idoso </a:t>
            </a:r>
            <a:r>
              <a:rPr lang="pt-BR" sz="2800" dirty="0" smtClean="0"/>
              <a:t>na </a:t>
            </a:r>
            <a:r>
              <a:rPr lang="pt-BR" sz="2800" dirty="0"/>
              <a:t>U</a:t>
            </a:r>
            <a:r>
              <a:rPr lang="pt-BR" sz="2800" dirty="0" smtClean="0"/>
              <a:t>nidade </a:t>
            </a:r>
            <a:r>
              <a:rPr lang="pt-BR" sz="2800" dirty="0"/>
              <a:t>de </a:t>
            </a:r>
            <a:r>
              <a:rPr lang="pt-BR" sz="2800" dirty="0" smtClean="0"/>
              <a:t>Saúde</a:t>
            </a:r>
            <a:r>
              <a:rPr lang="pt-BR" sz="2800" dirty="0"/>
              <a:t>.</a:t>
            </a:r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165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37511"/>
            <a:ext cx="9408362" cy="3880773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Atendimento clínico </a:t>
            </a:r>
            <a:r>
              <a:rPr lang="pt-BR" sz="2800" dirty="0" smtClean="0"/>
              <a:t>adequado dos </a:t>
            </a:r>
            <a:r>
              <a:rPr lang="pt-BR" sz="2800" dirty="0" smtClean="0"/>
              <a:t>idosos; </a:t>
            </a:r>
            <a:endParaRPr lang="pt-BR" sz="2800" dirty="0" smtClean="0"/>
          </a:p>
          <a:p>
            <a:r>
              <a:rPr lang="pt-BR" sz="2800" dirty="0" smtClean="0"/>
              <a:t>Terapias grupais </a:t>
            </a:r>
            <a:r>
              <a:rPr lang="pt-BR" sz="2800" dirty="0" smtClean="0"/>
              <a:t>mensalmente; </a:t>
            </a:r>
            <a:endParaRPr lang="pt-BR" sz="2800" dirty="0" smtClean="0"/>
          </a:p>
          <a:p>
            <a:r>
              <a:rPr lang="pt-BR" sz="2800" dirty="0" smtClean="0"/>
              <a:t>Cadastro e assistência domiciliar dos </a:t>
            </a:r>
            <a:r>
              <a:rPr lang="pt-BR" sz="2800" dirty="0"/>
              <a:t>idosos acamados </a:t>
            </a:r>
            <a:r>
              <a:rPr lang="pt-BR" sz="2800" dirty="0" smtClean="0"/>
              <a:t>ou </a:t>
            </a:r>
            <a:r>
              <a:rPr lang="pt-BR" sz="2800" dirty="0"/>
              <a:t>com problemas de </a:t>
            </a:r>
            <a:r>
              <a:rPr lang="pt-BR" sz="2800" dirty="0" smtClean="0"/>
              <a:t>locomoção;</a:t>
            </a:r>
            <a:endParaRPr lang="pt-BR" sz="2800" dirty="0" smtClean="0"/>
          </a:p>
          <a:p>
            <a:r>
              <a:rPr lang="pt-BR" sz="2800" dirty="0" smtClean="0"/>
              <a:t>Busca </a:t>
            </a:r>
            <a:r>
              <a:rPr lang="pt-BR" sz="2800" dirty="0"/>
              <a:t>ativa dos idosos faltosos </a:t>
            </a:r>
            <a:r>
              <a:rPr lang="pt-BR" sz="2800" dirty="0"/>
              <a:t>à</a:t>
            </a:r>
            <a:r>
              <a:rPr lang="pt-BR" sz="2800" dirty="0" smtClean="0"/>
              <a:t> consulta;</a:t>
            </a:r>
            <a:endParaRPr lang="pt-BR" sz="2800" dirty="0" smtClean="0"/>
          </a:p>
          <a:p>
            <a:r>
              <a:rPr lang="pt-BR" sz="2800" dirty="0" smtClean="0"/>
              <a:t>Oferecimento em cada consulta de </a:t>
            </a:r>
            <a:r>
              <a:rPr lang="pt-BR" sz="2800" dirty="0"/>
              <a:t>orientações de higiene bucal e de próteses </a:t>
            </a:r>
            <a:r>
              <a:rPr lang="pt-BR" sz="2800" dirty="0" smtClean="0"/>
              <a:t>dentária;</a:t>
            </a:r>
            <a:endParaRPr lang="pt-BR" sz="2800" dirty="0" smtClean="0"/>
          </a:p>
          <a:p>
            <a:r>
              <a:rPr lang="pt-BR" sz="2800" dirty="0"/>
              <a:t>Monitoramento da </a:t>
            </a:r>
            <a:r>
              <a:rPr lang="pt-BR" sz="2800" dirty="0" smtClean="0"/>
              <a:t>intervenção</a:t>
            </a:r>
            <a:r>
              <a:rPr lang="pt-BR" sz="2800" dirty="0"/>
              <a:t> </a:t>
            </a:r>
            <a:r>
              <a:rPr lang="pt-BR" sz="2800" dirty="0" smtClean="0"/>
              <a:t>periodicamente;</a:t>
            </a:r>
            <a:endParaRPr lang="pt-BR" sz="28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920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826</TotalTime>
  <Words>2161</Words>
  <Application>Microsoft Office PowerPoint</Application>
  <PresentationFormat>Widescreen</PresentationFormat>
  <Paragraphs>303</Paragraphs>
  <Slides>41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Trebuchet MS</vt:lpstr>
      <vt:lpstr>Wingdings 3</vt:lpstr>
      <vt:lpstr>Facetado</vt:lpstr>
      <vt:lpstr>Universidade Aberta do SUS- UNASUS Universidade Federal de Pelotas Especialização em Saúde da Família </vt:lpstr>
      <vt:lpstr>Introdução</vt:lpstr>
      <vt:lpstr>Importância da Açao Programática</vt:lpstr>
      <vt:lpstr>Caracterizaçao do Município</vt:lpstr>
      <vt:lpstr>Caracterizaçao da UBS COHAB</vt:lpstr>
      <vt:lpstr>Situação na UBS antes da Intervenção</vt:lpstr>
      <vt:lpstr>Objetivo Geral</vt:lpstr>
      <vt:lpstr>Metodologia</vt:lpstr>
      <vt:lpstr>Metodologia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Objetivos Metas Resultados</vt:lpstr>
      <vt:lpstr>Açao Programática antes da Intervenção</vt:lpstr>
      <vt:lpstr>Açao Programática antes da Intervenção</vt:lpstr>
      <vt:lpstr>Principais resultados</vt:lpstr>
      <vt:lpstr>Principais resultados</vt:lpstr>
      <vt:lpstr>Discussão: Importância da Intervenção  para a equipe</vt:lpstr>
      <vt:lpstr>Discussão: Importância da Intervenção para o serviço.</vt:lpstr>
      <vt:lpstr>Discussão: Importância da Intervenção para a Comunidade</vt:lpstr>
      <vt:lpstr>Discussão: Importância da Intervenção para a Comunidade</vt:lpstr>
      <vt:lpstr>Discussão: Incorporação da Intervenção a rotina do serviço</vt:lpstr>
      <vt:lpstr>Reflexão Critica sobre o processo pessoal de aprendizagem</vt:lpstr>
      <vt:lpstr>Reflexão Critica sobre o processo pessoal de aprendizagem</vt:lpstr>
      <vt:lpstr>Obrigado!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a atenção à saúde do Idoso na UBS COHAB, São Francisco de Assis.RS</dc:title>
  <dc:creator>Jose</dc:creator>
  <cp:lastModifiedBy>DayanaKelly</cp:lastModifiedBy>
  <cp:revision>83</cp:revision>
  <dcterms:created xsi:type="dcterms:W3CDTF">2015-08-05T19:41:33Z</dcterms:created>
  <dcterms:modified xsi:type="dcterms:W3CDTF">2015-08-12T20:52:55Z</dcterms:modified>
</cp:coreProperties>
</file>