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91" r:id="rId5"/>
    <p:sldId id="292" r:id="rId6"/>
    <p:sldId id="293" r:id="rId7"/>
    <p:sldId id="260" r:id="rId8"/>
    <p:sldId id="262" r:id="rId9"/>
    <p:sldId id="264" r:id="rId10"/>
    <p:sldId id="265" r:id="rId11"/>
    <p:sldId id="267" r:id="rId12"/>
    <p:sldId id="269" r:id="rId13"/>
    <p:sldId id="270" r:id="rId14"/>
    <p:sldId id="272" r:id="rId15"/>
    <p:sldId id="274" r:id="rId16"/>
    <p:sldId id="276" r:id="rId17"/>
    <p:sldId id="277" r:id="rId18"/>
    <p:sldId id="281" r:id="rId19"/>
    <p:sldId id="282" r:id="rId20"/>
    <p:sldId id="283" r:id="rId21"/>
    <p:sldId id="284" r:id="rId22"/>
    <p:sldId id="286" r:id="rId23"/>
    <p:sldId id="288" r:id="rId24"/>
    <p:sldId id="290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716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Plan1!$A$2:$A$4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Plan1!$B$2:$B$4</c:f>
              <c:numCache>
                <c:formatCode>0%</c:formatCode>
                <c:ptCount val="3"/>
                <c:pt idx="0">
                  <c:v>0.34499999999999997</c:v>
                </c:pt>
                <c:pt idx="1">
                  <c:v>0.64900000000000002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924928"/>
        <c:axId val="70804992"/>
      </c:barChart>
      <c:catAx>
        <c:axId val="7092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804992"/>
        <c:crosses val="autoZero"/>
        <c:auto val="1"/>
        <c:lblAlgn val="ctr"/>
        <c:lblOffset val="100"/>
        <c:noMultiLvlLbl val="0"/>
      </c:catAx>
      <c:valAx>
        <c:axId val="70804992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709249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Plan1!$A$2:$A$4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Plan1!$B$2:$B$4</c:f>
              <c:numCache>
                <c:formatCode>0%</c:formatCode>
                <c:ptCount val="3"/>
                <c:pt idx="0">
                  <c:v>0.33300000000000002</c:v>
                </c:pt>
                <c:pt idx="1">
                  <c:v>0.63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097216"/>
        <c:axId val="55098752"/>
      </c:barChart>
      <c:catAx>
        <c:axId val="5509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5098752"/>
        <c:crosses val="autoZero"/>
        <c:auto val="1"/>
        <c:lblAlgn val="ctr"/>
        <c:lblOffset val="100"/>
        <c:noMultiLvlLbl val="0"/>
      </c:catAx>
      <c:valAx>
        <c:axId val="55098752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550972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Plan1!$A$2:$A$4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Plan1!$B$2:$B$4</c:f>
              <c:numCache>
                <c:formatCode>0.00%</c:formatCode>
                <c:ptCount val="3"/>
                <c:pt idx="0">
                  <c:v>0.85099999999999998</c:v>
                </c:pt>
                <c:pt idx="1">
                  <c:v>0.84899999999999998</c:v>
                </c:pt>
                <c:pt idx="2">
                  <c:v>0.85599999999999998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002624"/>
        <c:axId val="61136896"/>
      </c:barChart>
      <c:catAx>
        <c:axId val="5500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1136896"/>
        <c:crosses val="autoZero"/>
        <c:auto val="1"/>
        <c:lblAlgn val="ctr"/>
        <c:lblOffset val="100"/>
        <c:noMultiLvlLbl val="0"/>
      </c:catAx>
      <c:valAx>
        <c:axId val="61136896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550026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Plan1!$A$2:$A$4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Plan1!$B$2:$B$4</c:f>
              <c:numCache>
                <c:formatCode>0.00%</c:formatCode>
                <c:ptCount val="3"/>
                <c:pt idx="0">
                  <c:v>0.66700000000000004</c:v>
                </c:pt>
                <c:pt idx="1">
                  <c:v>0.70599999999999996</c:v>
                </c:pt>
                <c:pt idx="2">
                  <c:v>0.77800000000000002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32704"/>
        <c:axId val="70734208"/>
      </c:barChart>
      <c:catAx>
        <c:axId val="6663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734208"/>
        <c:crosses val="autoZero"/>
        <c:auto val="1"/>
        <c:lblAlgn val="ctr"/>
        <c:lblOffset val="100"/>
        <c:noMultiLvlLbl val="0"/>
      </c:catAx>
      <c:valAx>
        <c:axId val="70734208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6663270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Plan1!$A$2:$A$4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Plan1!$B$2:$B$4</c:f>
              <c:numCache>
                <c:formatCode>0.00%</c:formatCode>
                <c:ptCount val="3"/>
                <c:pt idx="0">
                  <c:v>0.95499999999999996</c:v>
                </c:pt>
                <c:pt idx="1">
                  <c:v>0.93700000000000006</c:v>
                </c:pt>
                <c:pt idx="2">
                  <c:v>0.92300000000000004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353664"/>
        <c:axId val="72355200"/>
      </c:barChart>
      <c:catAx>
        <c:axId val="7235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2355200"/>
        <c:crosses val="autoZero"/>
        <c:auto val="1"/>
        <c:lblAlgn val="ctr"/>
        <c:lblOffset val="100"/>
        <c:noMultiLvlLbl val="0"/>
      </c:catAx>
      <c:valAx>
        <c:axId val="72355200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723536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Plan1!$A$2:$A$4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Plan1!$B$2:$B$4</c:f>
              <c:numCache>
                <c:formatCode>0.00%</c:formatCode>
                <c:ptCount val="3"/>
                <c:pt idx="0">
                  <c:v>0.77800000000000002</c:v>
                </c:pt>
                <c:pt idx="1">
                  <c:v>0.88200000000000001</c:v>
                </c:pt>
                <c:pt idx="2">
                  <c:v>0.88900000000000001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958400"/>
        <c:axId val="78877824"/>
      </c:barChart>
      <c:catAx>
        <c:axId val="6395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877824"/>
        <c:crosses val="autoZero"/>
        <c:auto val="1"/>
        <c:lblAlgn val="ctr"/>
        <c:lblOffset val="100"/>
        <c:noMultiLvlLbl val="0"/>
      </c:catAx>
      <c:valAx>
        <c:axId val="78877824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639584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B0FE-8F44-4B31-8B95-618F2280FA04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4CD-1D45-4F46-B8C8-638B4C9E96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B0FE-8F44-4B31-8B95-618F2280FA04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4CD-1D45-4F46-B8C8-638B4C9E96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B0FE-8F44-4B31-8B95-618F2280FA04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4CD-1D45-4F46-B8C8-638B4C9E96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B0FE-8F44-4B31-8B95-618F2280FA04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4CD-1D45-4F46-B8C8-638B4C9E96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B0FE-8F44-4B31-8B95-618F2280FA04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4CD-1D45-4F46-B8C8-638B4C9E96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B0FE-8F44-4B31-8B95-618F2280FA04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4CD-1D45-4F46-B8C8-638B4C9E96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B0FE-8F44-4B31-8B95-618F2280FA04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4CD-1D45-4F46-B8C8-638B4C9E96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B0FE-8F44-4B31-8B95-618F2280FA04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4CD-1D45-4F46-B8C8-638B4C9E96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B0FE-8F44-4B31-8B95-618F2280FA04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4CD-1D45-4F46-B8C8-638B4C9E96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B0FE-8F44-4B31-8B95-618F2280FA04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CF4CD-1D45-4F46-B8C8-638B4C9E96B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B0FE-8F44-4B31-8B95-618F2280FA04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CF4CD-1D45-4F46-B8C8-638B4C9E96B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B6CF4CD-1D45-4F46-B8C8-638B4C9E96B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947B0FE-8F44-4B31-8B95-618F2280FA04}" type="datetimeFigureOut">
              <a:rPr lang="pt-BR" smtClean="0"/>
              <a:t>17/09/2015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3921" y="1593929"/>
            <a:ext cx="7488832" cy="4715391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/>
              <a:t>                                                                                                                                                </a:t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000" b="1" dirty="0">
                <a:latin typeface="Calibri" pitchFamily="34" charset="0"/>
                <a:cs typeface="Calibri" pitchFamily="34" charset="0"/>
              </a:rPr>
              <a:t>UNIVERSIDADE FEDERAL DE PELOTAS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/>
            </a:r>
            <a:br>
              <a:rPr lang="pt-BR" sz="2000" dirty="0">
                <a:latin typeface="Calibri" pitchFamily="34" charset="0"/>
                <a:cs typeface="Calibri" pitchFamily="34" charset="0"/>
              </a:rPr>
            </a:br>
            <a:r>
              <a:rPr lang="pt-BR" sz="2000" b="1" dirty="0">
                <a:latin typeface="Calibri" pitchFamily="34" charset="0"/>
                <a:cs typeface="Calibri" pitchFamily="34" charset="0"/>
              </a:rPr>
              <a:t>Faculdade de Medicina</a:t>
            </a:r>
            <a:br>
              <a:rPr lang="pt-BR" sz="2000" b="1" dirty="0">
                <a:latin typeface="Calibri" pitchFamily="34" charset="0"/>
                <a:cs typeface="Calibri" pitchFamily="34" charset="0"/>
              </a:rPr>
            </a:br>
            <a:r>
              <a:rPr lang="pt-BR" sz="2000" b="1" dirty="0">
                <a:latin typeface="Calibri" pitchFamily="34" charset="0"/>
                <a:cs typeface="Calibri" pitchFamily="34" charset="0"/>
              </a:rPr>
              <a:t>Departamento de Medicina social</a:t>
            </a:r>
            <a:br>
              <a:rPr lang="pt-BR" sz="2000" b="1" dirty="0">
                <a:latin typeface="Calibri" pitchFamily="34" charset="0"/>
                <a:cs typeface="Calibri" pitchFamily="34" charset="0"/>
              </a:rPr>
            </a:br>
            <a:r>
              <a:rPr lang="pt-BR" sz="2000" b="1" dirty="0">
                <a:latin typeface="Calibri" pitchFamily="34" charset="0"/>
                <a:cs typeface="Calibri" pitchFamily="34" charset="0"/>
              </a:rPr>
              <a:t>Curso de Especialização em Saúde da Família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/>
            </a:r>
            <a:br>
              <a:rPr lang="pt-BR" sz="2000" dirty="0">
                <a:latin typeface="Calibri" pitchFamily="34" charset="0"/>
                <a:cs typeface="Calibri" pitchFamily="34" charset="0"/>
              </a:rPr>
            </a:br>
            <a:r>
              <a:rPr lang="pt-BR" sz="2000" b="1" dirty="0">
                <a:latin typeface="Calibri" pitchFamily="34" charset="0"/>
                <a:cs typeface="Calibri" pitchFamily="34" charset="0"/>
              </a:rPr>
              <a:t>Modalidade a Distância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/>
            </a:r>
            <a:br>
              <a:rPr lang="pt-BR" sz="2000" dirty="0">
                <a:latin typeface="Calibri" pitchFamily="34" charset="0"/>
                <a:cs typeface="Calibri" pitchFamily="34" charset="0"/>
              </a:rPr>
            </a:br>
            <a:r>
              <a:rPr lang="pt-BR" sz="2000" b="1" dirty="0">
                <a:latin typeface="Calibri" pitchFamily="34" charset="0"/>
                <a:cs typeface="Calibri" pitchFamily="34" charset="0"/>
              </a:rPr>
              <a:t>Turma 7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> </a:t>
            </a:r>
            <a:r>
              <a:rPr lang="pt-BR" sz="2400" b="1" dirty="0" smtClean="0"/>
              <a:t>Melhoria </a:t>
            </a:r>
            <a:r>
              <a:rPr lang="pt-BR" sz="2400" b="1" dirty="0"/>
              <a:t>da atenção aos portadores de Hipertensão Arterial Sistêmica e Diabetes Mellitus na UBS Centro- USF de Marcolândia, </a:t>
            </a:r>
            <a:r>
              <a:rPr lang="pt-BR" sz="2400" b="1" dirty="0" smtClean="0"/>
              <a:t>Piauí.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000" b="1" dirty="0"/>
              <a:t>José Enrique López Chávez Reyes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> </a:t>
            </a:r>
            <a:r>
              <a:rPr lang="pt-BR" sz="2000" dirty="0" smtClean="0"/>
              <a:t>Orientadora</a:t>
            </a:r>
            <a:r>
              <a:rPr lang="pt-BR" sz="2000" dirty="0"/>
              <a:t>: Fernanda </a:t>
            </a:r>
            <a:r>
              <a:rPr lang="pt-BR" sz="2000" dirty="0" err="1"/>
              <a:t>Bollini</a:t>
            </a:r>
            <a:r>
              <a:rPr lang="pt-BR" sz="2000" dirty="0"/>
              <a:t> e </a:t>
            </a:r>
            <a:r>
              <a:rPr lang="pt-BR" sz="2000" dirty="0" smtClean="0"/>
              <a:t>Silva</a:t>
            </a:r>
            <a:r>
              <a:rPr lang="pt-BR" sz="2400" dirty="0"/>
              <a:t/>
            </a:r>
            <a:br>
              <a:rPr lang="pt-BR" sz="2400" dirty="0"/>
            </a:br>
            <a:endParaRPr lang="pt-BR" sz="50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2727" y="5517232"/>
            <a:ext cx="6461760" cy="1066800"/>
          </a:xfrm>
        </p:spPr>
        <p:txBody>
          <a:bodyPr>
            <a:noAutofit/>
          </a:bodyPr>
          <a:lstStyle/>
          <a:p>
            <a:r>
              <a:rPr lang="es-ES" sz="2400" dirty="0" smtClean="0"/>
              <a:t> </a:t>
            </a:r>
            <a:r>
              <a:rPr lang="pt-BR" sz="2400" dirty="0"/>
              <a:t> </a:t>
            </a:r>
          </a:p>
          <a:p>
            <a:pPr algn="ctr"/>
            <a:r>
              <a:rPr lang="pt-BR" sz="2400" dirty="0"/>
              <a:t>Pelotas, 2015</a:t>
            </a:r>
          </a:p>
          <a:p>
            <a:r>
              <a:rPr lang="es-ES" sz="2400" dirty="0" smtClean="0"/>
              <a:t>	 	                                                                                                                 </a:t>
            </a: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033607" y="548680"/>
            <a:ext cx="18473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pt-BR" sz="2600" dirty="0"/>
          </a:p>
          <a:p>
            <a:pPr algn="ctr"/>
            <a:endParaRPr lang="pt-BR" sz="2600" dirty="0"/>
          </a:p>
        </p:txBody>
      </p:sp>
      <p:pic>
        <p:nvPicPr>
          <p:cNvPr id="5" name="Imagem 4" descr="http://www.minhapos.com.br/data/artigos/images/ufpel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26257" cy="123272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85454"/>
            <a:ext cx="136525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42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620000" cy="1143000"/>
          </a:xfrm>
        </p:spPr>
        <p:txBody>
          <a:bodyPr/>
          <a:lstStyle/>
          <a:p>
            <a:pPr algn="ctr"/>
            <a:r>
              <a:rPr lang="es-ES" sz="2400" dirty="0"/>
              <a:t>Objetivos, metas  e </a:t>
            </a:r>
            <a:r>
              <a:rPr lang="es-ES" sz="2400" dirty="0" smtClean="0"/>
              <a:t>resultados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7920880" cy="4800600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/>
              <a:t>Objetivo 2 - Melhorar a qualidade da atenção a hipertensos e/ou diabéticos.</a:t>
            </a:r>
            <a:endParaRPr lang="pt-BR" sz="2000" dirty="0"/>
          </a:p>
          <a:p>
            <a:pPr algn="just"/>
            <a:endParaRPr lang="pt-BR" sz="2000" b="1" dirty="0" smtClean="0"/>
          </a:p>
          <a:p>
            <a:pPr algn="just"/>
            <a:r>
              <a:rPr lang="pt-BR" sz="2000" b="1" dirty="0" smtClean="0"/>
              <a:t>Meta </a:t>
            </a:r>
            <a:r>
              <a:rPr lang="pt-BR" sz="2000" b="1" dirty="0"/>
              <a:t>2.3</a:t>
            </a:r>
            <a:r>
              <a:rPr lang="pt-BR" sz="2000" dirty="0"/>
              <a:t> - Garantir a 100% dos hipertensos a realização de exames complementares em dia de acordo com o protocolo.</a:t>
            </a:r>
          </a:p>
          <a:p>
            <a:pPr marL="114300" indent="0" algn="just">
              <a:buNone/>
            </a:pPr>
            <a:endParaRPr lang="pt-BR" sz="2000" dirty="0" smtClean="0"/>
          </a:p>
          <a:p>
            <a:pPr marL="114300" indent="0" algn="just">
              <a:buNone/>
            </a:pPr>
            <a:r>
              <a:rPr lang="pt-BR" sz="2000" dirty="0" smtClean="0"/>
              <a:t>1º mês : 57 </a:t>
            </a:r>
            <a:r>
              <a:rPr lang="pt-BR" sz="2000" dirty="0"/>
              <a:t>(85,1</a:t>
            </a:r>
            <a:r>
              <a:rPr lang="pt-BR" sz="2000" dirty="0" smtClean="0"/>
              <a:t>%)</a:t>
            </a:r>
          </a:p>
          <a:p>
            <a:pPr marL="114300" indent="0" algn="just">
              <a:buNone/>
            </a:pPr>
            <a:r>
              <a:rPr lang="pt-BR" sz="2000" dirty="0" smtClean="0"/>
              <a:t>2º </a:t>
            </a:r>
            <a:r>
              <a:rPr lang="pt-BR" sz="2000" dirty="0"/>
              <a:t>mês:  </a:t>
            </a:r>
            <a:r>
              <a:rPr lang="pt-BR" sz="2000" dirty="0" smtClean="0"/>
              <a:t>107 </a:t>
            </a:r>
            <a:r>
              <a:rPr lang="pt-BR" sz="2000" dirty="0"/>
              <a:t>(84,9%) </a:t>
            </a:r>
            <a:endParaRPr lang="pt-BR" sz="2000" dirty="0" smtClean="0"/>
          </a:p>
          <a:p>
            <a:pPr marL="114300" indent="0" algn="just">
              <a:buNone/>
            </a:pPr>
            <a:r>
              <a:rPr lang="pt-BR" sz="2000" dirty="0" smtClean="0"/>
              <a:t>3º </a:t>
            </a:r>
            <a:r>
              <a:rPr lang="pt-BR" sz="2000" dirty="0"/>
              <a:t>mês  </a:t>
            </a:r>
            <a:r>
              <a:rPr lang="pt-BR" sz="2000" dirty="0" smtClean="0"/>
              <a:t>166 </a:t>
            </a:r>
            <a:r>
              <a:rPr lang="pt-BR" sz="2000" dirty="0"/>
              <a:t>(85,6</a:t>
            </a:r>
            <a:r>
              <a:rPr lang="pt-BR" sz="2000" dirty="0" smtClean="0"/>
              <a:t>%)</a:t>
            </a:r>
            <a:endParaRPr lang="pt-BR" sz="2000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4625831"/>
              </p:ext>
            </p:extLst>
          </p:nvPr>
        </p:nvGraphicFramePr>
        <p:xfrm>
          <a:off x="3672171" y="3212976"/>
          <a:ext cx="451331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3671900" y="3212976"/>
            <a:ext cx="4644516" cy="280831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71900" y="6093296"/>
            <a:ext cx="46445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/>
              <a:t>Figura </a:t>
            </a:r>
            <a:r>
              <a:rPr lang="pt-BR" sz="1400" dirty="0" smtClean="0"/>
              <a:t>4 </a:t>
            </a:r>
            <a:r>
              <a:rPr lang="pt-BR" sz="1400" dirty="0"/>
              <a:t>– Proporção de </a:t>
            </a:r>
            <a:r>
              <a:rPr lang="pt-BR" sz="1400" dirty="0" smtClean="0"/>
              <a:t>hipertensos </a:t>
            </a:r>
            <a:r>
              <a:rPr lang="pt-BR" sz="1400" dirty="0"/>
              <a:t>com os exames complementares em dia de acordo com o protocolo na UBS Centro – USF de Marcolândia, PI. 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48387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400" dirty="0"/>
              <a:t>Objetivos, metas  e </a:t>
            </a:r>
            <a:r>
              <a:rPr lang="es-ES" sz="2400" dirty="0" smtClean="0"/>
              <a:t>resultados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00600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/>
              <a:t>Objetivo 2 - Melhorar a qualidade da atenção a hipertensos e/ou diabéticos.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r>
              <a:rPr lang="pt-BR" sz="2000" b="1" dirty="0" smtClean="0"/>
              <a:t>Meta </a:t>
            </a:r>
            <a:r>
              <a:rPr lang="pt-BR" sz="2000" b="1" dirty="0"/>
              <a:t>2.4 </a:t>
            </a:r>
            <a:r>
              <a:rPr lang="pt-BR" sz="2000" dirty="0"/>
              <a:t>- Garantir a 100% dos diabéticos a realização de exames complementares em dia de acordo com o protocolo.</a:t>
            </a:r>
          </a:p>
          <a:p>
            <a:pPr marL="114300" indent="0" algn="just">
              <a:buNone/>
            </a:pPr>
            <a:endParaRPr lang="pt-BR" sz="2000" dirty="0" smtClean="0"/>
          </a:p>
          <a:p>
            <a:pPr marL="114300" indent="0" algn="just">
              <a:buNone/>
            </a:pPr>
            <a:r>
              <a:rPr lang="pt-BR" sz="2000" dirty="0" smtClean="0"/>
              <a:t>1º mês: 6 </a:t>
            </a:r>
            <a:r>
              <a:rPr lang="pt-BR" sz="2000" dirty="0"/>
              <a:t>(66,7</a:t>
            </a:r>
            <a:r>
              <a:rPr lang="pt-BR" sz="2000" dirty="0" smtClean="0"/>
              <a:t>%)</a:t>
            </a:r>
          </a:p>
          <a:p>
            <a:pPr marL="114300" indent="0" algn="just">
              <a:buNone/>
            </a:pPr>
            <a:r>
              <a:rPr lang="pt-BR" sz="2000" dirty="0" smtClean="0"/>
              <a:t>2º </a:t>
            </a:r>
            <a:r>
              <a:rPr lang="pt-BR" sz="2000" dirty="0"/>
              <a:t>mês:  </a:t>
            </a:r>
            <a:r>
              <a:rPr lang="pt-BR" sz="2000" dirty="0" smtClean="0"/>
              <a:t>12 </a:t>
            </a:r>
            <a:r>
              <a:rPr lang="pt-BR" sz="2000" dirty="0"/>
              <a:t>(70,6</a:t>
            </a:r>
            <a:r>
              <a:rPr lang="pt-BR" sz="2000" dirty="0" smtClean="0"/>
              <a:t>%)</a:t>
            </a:r>
          </a:p>
          <a:p>
            <a:pPr marL="114300" indent="0" algn="just">
              <a:buNone/>
            </a:pPr>
            <a:r>
              <a:rPr lang="pt-BR" sz="2000" dirty="0" smtClean="0"/>
              <a:t>3º </a:t>
            </a:r>
            <a:r>
              <a:rPr lang="pt-BR" sz="2000" dirty="0"/>
              <a:t>mês </a:t>
            </a:r>
            <a:r>
              <a:rPr lang="pt-BR" sz="2000" dirty="0" smtClean="0"/>
              <a:t>: 21 </a:t>
            </a:r>
            <a:r>
              <a:rPr lang="pt-BR" sz="2000" dirty="0"/>
              <a:t>(77,8</a:t>
            </a:r>
            <a:r>
              <a:rPr lang="pt-BR" sz="2000" dirty="0" smtClean="0"/>
              <a:t>%)</a:t>
            </a:r>
            <a:endParaRPr lang="pt-BR" sz="2000" dirty="0"/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214681"/>
              </p:ext>
            </p:extLst>
          </p:nvPr>
        </p:nvGraphicFramePr>
        <p:xfrm>
          <a:off x="3275856" y="3429000"/>
          <a:ext cx="480134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3347864" y="3371495"/>
            <a:ext cx="4824536" cy="272180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347864" y="6093296"/>
            <a:ext cx="48245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/>
              <a:t>Figura 5 – Proporção de diabéticos com os exames complementares em dia de acordo com o protocolo na UBS Centro – USF de Marcolândia, PI. 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401260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143000"/>
          </a:xfrm>
        </p:spPr>
        <p:txBody>
          <a:bodyPr/>
          <a:lstStyle/>
          <a:p>
            <a:pPr algn="ctr"/>
            <a:r>
              <a:rPr lang="es-ES" sz="2400" dirty="0"/>
              <a:t>Objetivos, metas  e </a:t>
            </a:r>
            <a:r>
              <a:rPr lang="es-ES" sz="2400" dirty="0" smtClean="0"/>
              <a:t>resultados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7753672" cy="520404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t-BR" sz="2400" b="1" dirty="0"/>
              <a:t>Objetivo 2 - Melhorar a qualidade da atenção a hipertensos e/ou diabéticos.</a:t>
            </a:r>
            <a:endParaRPr lang="pt-BR" sz="2400" dirty="0"/>
          </a:p>
          <a:p>
            <a:pPr marL="114300" indent="0" algn="ctr">
              <a:buNone/>
            </a:pPr>
            <a:endParaRPr lang="pt-BR" b="1" dirty="0" smtClean="0"/>
          </a:p>
          <a:p>
            <a:r>
              <a:rPr lang="pt-BR" b="1" dirty="0" smtClean="0"/>
              <a:t>Meta </a:t>
            </a:r>
            <a:r>
              <a:rPr lang="pt-BR" b="1" dirty="0"/>
              <a:t>2.5: </a:t>
            </a:r>
            <a:r>
              <a:rPr lang="pt-BR" dirty="0"/>
              <a:t>Priorizar a prescrição de medicamentos da farmácia </a:t>
            </a:r>
            <a:r>
              <a:rPr lang="pt-BR" dirty="0" smtClean="0"/>
              <a:t>popular </a:t>
            </a:r>
            <a:r>
              <a:rPr lang="pt-BR" dirty="0"/>
              <a:t>para 100% dos hipertensos cadastrados na </a:t>
            </a:r>
            <a:r>
              <a:rPr lang="pt-BR" dirty="0" smtClean="0"/>
              <a:t>UBS</a:t>
            </a:r>
          </a:p>
          <a:p>
            <a:pPr marL="114300" indent="0" algn="ctr">
              <a:buNone/>
            </a:pPr>
            <a:endParaRPr lang="pt-BR" sz="2400" dirty="0" smtClean="0"/>
          </a:p>
          <a:p>
            <a:pPr marL="114300" indent="0" algn="ctr">
              <a:buNone/>
            </a:pPr>
            <a:r>
              <a:rPr lang="pt-BR" sz="2400" dirty="0" smtClean="0"/>
              <a:t>1º </a:t>
            </a:r>
            <a:r>
              <a:rPr lang="pt-BR" sz="2400" dirty="0"/>
              <a:t>mês :67 (100%)</a:t>
            </a:r>
          </a:p>
          <a:p>
            <a:pPr marL="114300" indent="0" algn="ctr">
              <a:buNone/>
            </a:pPr>
            <a:r>
              <a:rPr lang="pt-BR" sz="2400" dirty="0"/>
              <a:t>2º mês:  126 (100%)</a:t>
            </a:r>
          </a:p>
          <a:p>
            <a:pPr marL="114300" indent="0" algn="ctr">
              <a:buNone/>
            </a:pPr>
            <a:r>
              <a:rPr lang="pt-BR" sz="2400" dirty="0"/>
              <a:t>3º </a:t>
            </a:r>
            <a:r>
              <a:rPr lang="pt-BR" sz="2400" dirty="0" smtClean="0"/>
              <a:t>mês: </a:t>
            </a:r>
            <a:r>
              <a:rPr lang="pt-BR" sz="2400" dirty="0"/>
              <a:t>194 (100%)</a:t>
            </a:r>
          </a:p>
          <a:p>
            <a:pPr marL="114300" indent="0">
              <a:buNone/>
            </a:pPr>
            <a:endParaRPr lang="pt-BR" b="1" dirty="0" smtClean="0"/>
          </a:p>
          <a:p>
            <a:r>
              <a:rPr lang="pt-BR" b="1" dirty="0" smtClean="0"/>
              <a:t>Meta </a:t>
            </a:r>
            <a:r>
              <a:rPr lang="pt-BR" b="1" dirty="0"/>
              <a:t>2.6:</a:t>
            </a:r>
            <a:r>
              <a:rPr lang="pt-BR" dirty="0"/>
              <a:t> Priorizar a prescrição de medicamentos da farmácia popular para 100% dos diabéticos cadastrados na UBS.</a:t>
            </a:r>
          </a:p>
          <a:p>
            <a:pPr marL="114300" indent="0" algn="ctr">
              <a:buNone/>
            </a:pPr>
            <a:endParaRPr lang="pt-BR" sz="2400" dirty="0" smtClean="0"/>
          </a:p>
          <a:p>
            <a:pPr marL="114300" indent="0" algn="ctr">
              <a:buNone/>
            </a:pPr>
            <a:r>
              <a:rPr lang="pt-BR" sz="2400" dirty="0" smtClean="0"/>
              <a:t>1º </a:t>
            </a:r>
            <a:r>
              <a:rPr lang="pt-BR" sz="2400" dirty="0"/>
              <a:t>mês :9 (100%)</a:t>
            </a:r>
          </a:p>
          <a:p>
            <a:pPr marL="114300" indent="0" algn="ctr">
              <a:buNone/>
            </a:pPr>
            <a:r>
              <a:rPr lang="pt-BR" sz="2400" dirty="0"/>
              <a:t>2º mês:  17 (100%)</a:t>
            </a:r>
          </a:p>
          <a:p>
            <a:pPr marL="114300" indent="0" algn="ctr">
              <a:buNone/>
            </a:pPr>
            <a:r>
              <a:rPr lang="pt-BR" sz="2400" dirty="0"/>
              <a:t>3º </a:t>
            </a:r>
            <a:r>
              <a:rPr lang="pt-BR" sz="2400" dirty="0" smtClean="0"/>
              <a:t>mês:  </a:t>
            </a:r>
            <a:r>
              <a:rPr lang="pt-BR" sz="2400" dirty="0"/>
              <a:t>27 (100%)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833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143000"/>
          </a:xfrm>
        </p:spPr>
        <p:txBody>
          <a:bodyPr/>
          <a:lstStyle/>
          <a:p>
            <a:pPr algn="ctr"/>
            <a:r>
              <a:rPr lang="es-ES" sz="2400" dirty="0"/>
              <a:t>Objetivos, metas  e </a:t>
            </a:r>
            <a:r>
              <a:rPr lang="es-ES" sz="2400" dirty="0" smtClean="0"/>
              <a:t>resultados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 smtClean="0"/>
              <a:t>Objetivo 2 - Melhorar a qualidade da atenção a hipertensos e/ou diabéticos.</a:t>
            </a:r>
            <a:endParaRPr lang="pt-BR" sz="2000" dirty="0" smtClean="0"/>
          </a:p>
          <a:p>
            <a:endParaRPr lang="pt-BR" sz="2000" b="1" dirty="0" smtClean="0"/>
          </a:p>
          <a:p>
            <a:pPr algn="just"/>
            <a:r>
              <a:rPr lang="pt-BR" sz="2000" b="1" dirty="0" smtClean="0"/>
              <a:t>Meta 2.7: </a:t>
            </a:r>
            <a:r>
              <a:rPr lang="pt-BR" sz="2000" dirty="0" smtClean="0"/>
              <a:t>Realizar avaliação da necessidade de atendimento odontológico em 100% dos hipertensos </a:t>
            </a:r>
          </a:p>
          <a:p>
            <a:endParaRPr lang="pt-BR" sz="2000" dirty="0"/>
          </a:p>
          <a:p>
            <a:pPr marL="114300" indent="0" algn="just">
              <a:buNone/>
            </a:pPr>
            <a:r>
              <a:rPr lang="pt-BR" sz="2000" dirty="0"/>
              <a:t>1º mês :</a:t>
            </a:r>
            <a:r>
              <a:rPr lang="pt-BR" sz="2000" dirty="0" smtClean="0"/>
              <a:t>64 (95,5%)</a:t>
            </a:r>
            <a:endParaRPr lang="pt-BR" sz="2000" dirty="0"/>
          </a:p>
          <a:p>
            <a:pPr marL="114300" indent="0" algn="just">
              <a:buNone/>
            </a:pPr>
            <a:r>
              <a:rPr lang="pt-BR" sz="2000" dirty="0"/>
              <a:t>2º mês:  </a:t>
            </a:r>
            <a:r>
              <a:rPr lang="pt-BR" sz="2000" dirty="0" smtClean="0"/>
              <a:t>118 (93,7%)</a:t>
            </a:r>
            <a:endParaRPr lang="pt-BR" sz="2000" dirty="0"/>
          </a:p>
          <a:p>
            <a:pPr marL="114300" indent="0" algn="just">
              <a:buNone/>
            </a:pPr>
            <a:r>
              <a:rPr lang="pt-BR" sz="2000" dirty="0"/>
              <a:t>3º </a:t>
            </a:r>
            <a:r>
              <a:rPr lang="pt-BR" sz="2000" dirty="0" smtClean="0"/>
              <a:t>mês:  170 (92,3%)</a:t>
            </a:r>
            <a:endParaRPr lang="pt-BR" sz="2000" dirty="0"/>
          </a:p>
          <a:p>
            <a:endParaRPr lang="pt-BR" sz="2000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948848"/>
              </p:ext>
            </p:extLst>
          </p:nvPr>
        </p:nvGraphicFramePr>
        <p:xfrm>
          <a:off x="3542184" y="3356992"/>
          <a:ext cx="452169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3491880" y="3284984"/>
            <a:ext cx="4680520" cy="280831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491880" y="611023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1400" dirty="0"/>
              <a:t>Figura 6 – Proporção de hipertensos com avaliação da necessidade de atendimento odontológico na UBS Centro – USF de Marcolândia, PI. 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30733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143000"/>
          </a:xfrm>
        </p:spPr>
        <p:txBody>
          <a:bodyPr/>
          <a:lstStyle/>
          <a:p>
            <a:pPr algn="ctr"/>
            <a:r>
              <a:rPr lang="es-ES" sz="2400" dirty="0"/>
              <a:t>Objetivos, metas  e </a:t>
            </a:r>
            <a:r>
              <a:rPr lang="es-ES" sz="2400" dirty="0" smtClean="0"/>
              <a:t>resultados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/>
              <a:t>Objetivo 2 - Melhorar a qualidade da atenção a hipertensos e/ou diabéticos.</a:t>
            </a:r>
            <a:endParaRPr lang="pt-BR" sz="2000" dirty="0"/>
          </a:p>
          <a:p>
            <a:pPr algn="just"/>
            <a:endParaRPr lang="pt-BR" sz="2000" b="1" dirty="0" smtClean="0"/>
          </a:p>
          <a:p>
            <a:pPr algn="just"/>
            <a:r>
              <a:rPr lang="pt-BR" sz="2000" b="1" dirty="0" smtClean="0"/>
              <a:t>Meta </a:t>
            </a:r>
            <a:r>
              <a:rPr lang="pt-BR" sz="2000" b="1" dirty="0"/>
              <a:t>2.8:</a:t>
            </a:r>
            <a:r>
              <a:rPr lang="pt-BR" sz="2000" dirty="0"/>
              <a:t> Realizar avaliação da necessidade de atendimento odontológico em 100% dos diabéticos.</a:t>
            </a:r>
          </a:p>
          <a:p>
            <a:pPr marL="114300" indent="0" algn="just">
              <a:buNone/>
            </a:pPr>
            <a:endParaRPr lang="pt-BR" sz="2000" dirty="0" smtClean="0"/>
          </a:p>
          <a:p>
            <a:pPr marL="114300" indent="0" algn="just">
              <a:buNone/>
            </a:pPr>
            <a:endParaRPr lang="pt-BR" sz="2000" dirty="0"/>
          </a:p>
          <a:p>
            <a:pPr marL="114300" indent="0" algn="just">
              <a:buNone/>
            </a:pPr>
            <a:r>
              <a:rPr lang="pt-BR" sz="2000" dirty="0" smtClean="0"/>
              <a:t>1º </a:t>
            </a:r>
            <a:r>
              <a:rPr lang="pt-BR" sz="2000" dirty="0"/>
              <a:t>mês </a:t>
            </a:r>
            <a:r>
              <a:rPr lang="pt-BR" sz="2000" dirty="0" smtClean="0"/>
              <a:t>:7 </a:t>
            </a:r>
            <a:r>
              <a:rPr lang="pt-BR" sz="2000" dirty="0"/>
              <a:t>(77,8</a:t>
            </a:r>
            <a:r>
              <a:rPr lang="pt-BR" sz="2000" dirty="0" smtClean="0"/>
              <a:t>%)</a:t>
            </a:r>
          </a:p>
          <a:p>
            <a:pPr marL="114300" indent="0" algn="just">
              <a:buNone/>
            </a:pPr>
            <a:r>
              <a:rPr lang="pt-BR" sz="2000" dirty="0" smtClean="0"/>
              <a:t>2º </a:t>
            </a:r>
            <a:r>
              <a:rPr lang="pt-BR" sz="2000" dirty="0"/>
              <a:t>mês:  </a:t>
            </a:r>
            <a:r>
              <a:rPr lang="pt-BR" sz="2000" dirty="0" smtClean="0"/>
              <a:t>15 (88,2%) </a:t>
            </a:r>
            <a:endParaRPr lang="pt-BR" sz="2000" dirty="0"/>
          </a:p>
          <a:p>
            <a:pPr marL="114300" indent="0" algn="just">
              <a:buNone/>
            </a:pPr>
            <a:r>
              <a:rPr lang="pt-BR" sz="2000" dirty="0"/>
              <a:t>3º mês </a:t>
            </a:r>
            <a:r>
              <a:rPr lang="pt-BR" sz="2000" dirty="0" smtClean="0"/>
              <a:t>: 24 </a:t>
            </a:r>
            <a:r>
              <a:rPr lang="pt-BR" sz="2000" dirty="0"/>
              <a:t>(88,9</a:t>
            </a:r>
            <a:r>
              <a:rPr lang="pt-BR" sz="2000" dirty="0" smtClean="0"/>
              <a:t>%)</a:t>
            </a:r>
            <a:endParaRPr lang="pt-BR" sz="2000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908606"/>
              </p:ext>
            </p:extLst>
          </p:nvPr>
        </p:nvGraphicFramePr>
        <p:xfrm>
          <a:off x="3419872" y="3429000"/>
          <a:ext cx="446449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3419872" y="3356992"/>
            <a:ext cx="4680520" cy="273630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491880" y="611023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1400" dirty="0"/>
              <a:t>Figura 6 – Proporção de </a:t>
            </a:r>
            <a:r>
              <a:rPr lang="pt-BR" sz="1400" dirty="0" smtClean="0"/>
              <a:t>diabéticos </a:t>
            </a:r>
            <a:r>
              <a:rPr lang="pt-BR" sz="1400" dirty="0"/>
              <a:t>com avaliação da necessidade de atendimento odontológico na UBS Centro – USF de Marcolândia, PI. 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97394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400" dirty="0"/>
              <a:t>Objetivos, metas  e </a:t>
            </a:r>
            <a:r>
              <a:rPr lang="es-ES" sz="2400" dirty="0" smtClean="0"/>
              <a:t>resultados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000" b="1" dirty="0"/>
              <a:t>Objetivo </a:t>
            </a:r>
            <a:r>
              <a:rPr lang="pt-BR" sz="2000" b="1" dirty="0" smtClean="0"/>
              <a:t>3: Melhorar </a:t>
            </a:r>
            <a:r>
              <a:rPr lang="pt-BR" sz="2000" b="1" dirty="0"/>
              <a:t>a adesão de hipertensos e/ou diabéticos ao programa</a:t>
            </a:r>
            <a:r>
              <a:rPr lang="pt-BR" sz="2000" b="1" dirty="0" smtClean="0"/>
              <a:t>.</a:t>
            </a:r>
          </a:p>
          <a:p>
            <a:pPr algn="just"/>
            <a:r>
              <a:rPr lang="pt-BR" sz="2000" b="1" dirty="0"/>
              <a:t>Meta 3.1</a:t>
            </a:r>
            <a:r>
              <a:rPr lang="pt-BR" sz="2000" dirty="0"/>
              <a:t> Buscar 100% dos hipertensos faltosos às consultas na UBS conforme a periodicidade </a:t>
            </a:r>
            <a:r>
              <a:rPr lang="pt-BR" sz="2000" dirty="0" smtClean="0"/>
              <a:t>recomenda</a:t>
            </a:r>
          </a:p>
          <a:p>
            <a:pPr marL="114300" indent="0" algn="ctr">
              <a:buNone/>
            </a:pPr>
            <a:r>
              <a:rPr lang="pt-BR" sz="2000" dirty="0"/>
              <a:t>1º mês :67 (100%)</a:t>
            </a:r>
          </a:p>
          <a:p>
            <a:pPr marL="114300" indent="0" algn="ctr">
              <a:buNone/>
            </a:pPr>
            <a:r>
              <a:rPr lang="pt-BR" sz="2000" dirty="0"/>
              <a:t>2º mês:  126 (100%)</a:t>
            </a:r>
          </a:p>
          <a:p>
            <a:pPr marL="114300" indent="0" algn="ctr">
              <a:buNone/>
            </a:pPr>
            <a:r>
              <a:rPr lang="pt-BR" sz="2000" dirty="0"/>
              <a:t>3º mês  194 (100%)</a:t>
            </a:r>
          </a:p>
          <a:p>
            <a:pPr marL="114300" indent="0" algn="just">
              <a:buNone/>
            </a:pPr>
            <a:endParaRPr lang="pt-BR" sz="2000" dirty="0"/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/>
              <a:t>Meta </a:t>
            </a:r>
            <a:r>
              <a:rPr lang="pt-BR" sz="2000" b="1" dirty="0"/>
              <a:t>3.2</a:t>
            </a:r>
            <a:r>
              <a:rPr lang="pt-BR" sz="2000" dirty="0"/>
              <a:t>: Buscar 100% dos diabéticos faltosos às consultas na UBS conforme a periodicidade recomendada</a:t>
            </a:r>
            <a:r>
              <a:rPr lang="pt-BR" sz="2000" dirty="0" smtClean="0"/>
              <a:t>.</a:t>
            </a:r>
          </a:p>
          <a:p>
            <a:pPr marL="114300" indent="0" algn="ctr">
              <a:buNone/>
            </a:pPr>
            <a:r>
              <a:rPr lang="pt-BR" sz="2000" dirty="0"/>
              <a:t>1º mês :9 (100%)</a:t>
            </a:r>
          </a:p>
          <a:p>
            <a:pPr marL="114300" indent="0" algn="ctr">
              <a:buNone/>
            </a:pPr>
            <a:r>
              <a:rPr lang="pt-BR" sz="2000" dirty="0"/>
              <a:t>2º mês:  17 (100%)</a:t>
            </a:r>
          </a:p>
          <a:p>
            <a:pPr marL="114300" indent="0" algn="ctr">
              <a:buNone/>
            </a:pPr>
            <a:r>
              <a:rPr lang="pt-BR" sz="2000" dirty="0"/>
              <a:t>3º mês  27 (100%)</a:t>
            </a:r>
          </a:p>
          <a:p>
            <a:pPr algn="just"/>
            <a:endParaRPr lang="pt-BR" sz="2000" dirty="0"/>
          </a:p>
          <a:p>
            <a:pPr marL="11430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763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400" dirty="0"/>
              <a:t>Objetivos, metas  e </a:t>
            </a:r>
            <a:r>
              <a:rPr lang="es-ES" sz="2400" dirty="0" smtClean="0"/>
              <a:t>resultados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t-BR" sz="2000" b="1" dirty="0" smtClean="0"/>
              <a:t>Objetivo 4: Melhorar </a:t>
            </a:r>
            <a:r>
              <a:rPr lang="pt-BR" sz="2000" b="1" dirty="0"/>
              <a:t>o registro das informações </a:t>
            </a:r>
            <a:endParaRPr lang="pt-BR" sz="2000" b="1" dirty="0" smtClean="0"/>
          </a:p>
          <a:p>
            <a:endParaRPr lang="pt-BR" sz="2000" b="1" dirty="0" smtClean="0"/>
          </a:p>
          <a:p>
            <a:r>
              <a:rPr lang="pt-BR" sz="2000" b="1" dirty="0" smtClean="0"/>
              <a:t>Meta </a:t>
            </a:r>
            <a:r>
              <a:rPr lang="pt-BR" sz="2000" b="1" dirty="0"/>
              <a:t>4.2</a:t>
            </a:r>
            <a:r>
              <a:rPr lang="pt-BR" sz="2000" dirty="0"/>
              <a:t> - Manter ficha de acompanhamento de 100% dos diabéticos cadastrados na UBS</a:t>
            </a:r>
            <a:r>
              <a:rPr lang="pt-BR" sz="2000" dirty="0" smtClean="0"/>
              <a:t>.</a:t>
            </a:r>
          </a:p>
          <a:p>
            <a:pPr marL="114300" indent="0" algn="ctr">
              <a:buNone/>
            </a:pPr>
            <a:r>
              <a:rPr lang="pt-BR" sz="2000" dirty="0"/>
              <a:t>1º mês :67 (100%)</a:t>
            </a:r>
          </a:p>
          <a:p>
            <a:pPr marL="114300" indent="0" algn="ctr">
              <a:buNone/>
            </a:pPr>
            <a:r>
              <a:rPr lang="pt-BR" sz="2000" dirty="0"/>
              <a:t>2º mês:  126 (100%)</a:t>
            </a:r>
          </a:p>
          <a:p>
            <a:pPr marL="114300" indent="0" algn="ctr">
              <a:buNone/>
            </a:pPr>
            <a:r>
              <a:rPr lang="pt-BR" sz="2000" dirty="0"/>
              <a:t>3º mês  194 (100%)</a:t>
            </a:r>
          </a:p>
          <a:p>
            <a:pPr marL="114300" indent="0">
              <a:buNone/>
            </a:pPr>
            <a:endParaRPr lang="pt-BR" sz="2000" dirty="0"/>
          </a:p>
          <a:p>
            <a:pPr marL="114300" indent="0">
              <a:buNone/>
            </a:pPr>
            <a:r>
              <a:rPr lang="pt-BR" sz="2000" dirty="0"/>
              <a:t> </a:t>
            </a:r>
            <a:endParaRPr lang="pt-BR" sz="2000" dirty="0"/>
          </a:p>
          <a:p>
            <a:r>
              <a:rPr lang="pt-BR" sz="2000" b="1" dirty="0"/>
              <a:t>Meta 4.1</a:t>
            </a:r>
            <a:r>
              <a:rPr lang="pt-BR" sz="2000" dirty="0"/>
              <a:t>: Manter ficha de acompanhamento de 100% dos hipertensos cadastrados na UBS.</a:t>
            </a:r>
          </a:p>
          <a:p>
            <a:pPr marL="114300" indent="0" algn="ctr">
              <a:buNone/>
            </a:pPr>
            <a:r>
              <a:rPr lang="pt-BR" sz="2000" dirty="0"/>
              <a:t>1º mês :9 (100%)</a:t>
            </a:r>
          </a:p>
          <a:p>
            <a:pPr marL="114300" indent="0" algn="ctr">
              <a:buNone/>
            </a:pPr>
            <a:r>
              <a:rPr lang="pt-BR" sz="2000" dirty="0"/>
              <a:t>2º mês:  17 (100%)</a:t>
            </a:r>
          </a:p>
          <a:p>
            <a:pPr marL="114300" indent="0" algn="ctr">
              <a:buNone/>
            </a:pPr>
            <a:r>
              <a:rPr lang="pt-BR" sz="2000" dirty="0"/>
              <a:t>3º mês  27 (100%)</a:t>
            </a:r>
          </a:p>
          <a:p>
            <a:pPr marL="114300" indent="0"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13538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400" dirty="0"/>
              <a:t>Objetivos, metas  e </a:t>
            </a:r>
            <a:r>
              <a:rPr lang="es-ES" sz="2400" dirty="0" smtClean="0"/>
              <a:t>resultados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7787208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pt-BR" sz="2000" b="1" dirty="0" smtClean="0"/>
          </a:p>
          <a:p>
            <a:pPr algn="ctr"/>
            <a:r>
              <a:rPr lang="pt-BR" sz="2000" b="1" dirty="0"/>
              <a:t> Objetivo 5-  Mapear hipertensos e diabéticos de risco para doença cardiovascular.</a:t>
            </a:r>
            <a:endParaRPr lang="pt-BR" sz="2000" dirty="0"/>
          </a:p>
          <a:p>
            <a:endParaRPr lang="pt-BR" sz="2000" dirty="0"/>
          </a:p>
          <a:p>
            <a:r>
              <a:rPr lang="pt-BR" sz="2000" b="1" dirty="0"/>
              <a:t>Meta 5.1 - </a:t>
            </a:r>
            <a:r>
              <a:rPr lang="pt-BR" sz="2000" dirty="0"/>
              <a:t>Realizar estratificação do risco cardiovascular em 100% dos hipertensos cadastrados na UBS.</a:t>
            </a:r>
          </a:p>
          <a:p>
            <a:pPr marL="114300" indent="0" algn="ctr">
              <a:buNone/>
            </a:pPr>
            <a:endParaRPr lang="pt-BR" sz="2000" dirty="0" smtClean="0"/>
          </a:p>
          <a:p>
            <a:pPr marL="114300" indent="0" algn="ctr">
              <a:buNone/>
            </a:pPr>
            <a:r>
              <a:rPr lang="pt-BR" sz="2000" dirty="0" smtClean="0"/>
              <a:t>1º </a:t>
            </a:r>
            <a:r>
              <a:rPr lang="pt-BR" sz="2000" dirty="0"/>
              <a:t>mês :67 (100%)</a:t>
            </a:r>
          </a:p>
          <a:p>
            <a:pPr marL="114300" indent="0" algn="ctr">
              <a:buNone/>
            </a:pPr>
            <a:r>
              <a:rPr lang="pt-BR" sz="2000" dirty="0"/>
              <a:t>2º mês:  126 (100%)</a:t>
            </a:r>
          </a:p>
          <a:p>
            <a:pPr marL="114300" indent="0" algn="ctr">
              <a:buNone/>
            </a:pPr>
            <a:r>
              <a:rPr lang="pt-BR" sz="2000" dirty="0"/>
              <a:t>3º mês  194 (100%)</a:t>
            </a:r>
          </a:p>
          <a:p>
            <a:pPr marL="114300" indent="0">
              <a:buNone/>
            </a:pPr>
            <a:endParaRPr lang="pt-BR" sz="2000" b="1" dirty="0"/>
          </a:p>
          <a:p>
            <a:r>
              <a:rPr lang="pt-BR" sz="2000" b="1" dirty="0" smtClean="0"/>
              <a:t>Meta </a:t>
            </a:r>
            <a:r>
              <a:rPr lang="pt-BR" sz="2000" b="1" dirty="0"/>
              <a:t>5.2</a:t>
            </a:r>
            <a:r>
              <a:rPr lang="pt-BR" sz="2000" dirty="0"/>
              <a:t> - Realizar estratificação do risco cardiovascular em 100% dos diabéticos cadastrados na UBS</a:t>
            </a:r>
            <a:r>
              <a:rPr lang="pt-BR" sz="2000" dirty="0" smtClean="0"/>
              <a:t>.</a:t>
            </a:r>
          </a:p>
          <a:p>
            <a:pPr marL="114300" indent="0" algn="ctr">
              <a:buNone/>
            </a:pPr>
            <a:r>
              <a:rPr lang="pt-BR" sz="2000" dirty="0"/>
              <a:t>1º mês :9 (100%)</a:t>
            </a:r>
          </a:p>
          <a:p>
            <a:pPr marL="114300" indent="0" algn="ctr">
              <a:buNone/>
            </a:pPr>
            <a:r>
              <a:rPr lang="pt-BR" sz="2000" dirty="0"/>
              <a:t>2º mês:  17 (100%)</a:t>
            </a:r>
          </a:p>
          <a:p>
            <a:pPr marL="114300" indent="0" algn="ctr">
              <a:buNone/>
            </a:pPr>
            <a:r>
              <a:rPr lang="pt-BR" sz="2000" dirty="0"/>
              <a:t>3º mês  27 (100%)</a:t>
            </a:r>
          </a:p>
          <a:p>
            <a:pPr marL="114300" indent="0">
              <a:buNone/>
            </a:pPr>
            <a:endParaRPr lang="pt-BR" sz="2000" dirty="0"/>
          </a:p>
          <a:p>
            <a:pPr marL="114300" indent="0">
              <a:buNone/>
            </a:pPr>
            <a:r>
              <a:rPr lang="pt-BR" sz="2000" b="1" dirty="0" smtClean="0"/>
              <a:t>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8421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400" dirty="0"/>
              <a:t>Objetivos, metas  e </a:t>
            </a:r>
            <a:r>
              <a:rPr lang="es-ES" sz="2400" dirty="0" smtClean="0"/>
              <a:t>resultados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7825680" cy="4800600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 smtClean="0"/>
              <a:t>Objetivo 6: Promover </a:t>
            </a:r>
            <a:r>
              <a:rPr lang="pt-BR" sz="2000" b="1" dirty="0"/>
              <a:t>a saúde de hipertensos e diabéticos</a:t>
            </a:r>
            <a:endParaRPr lang="pt-BR" sz="2000" b="1" dirty="0" smtClean="0"/>
          </a:p>
          <a:p>
            <a:pPr algn="just"/>
            <a:r>
              <a:rPr lang="pt-BR" sz="2000" b="1" dirty="0" smtClean="0"/>
              <a:t>Meta </a:t>
            </a:r>
            <a:r>
              <a:rPr lang="pt-BR" sz="2000" b="1" dirty="0"/>
              <a:t>6.7 </a:t>
            </a:r>
            <a:r>
              <a:rPr lang="pt-BR" sz="2000" dirty="0"/>
              <a:t>- Garantir orientação </a:t>
            </a:r>
            <a:r>
              <a:rPr lang="pt-BR" sz="2000" dirty="0" smtClean="0"/>
              <a:t>nutricional sobre alimentação saudável, prática regular de atividade física, riscos do tabagismo e</a:t>
            </a:r>
            <a:r>
              <a:rPr lang="pt-BR" sz="2000" dirty="0" smtClean="0"/>
              <a:t> </a:t>
            </a:r>
            <a:r>
              <a:rPr lang="pt-BR" sz="2000" dirty="0"/>
              <a:t>higiene bucal a 100% dos usuários hipertensos.</a:t>
            </a:r>
          </a:p>
          <a:p>
            <a:pPr marL="114300" indent="0">
              <a:buNone/>
            </a:pPr>
            <a:endParaRPr lang="pt-BR" sz="2000" b="1" dirty="0"/>
          </a:p>
          <a:p>
            <a:pPr marL="114300" indent="0" algn="ctr">
              <a:buNone/>
            </a:pPr>
            <a:r>
              <a:rPr lang="pt-BR" sz="2000" dirty="0"/>
              <a:t>1º mês :67 (100%)</a:t>
            </a:r>
          </a:p>
          <a:p>
            <a:pPr marL="114300" indent="0" algn="ctr">
              <a:buNone/>
            </a:pPr>
            <a:r>
              <a:rPr lang="pt-BR" sz="2000" dirty="0"/>
              <a:t>2º mês:  126 (100%)</a:t>
            </a:r>
          </a:p>
          <a:p>
            <a:pPr marL="114300" indent="0" algn="ctr">
              <a:buNone/>
            </a:pPr>
            <a:r>
              <a:rPr lang="pt-BR" sz="2000" dirty="0"/>
              <a:t>3º mês  194 (100%)</a:t>
            </a:r>
          </a:p>
          <a:p>
            <a:pPr marL="114300" indent="0">
              <a:buNone/>
            </a:pPr>
            <a:endParaRPr lang="pt-BR" sz="2000" b="1" dirty="0" smtClean="0"/>
          </a:p>
          <a:p>
            <a:pPr algn="just"/>
            <a:r>
              <a:rPr lang="pt-BR" sz="2000" b="1" dirty="0" smtClean="0"/>
              <a:t>Meta </a:t>
            </a:r>
            <a:r>
              <a:rPr lang="pt-BR" sz="2000" b="1" dirty="0"/>
              <a:t>6.8</a:t>
            </a:r>
            <a:r>
              <a:rPr lang="pt-BR" sz="2000" dirty="0"/>
              <a:t> </a:t>
            </a:r>
            <a:r>
              <a:rPr lang="pt-BR" sz="2000" dirty="0"/>
              <a:t>Garantir orientação nutricional sobre alimentação saudável, prática regular de atividade física, riscos do tabagismo e higiene bucal </a:t>
            </a:r>
            <a:r>
              <a:rPr lang="pt-BR" sz="2000" dirty="0" smtClean="0"/>
              <a:t>a </a:t>
            </a:r>
            <a:r>
              <a:rPr lang="pt-BR" sz="2000" dirty="0"/>
              <a:t>100% dos usuários diabéticos.</a:t>
            </a:r>
          </a:p>
          <a:p>
            <a:pPr marL="114300" indent="0" algn="ctr">
              <a:buNone/>
            </a:pPr>
            <a:r>
              <a:rPr lang="pt-BR" sz="2000" dirty="0" smtClean="0"/>
              <a:t> </a:t>
            </a:r>
            <a:r>
              <a:rPr lang="pt-BR" sz="2000" dirty="0"/>
              <a:t>1º mês :9 (100%)</a:t>
            </a:r>
          </a:p>
          <a:p>
            <a:pPr marL="114300" indent="0" algn="ctr">
              <a:buNone/>
            </a:pPr>
            <a:r>
              <a:rPr lang="pt-BR" sz="2000" dirty="0"/>
              <a:t>2º mês:  17 (100%)</a:t>
            </a:r>
          </a:p>
          <a:p>
            <a:pPr marL="114300" indent="0" algn="ctr">
              <a:buNone/>
            </a:pPr>
            <a:r>
              <a:rPr lang="pt-BR" sz="2000" dirty="0"/>
              <a:t>3º mês  27 (100%)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8870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200" dirty="0" err="1" smtClean="0"/>
              <a:t>Discussão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7787208" cy="4800600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s-ES" b="1" dirty="0" err="1" smtClean="0"/>
              <a:t>Importância</a:t>
            </a:r>
            <a:r>
              <a:rPr lang="es-ES" b="1" dirty="0" smtClean="0"/>
              <a:t>  </a:t>
            </a:r>
            <a:r>
              <a:rPr lang="es-ES" b="1" dirty="0" smtClean="0"/>
              <a:t>da  </a:t>
            </a:r>
            <a:r>
              <a:rPr lang="es-ES" b="1" dirty="0" err="1" smtClean="0"/>
              <a:t>intervenção</a:t>
            </a:r>
            <a:r>
              <a:rPr lang="es-ES" b="1" dirty="0" smtClean="0"/>
              <a:t>  para  o  </a:t>
            </a:r>
            <a:r>
              <a:rPr lang="es-ES" b="1" dirty="0" err="1" smtClean="0"/>
              <a:t>serviço</a:t>
            </a:r>
            <a:r>
              <a:rPr lang="es-ES" b="1" dirty="0" smtClean="0"/>
              <a:t>:</a:t>
            </a:r>
          </a:p>
          <a:p>
            <a:pPr marL="114300" indent="0" algn="ctr">
              <a:buNone/>
            </a:pPr>
            <a:endParaRPr lang="es-ES" dirty="0" smtClean="0"/>
          </a:p>
          <a:p>
            <a:pPr algn="just"/>
            <a:r>
              <a:rPr lang="pt-BR" dirty="0" smtClean="0"/>
              <a:t> </a:t>
            </a:r>
            <a:r>
              <a:rPr lang="pt-BR" dirty="0"/>
              <a:t>C</a:t>
            </a:r>
            <a:r>
              <a:rPr lang="pt-BR" dirty="0" smtClean="0"/>
              <a:t>onseguimos </a:t>
            </a:r>
            <a:r>
              <a:rPr lang="pt-BR" dirty="0"/>
              <a:t>a ampliação da cobertura da   atenção  aos  </a:t>
            </a:r>
            <a:r>
              <a:rPr lang="pt-BR" dirty="0" smtClean="0"/>
              <a:t>usuários  </a:t>
            </a:r>
            <a:r>
              <a:rPr lang="pt-BR" dirty="0"/>
              <a:t>hipertensos  e  </a:t>
            </a:r>
            <a:r>
              <a:rPr lang="pt-BR" dirty="0" smtClean="0"/>
              <a:t>diabéticos.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Melhora da  </a:t>
            </a:r>
            <a:r>
              <a:rPr lang="pt-BR" dirty="0"/>
              <a:t>qualidade  da  atenção  aos  mesmos,  com  todos  os parâmetros estabelecidos, </a:t>
            </a:r>
            <a:r>
              <a:rPr lang="pt-BR" dirty="0" smtClean="0"/>
              <a:t>com  uma adequada anamnese, </a:t>
            </a:r>
            <a:r>
              <a:rPr lang="pt-BR" dirty="0"/>
              <a:t>exame  físico, avaliação do risco cardiovascular, avaliação  odontológica  e  orientação  adequada de  saúde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Também </a:t>
            </a:r>
            <a:r>
              <a:rPr lang="pt-BR" dirty="0"/>
              <a:t>melhoramos o   registro  de informações</a:t>
            </a:r>
            <a:r>
              <a:rPr lang="pt-BR" dirty="0" smtClean="0"/>
              <a:t>, com uso da ficha  de   acompanhamento ,  ficha  espelho  e  </a:t>
            </a:r>
            <a:r>
              <a:rPr lang="pt-BR" dirty="0"/>
              <a:t>prontuário </a:t>
            </a:r>
            <a:r>
              <a:rPr lang="pt-BR" dirty="0" smtClean="0"/>
              <a:t>clínico, </a:t>
            </a:r>
            <a:r>
              <a:rPr lang="pt-BR" dirty="0"/>
              <a:t>com  o uso  do  livro  de  </a:t>
            </a:r>
            <a:r>
              <a:rPr lang="pt-BR" dirty="0" smtClean="0"/>
              <a:t>atendimento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875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1143000"/>
          </a:xfrm>
        </p:spPr>
        <p:txBody>
          <a:bodyPr/>
          <a:lstStyle/>
          <a:p>
            <a:pPr algn="ctr"/>
            <a:r>
              <a:rPr lang="pt-BR" sz="2800" dirty="0" smtClean="0"/>
              <a:t>Marcolândia/PI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  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179512" y="548680"/>
            <a:ext cx="5540935" cy="67403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endParaRPr lang="pt-BR" sz="2400" dirty="0" smtClean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/>
              <a:t>7892 habitantes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/>
              <a:t> </a:t>
            </a:r>
            <a:r>
              <a:rPr lang="pt-BR" sz="2400" dirty="0"/>
              <a:t>S</a:t>
            </a:r>
            <a:r>
              <a:rPr lang="pt-BR" sz="2400" dirty="0" smtClean="0"/>
              <a:t>itua-se </a:t>
            </a:r>
            <a:r>
              <a:rPr lang="pt-BR" sz="2400" dirty="0"/>
              <a:t>a 23 km ao norte-oeste de </a:t>
            </a:r>
            <a:r>
              <a:rPr lang="pt-BR" sz="2400" dirty="0" smtClean="0"/>
              <a:t>Araripina.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/>
              <a:t>A</a:t>
            </a:r>
            <a:r>
              <a:rPr lang="pt-BR" sz="2400" dirty="0" smtClean="0"/>
              <a:t>presenta  uma  UBS  que É formada  por  4  ESF e com uma equipe  NASF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/>
              <a:t>D</a:t>
            </a:r>
            <a:r>
              <a:rPr lang="pt-BR" sz="2400" dirty="0" smtClean="0"/>
              <a:t>isponibilidade </a:t>
            </a:r>
            <a:r>
              <a:rPr lang="pt-BR" sz="2400" dirty="0"/>
              <a:t>de 2 laboratórios para fazer exames que são privados, porém liberam 5 exames sem custos para ser feito pelo </a:t>
            </a:r>
            <a:r>
              <a:rPr lang="pt-BR" sz="2400" dirty="0" smtClean="0"/>
              <a:t>SUS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/>
              <a:t>N</a:t>
            </a:r>
            <a:r>
              <a:rPr lang="pt-BR" sz="2400" dirty="0" smtClean="0"/>
              <a:t>ão </a:t>
            </a:r>
            <a:r>
              <a:rPr lang="pt-BR" sz="2400" dirty="0"/>
              <a:t>temos hospital de atenção especializada só temos uma pediatra que tem consulta uma vez por semana em nosso centro.</a:t>
            </a:r>
            <a:endParaRPr lang="es-ES" sz="2400" dirty="0"/>
          </a:p>
          <a:p>
            <a:pPr marL="342900" indent="-342900" algn="just">
              <a:buFont typeface="Wingdings" pitchFamily="2" charset="2"/>
              <a:buChar char="ü"/>
            </a:pPr>
            <a:endParaRPr lang="es-ES" sz="2400" dirty="0"/>
          </a:p>
          <a:p>
            <a:pPr algn="just"/>
            <a:endParaRPr lang="es-ES" sz="2400" dirty="0"/>
          </a:p>
          <a:p>
            <a:pPr marL="342900" indent="-342900" algn="just">
              <a:buFont typeface="Wingdings" pitchFamily="2" charset="2"/>
              <a:buChar char="ü"/>
            </a:pPr>
            <a:endParaRPr lang="es-ES" sz="2400" dirty="0"/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/>
          </a:p>
        </p:txBody>
      </p:sp>
      <p:pic>
        <p:nvPicPr>
          <p:cNvPr id="1026" name="Picture 2" descr="C:\Users\Liti\Desktop\2ºsem 2015\Políticas de sáude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492896"/>
            <a:ext cx="2376264" cy="334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08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200" dirty="0" err="1"/>
              <a:t>Discussão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8064896" cy="5132040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s-ES" b="1" dirty="0" smtClean="0"/>
              <a:t>Importancia  da  </a:t>
            </a:r>
            <a:r>
              <a:rPr lang="es-ES" b="1" dirty="0" err="1" smtClean="0"/>
              <a:t>intervenção</a:t>
            </a:r>
            <a:r>
              <a:rPr lang="es-ES" b="1" dirty="0" smtClean="0"/>
              <a:t>  para  o  equipe:</a:t>
            </a:r>
          </a:p>
          <a:p>
            <a:pPr algn="just"/>
            <a:r>
              <a:rPr lang="pt-BR" dirty="0" smtClean="0"/>
              <a:t>Equipe capacitada sobre os </a:t>
            </a:r>
            <a:r>
              <a:rPr lang="pt-BR" dirty="0"/>
              <a:t>critérios para fazer o diagnostico da HAS e </a:t>
            </a:r>
            <a:r>
              <a:rPr lang="pt-BR" dirty="0" smtClean="0"/>
              <a:t>DM.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Conhecimento  sobre cada </a:t>
            </a:r>
            <a:r>
              <a:rPr lang="pt-BR" dirty="0"/>
              <a:t>patologia e o seguimento </a:t>
            </a:r>
            <a:r>
              <a:rPr lang="pt-BR" dirty="0" smtClean="0"/>
              <a:t>das  mesmas</a:t>
            </a:r>
            <a:r>
              <a:rPr lang="pt-BR" dirty="0"/>
              <a:t>, conhecendo   os  sintomas  e  sinais  mais  frequentes  de  </a:t>
            </a:r>
            <a:r>
              <a:rPr lang="pt-BR" dirty="0" err="1"/>
              <a:t>descompensação</a:t>
            </a:r>
            <a:r>
              <a:rPr lang="pt-BR" dirty="0"/>
              <a:t>   e  complicações   destas  </a:t>
            </a:r>
            <a:r>
              <a:rPr lang="pt-BR" dirty="0" smtClean="0"/>
              <a:t>doenças.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Aprendizado de como  fazer </a:t>
            </a:r>
            <a:r>
              <a:rPr lang="pt-BR" dirty="0"/>
              <a:t>o risco  cardiovascular, </a:t>
            </a:r>
            <a:r>
              <a:rPr lang="pt-BR" dirty="0" smtClean="0"/>
              <a:t>  assim  como sua  </a:t>
            </a:r>
            <a:r>
              <a:rPr lang="pt-BR" dirty="0"/>
              <a:t>classificação e  </a:t>
            </a:r>
            <a:r>
              <a:rPr lang="pt-BR" dirty="0" smtClean="0"/>
              <a:t>interpretação.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Aprendizado  sobre as </a:t>
            </a:r>
            <a:r>
              <a:rPr lang="pt-BR" dirty="0"/>
              <a:t>principais orientações tanto de tipo não medicamentosa como  </a:t>
            </a:r>
            <a:r>
              <a:rPr lang="pt-BR" dirty="0" smtClean="0"/>
              <a:t>medicamentosa  que  receberam nossos  usuários,</a:t>
            </a: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771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600" dirty="0" err="1" smtClean="0"/>
              <a:t>Discussão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340768"/>
            <a:ext cx="8208912" cy="5301208"/>
          </a:xfrm>
        </p:spPr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es-ES" b="1" dirty="0" smtClean="0"/>
              <a:t>Importancia  da  </a:t>
            </a:r>
            <a:r>
              <a:rPr lang="es-ES" b="1" dirty="0" err="1" smtClean="0"/>
              <a:t>intervenção</a:t>
            </a:r>
            <a:r>
              <a:rPr lang="es-ES" b="1" dirty="0" smtClean="0"/>
              <a:t>  para  a  </a:t>
            </a:r>
            <a:r>
              <a:rPr lang="es-ES" b="1" dirty="0" err="1" smtClean="0"/>
              <a:t>comunidade</a:t>
            </a:r>
            <a:r>
              <a:rPr lang="es-ES" dirty="0" smtClean="0"/>
              <a:t>:</a:t>
            </a:r>
          </a:p>
          <a:p>
            <a:pPr algn="just"/>
            <a:r>
              <a:rPr lang="es-ES" dirty="0" err="1" smtClean="0"/>
              <a:t>Melhorou</a:t>
            </a:r>
            <a:r>
              <a:rPr lang="es-ES" dirty="0" smtClean="0"/>
              <a:t> a </a:t>
            </a:r>
            <a:r>
              <a:rPr lang="es-ES" dirty="0" err="1" smtClean="0"/>
              <a:t>frequência</a:t>
            </a:r>
            <a:r>
              <a:rPr lang="es-ES" dirty="0" smtClean="0"/>
              <a:t>  </a:t>
            </a:r>
            <a:r>
              <a:rPr lang="es-ES" dirty="0" smtClean="0"/>
              <a:t>das  </a:t>
            </a:r>
            <a:r>
              <a:rPr lang="es-ES" dirty="0" smtClean="0"/>
              <a:t>consultas;</a:t>
            </a:r>
          </a:p>
          <a:p>
            <a:pPr algn="just"/>
            <a:endParaRPr lang="pt-BR" dirty="0" smtClean="0"/>
          </a:p>
          <a:p>
            <a:pPr algn="just"/>
            <a:r>
              <a:rPr lang="es-ES" dirty="0" err="1" smtClean="0"/>
              <a:t>Melhorou</a:t>
            </a:r>
            <a:r>
              <a:rPr lang="es-ES" dirty="0" smtClean="0"/>
              <a:t> a  </a:t>
            </a:r>
            <a:r>
              <a:rPr lang="es-ES" dirty="0" err="1" smtClean="0"/>
              <a:t>qualidade</a:t>
            </a:r>
            <a:r>
              <a:rPr lang="es-ES" dirty="0" smtClean="0"/>
              <a:t>  das  </a:t>
            </a:r>
            <a:r>
              <a:rPr lang="es-ES" dirty="0" smtClean="0"/>
              <a:t>consultas;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Indicação de exames </a:t>
            </a:r>
            <a:r>
              <a:rPr lang="pt-BR" dirty="0"/>
              <a:t>complementares  com  a  </a:t>
            </a:r>
            <a:r>
              <a:rPr lang="pt-BR" dirty="0" smtClean="0"/>
              <a:t>frequência  </a:t>
            </a:r>
            <a:r>
              <a:rPr lang="pt-BR" dirty="0"/>
              <a:t>estabelecida, assim  como  estabeleceu-se  </a:t>
            </a:r>
            <a:r>
              <a:rPr lang="pt-BR" dirty="0" smtClean="0"/>
              <a:t>a avaliação de </a:t>
            </a:r>
            <a:r>
              <a:rPr lang="pt-BR" dirty="0"/>
              <a:t>risco  cardiovascular  e  a  avaliação  </a:t>
            </a:r>
            <a:r>
              <a:rPr lang="pt-BR" dirty="0" err="1"/>
              <a:t>odontologica</a:t>
            </a:r>
            <a:r>
              <a:rPr lang="pt-BR" dirty="0"/>
              <a:t>  </a:t>
            </a:r>
            <a:r>
              <a:rPr lang="pt-BR" dirty="0" smtClean="0"/>
              <a:t>anualmente</a:t>
            </a:r>
            <a:r>
              <a:rPr lang="pt-BR" dirty="0"/>
              <a:t>;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 </a:t>
            </a:r>
            <a:r>
              <a:rPr lang="pt-BR" dirty="0" smtClean="0"/>
              <a:t>Qualidade na busca  </a:t>
            </a:r>
            <a:r>
              <a:rPr lang="pt-BR" dirty="0"/>
              <a:t>ativa dos  casos  novos  através  da  visita  </a:t>
            </a:r>
            <a:r>
              <a:rPr lang="pt-BR" dirty="0" smtClean="0"/>
              <a:t>domiciliar;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 </a:t>
            </a:r>
            <a:r>
              <a:rPr lang="pt-BR" dirty="0" smtClean="0"/>
              <a:t>Também </a:t>
            </a:r>
            <a:r>
              <a:rPr lang="pt-BR" dirty="0"/>
              <a:t>estabeleceu-se o tratamento medicamentoso que cada paciente deveria levar de acordo com as  características  de suas doenças, idade,  </a:t>
            </a:r>
            <a:r>
              <a:rPr lang="pt-BR" dirty="0" smtClean="0"/>
              <a:t>raça</a:t>
            </a:r>
            <a:r>
              <a:rPr lang="pt-BR" dirty="0"/>
              <a:t>.</a:t>
            </a:r>
            <a:r>
              <a:rPr lang="pt-BR" dirty="0" smtClean="0"/>
              <a:t>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F</a:t>
            </a:r>
            <a:r>
              <a:rPr lang="pt-BR" dirty="0" smtClean="0"/>
              <a:t>oco no </a:t>
            </a:r>
            <a:r>
              <a:rPr lang="pt-BR" dirty="0"/>
              <a:t>tratamentos medicamentosos e não medicamentoso, com orientações sobre </a:t>
            </a:r>
            <a:r>
              <a:rPr lang="pt-BR" dirty="0" smtClean="0"/>
              <a:t>as</a:t>
            </a:r>
            <a:r>
              <a:rPr lang="pt-BR" dirty="0" smtClean="0"/>
              <a:t> </a:t>
            </a:r>
            <a:r>
              <a:rPr lang="pt-BR" dirty="0"/>
              <a:t>doenças </a:t>
            </a:r>
            <a:r>
              <a:rPr lang="pt-BR" dirty="0" smtClean="0"/>
              <a:t>e promoção da saúde  </a:t>
            </a:r>
            <a:r>
              <a:rPr lang="pt-BR" dirty="0"/>
              <a:t>através  das  atividades  grupais  que  são feitas  com  frequência  mensal.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784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600" dirty="0" err="1" smtClean="0"/>
              <a:t>Discussão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7825680" cy="4800600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t-BR" b="1" dirty="0" smtClean="0"/>
              <a:t>Nível  de  </a:t>
            </a:r>
            <a:r>
              <a:rPr lang="pt-BR" b="1" dirty="0"/>
              <a:t>incorporação das ações à rotina </a:t>
            </a:r>
            <a:r>
              <a:rPr lang="pt-BR" b="1" dirty="0" smtClean="0"/>
              <a:t>do serviço</a:t>
            </a:r>
          </a:p>
          <a:p>
            <a:pPr marL="114300" indent="0" algn="ctr">
              <a:buNone/>
            </a:pPr>
            <a:endParaRPr lang="pt-BR" b="1" dirty="0" smtClean="0"/>
          </a:p>
          <a:p>
            <a:pPr algn="just"/>
            <a:r>
              <a:rPr lang="pt-BR" dirty="0" smtClean="0"/>
              <a:t>A intervenção está incorporada a  </a:t>
            </a:r>
            <a:r>
              <a:rPr lang="pt-BR" dirty="0"/>
              <a:t>rotina  de  trabalho, ocorrendo espontaneamente, sem  dificuldades, pois a equipe  com  a  intervenção, durante  estas  12  semanas, já estava se familiarizado  com a  mesma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Para a população significou uma mudança, mas que foi bem aceita, sendo que a equipe teve um papel muito importante, </a:t>
            </a:r>
            <a:r>
              <a:rPr lang="pt-BR" dirty="0" smtClean="0"/>
              <a:t>auxiliando </a:t>
            </a:r>
            <a:r>
              <a:rPr lang="pt-BR" dirty="0"/>
              <a:t>à população sobre como trabalhar com a prevenção das doenças e a importância </a:t>
            </a:r>
            <a:r>
              <a:rPr lang="pt-BR" dirty="0" smtClean="0"/>
              <a:t>  do  agendamento  das consultas a  cada </a:t>
            </a:r>
            <a:r>
              <a:rPr lang="pt-BR" dirty="0"/>
              <a:t>3 </a:t>
            </a:r>
            <a:r>
              <a:rPr lang="pt-BR" dirty="0" smtClean="0"/>
              <a:t>meses.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Estão </a:t>
            </a:r>
            <a:r>
              <a:rPr lang="pt-BR" dirty="0"/>
              <a:t>sendo realizadas reuniões em grupo uma vez ao </a:t>
            </a:r>
            <a:r>
              <a:rPr lang="pt-BR" dirty="0" smtClean="0"/>
              <a:t>mês</a:t>
            </a:r>
            <a:r>
              <a:rPr lang="pt-BR" dirty="0"/>
              <a:t>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746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1143000"/>
          </a:xfrm>
        </p:spPr>
        <p:txBody>
          <a:bodyPr/>
          <a:lstStyle/>
          <a:p>
            <a:pPr algn="ctr"/>
            <a:r>
              <a:rPr lang="es-ES" sz="2400" dirty="0" err="1" smtClean="0"/>
              <a:t>Reflexão</a:t>
            </a:r>
            <a:r>
              <a:rPr lang="es-ES" sz="2400" dirty="0" smtClean="0"/>
              <a:t>  crítica  sobre  o </a:t>
            </a:r>
            <a:r>
              <a:rPr lang="es-ES" sz="2400" dirty="0" err="1" smtClean="0"/>
              <a:t>processo</a:t>
            </a:r>
            <a:r>
              <a:rPr lang="es-ES" sz="2400" dirty="0" smtClean="0"/>
              <a:t> de  </a:t>
            </a:r>
            <a:r>
              <a:rPr lang="es-ES" sz="2400" dirty="0" err="1" smtClean="0"/>
              <a:t>aprendizagem</a:t>
            </a:r>
            <a:r>
              <a:rPr lang="es-ES" sz="2400" dirty="0" smtClean="0"/>
              <a:t>: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24744"/>
            <a:ext cx="8316416" cy="5400600"/>
          </a:xfrm>
        </p:spPr>
        <p:txBody>
          <a:bodyPr>
            <a:noAutofit/>
          </a:bodyPr>
          <a:lstStyle/>
          <a:p>
            <a:pPr algn="just"/>
            <a:r>
              <a:rPr lang="pt-BR" sz="2000" dirty="0"/>
              <a:t>Considero positivo o desenvolvimento de meu trabalho durante </a:t>
            </a:r>
            <a:r>
              <a:rPr lang="pt-BR" sz="2000" dirty="0" smtClean="0"/>
              <a:t>todo o curso.</a:t>
            </a:r>
          </a:p>
          <a:p>
            <a:pPr algn="just"/>
            <a:r>
              <a:rPr lang="pt-BR" sz="2000" dirty="0" smtClean="0"/>
              <a:t>De </a:t>
            </a:r>
            <a:r>
              <a:rPr lang="pt-BR" sz="2000" dirty="0"/>
              <a:t>forma geral, consegui </a:t>
            </a:r>
            <a:r>
              <a:rPr lang="pt-BR" sz="2000" dirty="0" smtClean="0"/>
              <a:t>alcançar todas </a:t>
            </a:r>
            <a:r>
              <a:rPr lang="pt-BR" sz="2000" dirty="0"/>
              <a:t>as minhas expectativas, embora tivessem algumas intercorrências com relação ao recebimento  dos  resultados  dos  exames  complementares,   que  demorou  um  </a:t>
            </a:r>
            <a:r>
              <a:rPr lang="pt-BR" sz="2000" dirty="0" smtClean="0"/>
              <a:t>pouco, dificultando intervenção</a:t>
            </a:r>
            <a:r>
              <a:rPr lang="pt-BR" sz="2000" dirty="0"/>
              <a:t>, porém o curso, para mim, foi  muito  </a:t>
            </a:r>
            <a:r>
              <a:rPr lang="pt-BR" sz="2000" dirty="0" smtClean="0"/>
              <a:t>educativo.</a:t>
            </a:r>
          </a:p>
          <a:p>
            <a:pPr algn="just"/>
            <a:r>
              <a:rPr lang="pt-BR" sz="2000" dirty="0"/>
              <a:t>A etapa da intervenção, foi </a:t>
            </a:r>
            <a:r>
              <a:rPr lang="pt-BR" sz="2000" dirty="0" smtClean="0"/>
              <a:t>fundamental.  </a:t>
            </a:r>
            <a:r>
              <a:rPr lang="pt-BR" sz="2000" dirty="0"/>
              <a:t>Conseguimos aumentar o </a:t>
            </a:r>
            <a:r>
              <a:rPr lang="pt-BR" sz="2000" dirty="0" smtClean="0"/>
              <a:t>horário de atendimento </a:t>
            </a:r>
            <a:r>
              <a:rPr lang="pt-BR" sz="2000" dirty="0"/>
              <a:t>para cobertura desse grupo </a:t>
            </a:r>
            <a:r>
              <a:rPr lang="pt-BR" sz="2000" dirty="0" smtClean="0"/>
              <a:t>de usuários, assim </a:t>
            </a:r>
            <a:r>
              <a:rPr lang="pt-BR" sz="2000" dirty="0"/>
              <a:t>como as visitas domiciliares, as quais fundamentalmente se faz a busca ativa de casos novos e também são realizadas  atividades  grupais. </a:t>
            </a:r>
          </a:p>
          <a:p>
            <a:pPr algn="just"/>
            <a:r>
              <a:rPr lang="es-ES" sz="2000" dirty="0" err="1" smtClean="0"/>
              <a:t>Foram</a:t>
            </a:r>
            <a:r>
              <a:rPr lang="es-ES" sz="2000" dirty="0" smtClean="0"/>
              <a:t> de  </a:t>
            </a:r>
            <a:r>
              <a:rPr lang="es-ES" sz="2000" dirty="0"/>
              <a:t>grande </a:t>
            </a:r>
            <a:r>
              <a:rPr lang="es-ES" sz="2000" dirty="0" err="1"/>
              <a:t>utilidade</a:t>
            </a:r>
            <a:r>
              <a:rPr lang="es-ES" sz="2000" dirty="0"/>
              <a:t>  os  casos  </a:t>
            </a:r>
            <a:r>
              <a:rPr lang="es-ES" sz="2000" dirty="0" smtClean="0"/>
              <a:t>clínicos</a:t>
            </a:r>
            <a:r>
              <a:rPr lang="es-ES" sz="2000" dirty="0"/>
              <a:t>.</a:t>
            </a:r>
          </a:p>
          <a:p>
            <a:pPr algn="just"/>
            <a:r>
              <a:rPr lang="pt-BR" sz="2000" dirty="0"/>
              <a:t>C</a:t>
            </a:r>
            <a:r>
              <a:rPr lang="pt-BR" sz="2000" dirty="0" smtClean="0"/>
              <a:t>onheci  </a:t>
            </a:r>
            <a:r>
              <a:rPr lang="pt-BR" sz="2000" dirty="0"/>
              <a:t>os  protocolos de  atendimentos  dos  grupos  especiais  aqui em  Brasil, eixos e aspectos mais importantes que afetam o grupo de </a:t>
            </a:r>
            <a:r>
              <a:rPr lang="pt-BR" sz="2000" dirty="0" smtClean="0"/>
              <a:t>usuários hipertensos </a:t>
            </a:r>
            <a:r>
              <a:rPr lang="pt-BR" sz="2000" dirty="0"/>
              <a:t>e </a:t>
            </a:r>
            <a:r>
              <a:rPr lang="pt-BR" sz="2000" dirty="0" smtClean="0"/>
              <a:t>diabéticos.</a:t>
            </a:r>
          </a:p>
          <a:p>
            <a:pPr algn="just"/>
            <a:r>
              <a:rPr lang="pt-BR" sz="2000" dirty="0"/>
              <a:t>C</a:t>
            </a:r>
            <a:r>
              <a:rPr lang="pt-BR" sz="2000" dirty="0" smtClean="0"/>
              <a:t>onheci </a:t>
            </a:r>
            <a:r>
              <a:rPr lang="pt-BR" sz="2000" dirty="0"/>
              <a:t>também  muitas das  características, costumes  e  hábitos da </a:t>
            </a:r>
            <a:r>
              <a:rPr lang="pt-BR" sz="2000" dirty="0" smtClean="0"/>
              <a:t>população.</a:t>
            </a:r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4465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/>
              <a:t>Obrigado!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71967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/>
              <a:t>UBS Centro- USF de Marcolândia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/>
              <a:t>População: 2082 habitantes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400" dirty="0"/>
              <a:t>Situada numa zona </a:t>
            </a:r>
            <a:r>
              <a:rPr lang="pt-BR" sz="2400" dirty="0" smtClean="0"/>
              <a:t>urbana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/>
              <a:t>4  </a:t>
            </a:r>
            <a:r>
              <a:rPr lang="pt-BR" sz="2400" dirty="0"/>
              <a:t>ESF e com uma equipe  NASF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/>
              <a:t>Equipe: um </a:t>
            </a:r>
            <a:r>
              <a:rPr lang="pt-BR" sz="2400" dirty="0"/>
              <a:t>medico generalista, uma enfermeira, um técnico em enfermagem, uma psicóloga, uma assistente social, quatro agentes comunitários de saúde</a:t>
            </a:r>
            <a:endParaRPr lang="es-ES" sz="2400" dirty="0"/>
          </a:p>
          <a:p>
            <a:pPr algn="just">
              <a:buFont typeface="Wingdings" pitchFamily="2" charset="2"/>
              <a:buChar char="ü"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76666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064896" cy="49971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sz="2000" dirty="0"/>
              <a:t>A  </a:t>
            </a:r>
            <a:r>
              <a:rPr lang="es-ES" sz="2000" dirty="0" err="1"/>
              <a:t>Hipertensão</a:t>
            </a:r>
            <a:r>
              <a:rPr lang="es-ES" sz="2000" dirty="0"/>
              <a:t>  Arterial  e    Diabetes  Mellitus </a:t>
            </a:r>
            <a:r>
              <a:rPr lang="pt-BR" sz="2000" dirty="0"/>
              <a:t> ocupam  uns  dos  primeiros  lugares  na  morbimortalidade  de  Brasil  e  no  </a:t>
            </a:r>
            <a:r>
              <a:rPr lang="pt-BR" sz="2000" dirty="0" smtClean="0"/>
              <a:t>mundo.</a:t>
            </a:r>
          </a:p>
          <a:p>
            <a:pPr algn="just">
              <a:buFont typeface="Wingdings" pitchFamily="2" charset="2"/>
              <a:buChar char="ü"/>
            </a:pPr>
            <a:endParaRPr lang="pt-BR" sz="20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/>
              <a:t> São doenças que produzem </a:t>
            </a:r>
            <a:r>
              <a:rPr lang="pt-BR" sz="2000" dirty="0"/>
              <a:t>graves  complicações  como  insuficiência  renal crônica,  acidente vascular cerebral, cardiopatia  isquêmica , insuficiência cardíaca, retinopatia , catarata,  insuficiência  arterial  </a:t>
            </a:r>
            <a:r>
              <a:rPr lang="pt-BR" sz="2000" dirty="0" smtClean="0"/>
              <a:t>periférica.</a:t>
            </a:r>
          </a:p>
          <a:p>
            <a:pPr algn="just">
              <a:buFont typeface="Wingdings" pitchFamily="2" charset="2"/>
              <a:buChar char="ü"/>
            </a:pPr>
            <a:endParaRPr lang="pt-BR" sz="20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/>
              <a:t>Antes  </a:t>
            </a:r>
            <a:r>
              <a:rPr lang="pt-BR" sz="2000" dirty="0"/>
              <a:t>da intervenção </a:t>
            </a:r>
            <a:r>
              <a:rPr lang="pt-BR" sz="2000" dirty="0" smtClean="0"/>
              <a:t>tínhamos: </a:t>
            </a:r>
            <a:r>
              <a:rPr lang="pt-BR" sz="2000" dirty="0"/>
              <a:t>144  casos  de  HAS, </a:t>
            </a:r>
            <a:r>
              <a:rPr lang="pt-BR" sz="2000" dirty="0" smtClean="0"/>
              <a:t>para uma estimativa de 418  casos.  Em  </a:t>
            </a:r>
            <a:r>
              <a:rPr lang="pt-BR" sz="2000" dirty="0"/>
              <a:t>relação  à Diabetes  Mellitus só </a:t>
            </a:r>
            <a:r>
              <a:rPr lang="pt-BR" sz="2000" dirty="0" smtClean="0"/>
              <a:t>tínhamos  </a:t>
            </a:r>
            <a:r>
              <a:rPr lang="pt-BR" sz="2000" dirty="0" smtClean="0"/>
              <a:t>27  </a:t>
            </a:r>
            <a:r>
              <a:rPr lang="pt-BR" sz="2000" dirty="0" smtClean="0"/>
              <a:t>para uma estimativa de 119  </a:t>
            </a:r>
            <a:r>
              <a:rPr lang="pt-BR" sz="2000" dirty="0"/>
              <a:t>casos.</a:t>
            </a:r>
          </a:p>
          <a:p>
            <a:pPr algn="just">
              <a:buFont typeface="Wingdings" pitchFamily="2" charset="2"/>
              <a:buChar char="ü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576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1143000"/>
          </a:xfrm>
        </p:spPr>
        <p:txBody>
          <a:bodyPr/>
          <a:lstStyle/>
          <a:p>
            <a:pPr algn="ctr"/>
            <a:r>
              <a:rPr lang="pt-BR" sz="2800" b="1" dirty="0"/>
              <a:t>Objetivo geral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136904" cy="56886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Qualificar a atenção às pessoas com Hipertensão Arterial Sistêmica e Diabetes Mellitus na UBS Centro- USF de Marcolândia, Piaui.</a:t>
            </a:r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b="1" dirty="0" smtClean="0"/>
              <a:t>Objetivos </a:t>
            </a:r>
            <a:r>
              <a:rPr lang="pt-BR" b="1" dirty="0"/>
              <a:t>específicos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/>
              <a:t>1. Ampliar a cobertura do atendimento às pessoas com hipertensão e/ou diabetes;</a:t>
            </a:r>
          </a:p>
          <a:p>
            <a:pPr marL="0" indent="0" algn="just">
              <a:buNone/>
            </a:pPr>
            <a:r>
              <a:rPr lang="pt-BR" dirty="0"/>
              <a:t>2. Melhorar a qualidade do atendimento ao usuário com hipertensão e/ou diabetes;</a:t>
            </a:r>
          </a:p>
          <a:p>
            <a:pPr marL="0" indent="0" algn="just">
              <a:buNone/>
            </a:pPr>
            <a:r>
              <a:rPr lang="pt-BR" dirty="0"/>
              <a:t>3. Melhorar a adesão da pessoa com hipertensão e/ou do diabetes ao programa;</a:t>
            </a:r>
          </a:p>
          <a:p>
            <a:pPr marL="0" indent="0" algn="just">
              <a:buNone/>
            </a:pPr>
            <a:r>
              <a:rPr lang="pt-BR" dirty="0"/>
              <a:t>4. Melhorar o registro das informações referentes aos usuários atendidos;</a:t>
            </a:r>
          </a:p>
          <a:p>
            <a:pPr marL="0" indent="0" algn="just">
              <a:buNone/>
            </a:pPr>
            <a:r>
              <a:rPr lang="pt-BR" dirty="0"/>
              <a:t>5. Mapear as pessoas com hipertensão e/ou diabetes que se incluem no grupo de risco para doença cardiovascular;</a:t>
            </a:r>
          </a:p>
          <a:p>
            <a:pPr marL="0" indent="0" algn="just">
              <a:buNone/>
            </a:pPr>
            <a:r>
              <a:rPr lang="pt-BR" dirty="0"/>
              <a:t>6. Promover saúde.</a:t>
            </a:r>
          </a:p>
          <a:p>
            <a:pPr marL="0" indent="0" algn="ctr">
              <a:buNone/>
            </a:pPr>
            <a:r>
              <a:rPr lang="pt-BR" b="1" dirty="0">
                <a:latin typeface="Calibri" pitchFamily="34" charset="0"/>
                <a:cs typeface="Calibri" pitchFamily="34" charset="0"/>
              </a:rPr>
              <a:t>Metas</a:t>
            </a:r>
          </a:p>
          <a:p>
            <a:pPr marL="0" indent="0" algn="just">
              <a:buNone/>
            </a:pPr>
            <a:r>
              <a:rPr lang="pt-BR" b="1" dirty="0">
                <a:latin typeface="Calibri" pitchFamily="34" charset="0"/>
                <a:cs typeface="Calibri" pitchFamily="34" charset="0"/>
              </a:rPr>
              <a:t>        Meta de cobertura:</a:t>
            </a:r>
            <a:r>
              <a:rPr lang="pt-BR" dirty="0">
                <a:latin typeface="Calibri" pitchFamily="34" charset="0"/>
              </a:rPr>
              <a:t> </a:t>
            </a:r>
            <a:endParaRPr lang="pt-BR" b="1" dirty="0" smtClean="0"/>
          </a:p>
          <a:p>
            <a:r>
              <a:rPr lang="pt-BR" b="1" dirty="0" smtClean="0"/>
              <a:t>Meta </a:t>
            </a:r>
            <a:r>
              <a:rPr lang="pt-BR" b="1" dirty="0"/>
              <a:t>1</a:t>
            </a:r>
            <a:r>
              <a:rPr lang="pt-BR" dirty="0"/>
              <a:t>: Cadastrar 95% dos hipertensos da área de abrangência no Programa de Atenção à Hipertensão Arterial e à Diabetes Mellitus da UBS. </a:t>
            </a:r>
          </a:p>
          <a:p>
            <a:r>
              <a:rPr lang="pt-BR" b="1" dirty="0"/>
              <a:t>Meta 2</a:t>
            </a:r>
            <a:r>
              <a:rPr lang="pt-BR" dirty="0"/>
              <a:t>: Cadastrar 95% dos diabéticos da área de abrangência no Programa de Atenção à Hipertensão Arterial e à Diabetes Mellitus da UBS.</a:t>
            </a:r>
            <a:endParaRPr lang="pt-BR" dirty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Calibri" pitchFamily="34" charset="0"/>
              </a:rPr>
              <a:t>        </a:t>
            </a:r>
            <a:endParaRPr lang="pt-BR" b="1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Calibri" pitchFamily="34" charset="0"/>
              </a:rPr>
              <a:t> </a:t>
            </a:r>
            <a:r>
              <a:rPr lang="pt-BR" b="1" dirty="0" smtClean="0">
                <a:latin typeface="Calibri" pitchFamily="34" charset="0"/>
              </a:rPr>
              <a:t>      Meta </a:t>
            </a:r>
            <a:r>
              <a:rPr lang="pt-BR" b="1" dirty="0">
                <a:latin typeface="Calibri" pitchFamily="34" charset="0"/>
              </a:rPr>
              <a:t>de qualidade: </a:t>
            </a:r>
          </a:p>
          <a:p>
            <a:pPr algn="just"/>
            <a:r>
              <a:rPr lang="pt-BR" dirty="0">
                <a:latin typeface="Calibri" pitchFamily="34" charset="0"/>
              </a:rPr>
              <a:t>Pactuadas para alcançar 100% dos usuários com hipertensão e/ou diabetes cadastrados no Programa.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122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 smtClean="0"/>
              <a:t>Metodologia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anose="020B0604020202020204" pitchFamily="34" charset="0"/>
              </a:rPr>
              <a:t>Período da intervenção: 12 semanas;</a:t>
            </a:r>
          </a:p>
          <a:p>
            <a:pPr algn="just"/>
            <a:r>
              <a:rPr lang="pt-BR" sz="2400" dirty="0">
                <a:latin typeface="Arial" pitchFamily="34" charset="0"/>
                <a:cs typeface="Arial" panose="020B0604020202020204" pitchFamily="34" charset="0"/>
              </a:rPr>
              <a:t>Bibliografia de apoio: Caderno de Atenção Básica de Hipertensão Arterial e Diabetes </a:t>
            </a:r>
            <a:r>
              <a:rPr lang="pt-BR" sz="2400" dirty="0" err="1">
                <a:latin typeface="Arial" pitchFamily="34" charset="0"/>
                <a:cs typeface="Arial" panose="020B0604020202020204" pitchFamily="34" charset="0"/>
              </a:rPr>
              <a:t>Melittus</a:t>
            </a:r>
            <a:r>
              <a:rPr lang="pt-BR" sz="2400" dirty="0" smtClean="0">
                <a:latin typeface="Arial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Ações realizadas pela equipe:</a:t>
            </a:r>
          </a:p>
          <a:p>
            <a:pPr marL="0" indent="0" algn="just">
              <a:buNone/>
            </a:pPr>
            <a:endParaRPr lang="pt-BR" sz="2400" dirty="0">
              <a:latin typeface="Arial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anose="020B0604020202020204" pitchFamily="34" charset="0"/>
              </a:rPr>
              <a:t>Monitoramento e </a:t>
            </a:r>
            <a:r>
              <a:rPr lang="pt-BR" sz="2400" dirty="0" smtClean="0">
                <a:latin typeface="Arial" pitchFamily="34" charset="0"/>
                <a:cs typeface="Arial" panose="020B0604020202020204" pitchFamily="34" charset="0"/>
              </a:rPr>
              <a:t>avaliação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Organização e gestão 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serviço;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Engajamento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público;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Qualificação da prática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clínica;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514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620000" cy="1143000"/>
          </a:xfrm>
        </p:spPr>
        <p:txBody>
          <a:bodyPr/>
          <a:lstStyle/>
          <a:p>
            <a:pPr algn="ctr"/>
            <a:r>
              <a:rPr lang="es-ES" sz="2400" dirty="0" smtClean="0"/>
              <a:t>Objetivos, metas  e  resultados: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764704"/>
            <a:ext cx="7825680" cy="5636096"/>
          </a:xfrm>
        </p:spPr>
        <p:txBody>
          <a:bodyPr/>
          <a:lstStyle/>
          <a:p>
            <a:pPr algn="just"/>
            <a:r>
              <a:rPr lang="pt-BR" b="1" dirty="0"/>
              <a:t>Objetivo 1 - Ampliar a cobertura a hipertensos e/ou diabéticos.</a:t>
            </a:r>
            <a:endParaRPr lang="pt-BR" dirty="0"/>
          </a:p>
          <a:p>
            <a:pPr algn="just"/>
            <a:r>
              <a:rPr lang="pt-BR" b="1" dirty="0"/>
              <a:t>Metas 1.1 - </a:t>
            </a:r>
            <a:r>
              <a:rPr lang="pt-BR" dirty="0"/>
              <a:t>Cadastrar 95% dos hipertensos da área de abrangência no Programa de Atenção à Hipertensão Arterial e à Diabetes Mellitus da unidade de saúde.</a:t>
            </a:r>
          </a:p>
          <a:p>
            <a:pPr marL="114300" indent="0" algn="just">
              <a:buNone/>
            </a:pPr>
            <a:endParaRPr lang="pt-BR" dirty="0" smtClean="0"/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r>
              <a:rPr lang="pt-BR" dirty="0" smtClean="0"/>
              <a:t>1 mês : 67 (</a:t>
            </a:r>
            <a:r>
              <a:rPr lang="pt-BR" dirty="0"/>
              <a:t>34,5</a:t>
            </a:r>
            <a:r>
              <a:rPr lang="pt-BR" dirty="0" smtClean="0"/>
              <a:t>%)</a:t>
            </a:r>
          </a:p>
          <a:p>
            <a:pPr marL="114300" indent="0" algn="just">
              <a:buNone/>
            </a:pPr>
            <a:r>
              <a:rPr lang="pt-BR" dirty="0" smtClean="0"/>
              <a:t>2 mês: 126 (</a:t>
            </a:r>
            <a:r>
              <a:rPr lang="pt-BR" dirty="0"/>
              <a:t>64,9%) </a:t>
            </a:r>
          </a:p>
          <a:p>
            <a:pPr marL="114300" indent="0" algn="just">
              <a:buNone/>
            </a:pPr>
            <a:r>
              <a:rPr lang="pt-BR" dirty="0" smtClean="0"/>
              <a:t>3 mês: 194 (</a:t>
            </a:r>
            <a:r>
              <a:rPr lang="pt-BR" dirty="0"/>
              <a:t>100</a:t>
            </a:r>
            <a:r>
              <a:rPr lang="pt-BR" dirty="0" smtClean="0"/>
              <a:t>%)</a:t>
            </a:r>
            <a:endParaRPr lang="pt-BR" dirty="0"/>
          </a:p>
        </p:txBody>
      </p:sp>
      <p:graphicFrame>
        <p:nvGraphicFramePr>
          <p:cNvPr id="4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969008"/>
              </p:ext>
            </p:extLst>
          </p:nvPr>
        </p:nvGraphicFramePr>
        <p:xfrm>
          <a:off x="2843808" y="2708920"/>
          <a:ext cx="489654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2771800" y="2708920"/>
            <a:ext cx="5184576" cy="345638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771800" y="6177168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Figura </a:t>
            </a:r>
            <a:r>
              <a:rPr lang="pt-BR" dirty="0" smtClean="0"/>
              <a:t>1- </a:t>
            </a:r>
            <a:r>
              <a:rPr lang="pt-BR" dirty="0"/>
              <a:t>Cobertura do programa de atenção ao hipertenso na UBS Centro – USF de Marcolândia, PI.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106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1765"/>
            <a:ext cx="7620000" cy="1143000"/>
          </a:xfrm>
        </p:spPr>
        <p:txBody>
          <a:bodyPr/>
          <a:lstStyle/>
          <a:p>
            <a:pPr algn="ctr"/>
            <a:r>
              <a:rPr lang="es-ES" sz="2400" dirty="0" smtClean="0"/>
              <a:t>Objetivos,  metas  e  resultados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8064896" cy="4800600"/>
          </a:xfrm>
        </p:spPr>
        <p:txBody>
          <a:bodyPr/>
          <a:lstStyle/>
          <a:p>
            <a:r>
              <a:rPr lang="pt-BR" b="1" dirty="0"/>
              <a:t>Objetivo 1 - Ampliar a cobertura a hipertensos e/ou diabéticos.</a:t>
            </a:r>
            <a:endParaRPr lang="pt-BR" dirty="0"/>
          </a:p>
          <a:p>
            <a:endParaRPr lang="pt-BR" b="1" dirty="0" smtClean="0"/>
          </a:p>
          <a:p>
            <a:r>
              <a:rPr lang="pt-BR" b="1" dirty="0" smtClean="0"/>
              <a:t>Meta </a:t>
            </a:r>
            <a:r>
              <a:rPr lang="pt-BR" b="1" dirty="0"/>
              <a:t>1.2</a:t>
            </a:r>
            <a:r>
              <a:rPr lang="pt-BR" dirty="0"/>
              <a:t> - Cadastrar 95% dos diabéticos da área de abrangência no Programa de Atenção à Hipertensão Arterial e à Diabetes Mellitus da unidade de saúde.</a:t>
            </a:r>
          </a:p>
          <a:p>
            <a:endParaRPr lang="pt-BR" dirty="0" smtClean="0"/>
          </a:p>
          <a:p>
            <a:pPr marL="114300" indent="0">
              <a:buNone/>
            </a:pPr>
            <a:r>
              <a:rPr lang="pt-BR" dirty="0" smtClean="0"/>
              <a:t> 1º mês: 9(33,3%)</a:t>
            </a:r>
          </a:p>
          <a:p>
            <a:pPr marL="114300" indent="0">
              <a:buNone/>
            </a:pPr>
            <a:r>
              <a:rPr lang="pt-BR" dirty="0" smtClean="0"/>
              <a:t> 2º mês: 17(63,0</a:t>
            </a:r>
            <a:r>
              <a:rPr lang="pt-BR" dirty="0"/>
              <a:t>%) </a:t>
            </a:r>
            <a:endParaRPr lang="pt-BR" dirty="0" smtClean="0"/>
          </a:p>
          <a:p>
            <a:pPr marL="114300" indent="0">
              <a:buNone/>
            </a:pPr>
            <a:r>
              <a:rPr lang="pt-BR" dirty="0"/>
              <a:t> </a:t>
            </a:r>
            <a:r>
              <a:rPr lang="pt-BR" dirty="0" smtClean="0"/>
              <a:t>3º mês: </a:t>
            </a:r>
            <a:r>
              <a:rPr lang="pt-BR" dirty="0" smtClean="0"/>
              <a:t>27(100%)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058099"/>
              </p:ext>
            </p:extLst>
          </p:nvPr>
        </p:nvGraphicFramePr>
        <p:xfrm>
          <a:off x="3347864" y="3140968"/>
          <a:ext cx="4809728" cy="2908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3347864" y="3068960"/>
            <a:ext cx="4896544" cy="302433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3275856" y="6177168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Figura </a:t>
            </a:r>
            <a:r>
              <a:rPr lang="pt-BR" dirty="0"/>
              <a:t>2</a:t>
            </a:r>
            <a:r>
              <a:rPr lang="pt-BR" dirty="0" smtClean="0"/>
              <a:t>- </a:t>
            </a:r>
            <a:r>
              <a:rPr lang="pt-BR" dirty="0"/>
              <a:t>Cobertura do programa de atenção ao </a:t>
            </a:r>
            <a:r>
              <a:rPr lang="pt-BR" dirty="0" smtClean="0"/>
              <a:t>diabético na </a:t>
            </a:r>
            <a:r>
              <a:rPr lang="pt-BR" dirty="0"/>
              <a:t>UBS Centro – USF de Marcolândia, PI.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66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400" dirty="0"/>
              <a:t>Objetivos, metas  e </a:t>
            </a:r>
            <a:r>
              <a:rPr lang="es-ES" sz="2400" dirty="0" smtClean="0"/>
              <a:t>resultados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b="1" dirty="0"/>
              <a:t>Objetivo 2 - Melhorar a qualidade da atenção a hipertensos e/ou diabéticos.</a:t>
            </a:r>
            <a:endParaRPr lang="pt-BR" sz="2000" dirty="0"/>
          </a:p>
          <a:p>
            <a:r>
              <a:rPr lang="pt-BR" sz="2000" b="1" dirty="0"/>
              <a:t>Meta: 2.1</a:t>
            </a:r>
            <a:r>
              <a:rPr lang="pt-BR" sz="2000" dirty="0"/>
              <a:t> - Realizar exame clínico apropriado em 100% dos hipertensos.</a:t>
            </a:r>
          </a:p>
          <a:p>
            <a:pPr marL="114300" indent="0" algn="ctr">
              <a:buNone/>
            </a:pPr>
            <a:r>
              <a:rPr lang="pt-BR" sz="2000" dirty="0" smtClean="0"/>
              <a:t>1º mês :67 (</a:t>
            </a:r>
            <a:r>
              <a:rPr lang="pt-BR" sz="2000" dirty="0"/>
              <a:t>100</a:t>
            </a:r>
            <a:r>
              <a:rPr lang="pt-BR" sz="2000" dirty="0" smtClean="0"/>
              <a:t>%)</a:t>
            </a:r>
          </a:p>
          <a:p>
            <a:pPr marL="114300" indent="0" algn="ctr">
              <a:buNone/>
            </a:pPr>
            <a:r>
              <a:rPr lang="pt-BR" sz="2000" dirty="0" smtClean="0"/>
              <a:t>2º mê</a:t>
            </a:r>
            <a:r>
              <a:rPr lang="pt-BR" sz="2000" dirty="0" smtClean="0"/>
              <a:t>s:  </a:t>
            </a:r>
            <a:r>
              <a:rPr lang="pt-BR" sz="2000" dirty="0"/>
              <a:t>126 (100</a:t>
            </a:r>
            <a:r>
              <a:rPr lang="pt-BR" sz="2000" dirty="0" smtClean="0"/>
              <a:t>%)</a:t>
            </a:r>
          </a:p>
          <a:p>
            <a:pPr marL="114300" indent="0" algn="ctr">
              <a:buNone/>
            </a:pPr>
            <a:r>
              <a:rPr lang="pt-BR" sz="2000" dirty="0" smtClean="0"/>
              <a:t>3º </a:t>
            </a:r>
            <a:r>
              <a:rPr lang="pt-BR" sz="2000" dirty="0" smtClean="0"/>
              <a:t>mês  </a:t>
            </a:r>
            <a:r>
              <a:rPr lang="pt-BR" sz="2000" dirty="0"/>
              <a:t>194 (100</a:t>
            </a:r>
            <a:r>
              <a:rPr lang="pt-BR" sz="2000" dirty="0" smtClean="0"/>
              <a:t>%)</a:t>
            </a:r>
          </a:p>
          <a:p>
            <a:pPr marL="114300" indent="0">
              <a:buNone/>
            </a:pPr>
            <a:endParaRPr lang="pt-BR" sz="2000" dirty="0"/>
          </a:p>
          <a:p>
            <a:pPr marL="114300" indent="0" algn="just">
              <a:buNone/>
            </a:pPr>
            <a:r>
              <a:rPr lang="pt-BR" sz="2000" b="1" dirty="0"/>
              <a:t>Meta 2.2</a:t>
            </a:r>
            <a:r>
              <a:rPr lang="pt-BR" sz="2000" dirty="0"/>
              <a:t> - Realizar exame clínico apropriado em 100% dos diabéticos. </a:t>
            </a:r>
          </a:p>
          <a:p>
            <a:pPr marL="114300" indent="0" algn="just">
              <a:buNone/>
            </a:pPr>
            <a:endParaRPr lang="pt-BR" sz="2000" dirty="0" smtClean="0"/>
          </a:p>
          <a:p>
            <a:pPr marL="114300" indent="0" algn="ctr">
              <a:buNone/>
            </a:pPr>
            <a:r>
              <a:rPr lang="pt-BR" sz="2000" dirty="0"/>
              <a:t>1º mês </a:t>
            </a:r>
            <a:r>
              <a:rPr lang="pt-BR" sz="2000" dirty="0" smtClean="0"/>
              <a:t>:9 </a:t>
            </a:r>
            <a:r>
              <a:rPr lang="pt-BR" sz="2000" dirty="0"/>
              <a:t>(100%)</a:t>
            </a:r>
          </a:p>
          <a:p>
            <a:pPr marL="114300" indent="0" algn="ctr">
              <a:buNone/>
            </a:pPr>
            <a:r>
              <a:rPr lang="pt-BR" sz="2000" dirty="0"/>
              <a:t>2º mês:  </a:t>
            </a:r>
            <a:r>
              <a:rPr lang="pt-BR" sz="2000" dirty="0" smtClean="0"/>
              <a:t>17 </a:t>
            </a:r>
            <a:r>
              <a:rPr lang="pt-BR" sz="2000" dirty="0"/>
              <a:t>(100%)</a:t>
            </a:r>
          </a:p>
          <a:p>
            <a:pPr marL="114300" indent="0" algn="ctr">
              <a:buNone/>
            </a:pPr>
            <a:r>
              <a:rPr lang="pt-BR" sz="2000" dirty="0"/>
              <a:t>3º mês  </a:t>
            </a:r>
            <a:r>
              <a:rPr lang="pt-BR" sz="2000" dirty="0" smtClean="0"/>
              <a:t>27 </a:t>
            </a:r>
            <a:r>
              <a:rPr lang="pt-BR" sz="2000" dirty="0"/>
              <a:t>(100%)</a:t>
            </a:r>
          </a:p>
          <a:p>
            <a:pPr marL="114300" indent="0" algn="just">
              <a:buNone/>
            </a:pPr>
            <a:endParaRPr lang="pt-BR" sz="2000" dirty="0"/>
          </a:p>
          <a:p>
            <a:pPr marL="11430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7329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1086</TotalTime>
  <Words>2025</Words>
  <Application>Microsoft Office PowerPoint</Application>
  <PresentationFormat>Apresentação na tela (4:3)</PresentationFormat>
  <Paragraphs>235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Adjacência</vt:lpstr>
      <vt:lpstr>                                                                                                                                                        UNIVERSIDADE FEDERAL DE PELOTAS Faculdade de Medicina Departamento de Medicina social Curso de Especialização em Saúde da Família Modalidade a Distância Turma 7    Melhoria da atenção aos portadores de Hipertensão Arterial Sistêmica e Diabetes Mellitus na UBS Centro- USF de Marcolândia, Piauí.  José Enrique López Chávez Reyes  Orientadora: Fernanda Bollini e Silva </vt:lpstr>
      <vt:lpstr>Marcolândia/PI    </vt:lpstr>
      <vt:lpstr>UBS Centro- USF de Marcolândia</vt:lpstr>
      <vt:lpstr>Justificativa</vt:lpstr>
      <vt:lpstr>Objetivo geral </vt:lpstr>
      <vt:lpstr>Metodologia</vt:lpstr>
      <vt:lpstr>Objetivos, metas  e  resultados:</vt:lpstr>
      <vt:lpstr>Objetivos,  metas  e  resultados</vt:lpstr>
      <vt:lpstr>Objetivos, metas  e resultados</vt:lpstr>
      <vt:lpstr>Objetivos, metas  e resultados</vt:lpstr>
      <vt:lpstr>Objetivos, metas  e resultados</vt:lpstr>
      <vt:lpstr>Objetivos, metas  e resultados</vt:lpstr>
      <vt:lpstr>Objetivos, metas  e resultados</vt:lpstr>
      <vt:lpstr>Objetivos, metas  e resultados</vt:lpstr>
      <vt:lpstr>Objetivos, metas  e resultados</vt:lpstr>
      <vt:lpstr>Objetivos, metas  e resultados</vt:lpstr>
      <vt:lpstr>Objetivos, metas  e resultados</vt:lpstr>
      <vt:lpstr>Objetivos, metas  e resultados</vt:lpstr>
      <vt:lpstr>Discussão</vt:lpstr>
      <vt:lpstr>Discussão</vt:lpstr>
      <vt:lpstr>Discussão</vt:lpstr>
      <vt:lpstr>Discussão</vt:lpstr>
      <vt:lpstr>Reflexão  crítica  sobre  o processo de  aprendizagem: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jose</dc:creator>
  <cp:lastModifiedBy>Liti</cp:lastModifiedBy>
  <cp:revision>101</cp:revision>
  <dcterms:created xsi:type="dcterms:W3CDTF">2015-06-26T12:53:42Z</dcterms:created>
  <dcterms:modified xsi:type="dcterms:W3CDTF">2015-09-18T00:44:09Z</dcterms:modified>
</cp:coreProperties>
</file>