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98" r:id="rId4"/>
    <p:sldId id="301" r:id="rId5"/>
    <p:sldId id="264" r:id="rId6"/>
    <p:sldId id="265" r:id="rId7"/>
    <p:sldId id="266" r:id="rId8"/>
    <p:sldId id="267" r:id="rId9"/>
    <p:sldId id="268" r:id="rId10"/>
    <p:sldId id="269" r:id="rId11"/>
    <p:sldId id="306" r:id="rId12"/>
    <p:sldId id="310" r:id="rId13"/>
    <p:sldId id="311" r:id="rId14"/>
    <p:sldId id="312" r:id="rId15"/>
    <p:sldId id="270" r:id="rId16"/>
    <p:sldId id="271" r:id="rId17"/>
    <p:sldId id="334" r:id="rId18"/>
    <p:sldId id="274" r:id="rId19"/>
    <p:sldId id="275" r:id="rId20"/>
    <p:sldId id="302" r:id="rId21"/>
    <p:sldId id="335" r:id="rId22"/>
    <p:sldId id="347" r:id="rId23"/>
    <p:sldId id="336" r:id="rId24"/>
    <p:sldId id="337" r:id="rId25"/>
    <p:sldId id="338" r:id="rId26"/>
    <p:sldId id="286" r:id="rId27"/>
    <p:sldId id="288" r:id="rId28"/>
    <p:sldId id="339" r:id="rId29"/>
    <p:sldId id="290" r:id="rId30"/>
    <p:sldId id="341" r:id="rId31"/>
    <p:sldId id="292" r:id="rId32"/>
    <p:sldId id="303" r:id="rId33"/>
    <p:sldId id="342" r:id="rId34"/>
    <p:sldId id="343" r:id="rId35"/>
    <p:sldId id="344" r:id="rId36"/>
    <p:sldId id="345" r:id="rId37"/>
    <p:sldId id="293" r:id="rId38"/>
    <p:sldId id="313" r:id="rId39"/>
    <p:sldId id="314" r:id="rId40"/>
    <p:sldId id="297" r:id="rId41"/>
    <p:sldId id="257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%23Faby\Dropbox\Orienta&#231;&#227;o%20UnaSus\ORIENTANDOS\JOSE%20MIGUEL-%20ok\Unidade%203\Planilha%20Coleta%20de%20Dados%20Final\Planilha%20Coleta%20de%20Dados%20final%20ajeitan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0.25480769230769229</c:v>
                </c:pt>
                <c:pt idx="1">
                  <c:v>0.49519230769230771</c:v>
                </c:pt>
                <c:pt idx="2">
                  <c:v>0.74679487179487181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14592"/>
        <c:axId val="46543232"/>
      </c:barChart>
      <c:catAx>
        <c:axId val="1628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543232"/>
        <c:crosses val="autoZero"/>
        <c:auto val="1"/>
        <c:lblAlgn val="ctr"/>
        <c:lblOffset val="100"/>
        <c:noMultiLvlLbl val="0"/>
      </c:catAx>
      <c:valAx>
        <c:axId val="46543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28145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Indicadores!$S$27:$U$27</c:f>
              <c:numCache>
                <c:formatCode>0.0%</c:formatCode>
                <c:ptCount val="3"/>
                <c:pt idx="0">
                  <c:v>0.97058823529411764</c:v>
                </c:pt>
                <c:pt idx="1">
                  <c:v>0.94117647058823528</c:v>
                </c:pt>
                <c:pt idx="2">
                  <c:v>0.91111111111111109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5984"/>
        <c:axId val="46907776"/>
      </c:barChart>
      <c:catAx>
        <c:axId val="4690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907776"/>
        <c:crosses val="autoZero"/>
        <c:auto val="1"/>
        <c:lblAlgn val="ctr"/>
        <c:lblOffset val="100"/>
        <c:noMultiLvlLbl val="0"/>
      </c:catAx>
      <c:valAx>
        <c:axId val="469077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90598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30044458728367E-2"/>
          <c:y val="4.8632315703161712E-2"/>
          <c:w val="0.90356995554127162"/>
          <c:h val="0.890808320634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0.98113207547169812</c:v>
                </c:pt>
                <c:pt idx="1">
                  <c:v>0.99029126213592233</c:v>
                </c:pt>
                <c:pt idx="2">
                  <c:v>0.99785407725321884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68992"/>
        <c:axId val="47270528"/>
      </c:barChart>
      <c:catAx>
        <c:axId val="47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70528"/>
        <c:crosses val="autoZero"/>
        <c:auto val="1"/>
        <c:lblAlgn val="ctr"/>
        <c:lblOffset val="100"/>
        <c:noMultiLvlLbl val="0"/>
      </c:catAx>
      <c:valAx>
        <c:axId val="472705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689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02912"/>
        <c:axId val="47308800"/>
      </c:barChart>
      <c:catAx>
        <c:axId val="4730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08800"/>
        <c:crosses val="autoZero"/>
        <c:auto val="1"/>
        <c:lblAlgn val="ctr"/>
        <c:lblOffset val="100"/>
        <c:noMultiLvlLbl val="0"/>
      </c:catAx>
      <c:valAx>
        <c:axId val="47308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0291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0.98742138364779874</c:v>
                </c:pt>
                <c:pt idx="1">
                  <c:v>0.99352750809061485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18752"/>
        <c:axId val="47020288"/>
      </c:barChart>
      <c:catAx>
        <c:axId val="470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20288"/>
        <c:crosses val="autoZero"/>
        <c:auto val="1"/>
        <c:lblAlgn val="ctr"/>
        <c:lblOffset val="100"/>
        <c:noMultiLvlLbl val="0"/>
      </c:catAx>
      <c:valAx>
        <c:axId val="470202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1875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56768"/>
        <c:axId val="47058304"/>
      </c:barChart>
      <c:catAx>
        <c:axId val="4705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58304"/>
        <c:crosses val="autoZero"/>
        <c:auto val="1"/>
        <c:lblAlgn val="ctr"/>
        <c:lblOffset val="100"/>
        <c:noMultiLvlLbl val="0"/>
      </c:catAx>
      <c:valAx>
        <c:axId val="470583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56768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0.98742138364779874</c:v>
                </c:pt>
                <c:pt idx="1">
                  <c:v>0.99352750809061485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96192"/>
        <c:axId val="47097728"/>
      </c:barChart>
      <c:catAx>
        <c:axId val="470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97728"/>
        <c:crosses val="autoZero"/>
        <c:auto val="1"/>
        <c:lblAlgn val="ctr"/>
        <c:lblOffset val="100"/>
        <c:noMultiLvlLbl val="0"/>
      </c:catAx>
      <c:valAx>
        <c:axId val="470977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961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25962826075309E-2"/>
          <c:y val="3.4966848921548402E-2"/>
          <c:w val="0.90356995554127162"/>
          <c:h val="0.88613417953560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Indicadores!$S$48:$U$48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Indicadores!$S$49:$U$49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21920"/>
        <c:axId val="47123456"/>
      </c:barChart>
      <c:catAx>
        <c:axId val="471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23456"/>
        <c:crosses val="autoZero"/>
        <c:auto val="1"/>
        <c:lblAlgn val="ctr"/>
        <c:lblOffset val="100"/>
        <c:noMultiLvlLbl val="0"/>
      </c:catAx>
      <c:valAx>
        <c:axId val="471234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2192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4372489153142"/>
          <c:y val="0.14901895108337129"/>
          <c:w val="0.85864269360456502"/>
          <c:h val="0.71606461218596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0.98742138364779874</c:v>
                </c:pt>
                <c:pt idx="1">
                  <c:v>0.99352750809061485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73632"/>
        <c:axId val="47175168"/>
      </c:barChart>
      <c:catAx>
        <c:axId val="471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75168"/>
        <c:crosses val="autoZero"/>
        <c:auto val="1"/>
        <c:lblAlgn val="ctr"/>
        <c:lblOffset val="100"/>
        <c:noMultiLvlLbl val="0"/>
      </c:catAx>
      <c:valAx>
        <c:axId val="471751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7363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Indicadores!$S$53:$U$53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Indicadores!$S$54:$U$54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07552"/>
        <c:axId val="47209088"/>
      </c:barChart>
      <c:catAx>
        <c:axId val="4720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09088"/>
        <c:crosses val="autoZero"/>
        <c:auto val="1"/>
        <c:lblAlgn val="ctr"/>
        <c:lblOffset val="100"/>
        <c:noMultiLvlLbl val="0"/>
      </c:catAx>
      <c:valAx>
        <c:axId val="472090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0755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60720981305908"/>
          <c:y val="5.2628062290772722E-2"/>
          <c:w val="0.83968530719374368"/>
          <c:h val="0.83103475924058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Calibri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0.98742138364779874</c:v>
                </c:pt>
                <c:pt idx="1">
                  <c:v>0.99352750809061485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22144"/>
        <c:axId val="47248512"/>
      </c:barChart>
      <c:catAx>
        <c:axId val="472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Calibri" pitchFamily="34" charset="0"/>
              </a:defRPr>
            </a:pPr>
            <a:endParaRPr lang="pt-BR"/>
          </a:p>
        </c:txPr>
        <c:crossAx val="47248512"/>
        <c:crosses val="autoZero"/>
        <c:auto val="1"/>
        <c:lblAlgn val="ctr"/>
        <c:lblOffset val="100"/>
        <c:noMultiLvlLbl val="0"/>
      </c:catAx>
      <c:valAx>
        <c:axId val="4724851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spPr>
          <a:solidFill>
            <a:srgbClr val="FFFFFF">
              <a:alpha val="0"/>
            </a:srgbClr>
          </a:solidFill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c:spPr>
        <c:txPr>
          <a:bodyPr rot="0" vert="horz"/>
          <a:lstStyle/>
          <a:p>
            <a:pPr>
              <a:defRPr sz="1000">
                <a:latin typeface="Calibri" pitchFamily="34" charset="0"/>
                <a:cs typeface="Arial" pitchFamily="34" charset="0"/>
              </a:defRPr>
            </a:pPr>
            <a:endParaRPr lang="pt-BR"/>
          </a:p>
        </c:txPr>
        <c:crossAx val="47222144"/>
        <c:crosses val="autoZero"/>
        <c:crossBetween val="between"/>
        <c:majorUnit val="0.1"/>
        <c:minorUnit val="4.0000000000000008E-2"/>
      </c:valAx>
      <c:spPr>
        <a:gradFill>
          <a:gsLst>
            <a:gs pos="100000">
              <a:schemeClr val="bg1"/>
            </a:gs>
            <a:gs pos="10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19160104986882E-2"/>
          <c:y val="1.5902331426812692E-2"/>
          <c:w val="0.90356995554127162"/>
          <c:h val="0.9057871707404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0.22077922077922077</c:v>
                </c:pt>
                <c:pt idx="1">
                  <c:v>0.44155844155844154</c:v>
                </c:pt>
                <c:pt idx="2">
                  <c:v>0.58441558441558439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00192"/>
        <c:axId val="46601728"/>
      </c:barChart>
      <c:catAx>
        <c:axId val="466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01728"/>
        <c:crosses val="autoZero"/>
        <c:auto val="1"/>
        <c:lblAlgn val="ctr"/>
        <c:lblOffset val="100"/>
        <c:noMultiLvlLbl val="0"/>
      </c:catAx>
      <c:valAx>
        <c:axId val="466017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001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F81BD"/>
              </a:solidFill>
              <a:ln w="25400">
                <a:noFill/>
              </a:ln>
              <a:effectLst>
                <a:outerShdw blurRad="50800" dist="50800" dir="5400000" algn="ctr" rotWithShape="0">
                  <a:srgbClr val="0070C0"/>
                </a:outerShdw>
              </a:effectLst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Indicadores!$S$59:$U$59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42720"/>
        <c:axId val="47344256"/>
      </c:barChart>
      <c:catAx>
        <c:axId val="4734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44256"/>
        <c:crosses val="autoZero"/>
        <c:auto val="1"/>
        <c:lblAlgn val="ctr"/>
        <c:lblOffset val="100"/>
        <c:noMultiLvlLbl val="0"/>
      </c:catAx>
      <c:valAx>
        <c:axId val="473442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4272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0.98742138364779874</c:v>
                </c:pt>
                <c:pt idx="1">
                  <c:v>0.99352750809061485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61408"/>
        <c:axId val="47400064"/>
      </c:barChart>
      <c:catAx>
        <c:axId val="473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00064"/>
        <c:crosses val="autoZero"/>
        <c:auto val="1"/>
        <c:lblAlgn val="ctr"/>
        <c:lblOffset val="100"/>
        <c:noMultiLvlLbl val="0"/>
      </c:catAx>
      <c:valAx>
        <c:axId val="474000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61408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Indicadores!$S$59:$U$59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32448"/>
        <c:axId val="47433984"/>
      </c:barChart>
      <c:catAx>
        <c:axId val="4743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33984"/>
        <c:crosses val="autoZero"/>
        <c:auto val="1"/>
        <c:lblAlgn val="ctr"/>
        <c:lblOffset val="100"/>
        <c:noMultiLvlLbl val="0"/>
      </c:catAx>
      <c:valAx>
        <c:axId val="474339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32448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0.98113207547169812</c:v>
                </c:pt>
                <c:pt idx="1">
                  <c:v>0.99029126213592233</c:v>
                </c:pt>
                <c:pt idx="2">
                  <c:v>0.99141630901287559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14784"/>
        <c:axId val="46653440"/>
      </c:barChart>
      <c:catAx>
        <c:axId val="466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53440"/>
        <c:crosses val="autoZero"/>
        <c:auto val="1"/>
        <c:lblAlgn val="ctr"/>
        <c:lblOffset val="100"/>
        <c:noMultiLvlLbl val="0"/>
      </c:catAx>
      <c:valAx>
        <c:axId val="466534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1478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1</c:v>
                </c:pt>
                <c:pt idx="1">
                  <c:v>0.97058823529411764</c:v>
                </c:pt>
                <c:pt idx="2">
                  <c:v>0.98888888888888893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60992"/>
        <c:axId val="46941312"/>
      </c:barChart>
      <c:catAx>
        <c:axId val="4666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941312"/>
        <c:crosses val="autoZero"/>
        <c:auto val="1"/>
        <c:lblAlgn val="ctr"/>
        <c:lblOffset val="100"/>
        <c:noMultiLvlLbl val="0"/>
      </c:catAx>
      <c:valAx>
        <c:axId val="46941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609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96304362630746"/>
          <c:y val="5.020879082922737E-2"/>
          <c:w val="0.80768664798105982"/>
          <c:h val="0.83650041857869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0.41509433962264153</c:v>
                </c:pt>
                <c:pt idx="1">
                  <c:v>0.62135922330097082</c:v>
                </c:pt>
                <c:pt idx="2">
                  <c:v>0.69527896995708149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74848"/>
        <c:axId val="46976384"/>
      </c:barChart>
      <c:catAx>
        <c:axId val="4697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976384"/>
        <c:crosses val="autoZero"/>
        <c:auto val="1"/>
        <c:lblAlgn val="ctr"/>
        <c:lblOffset val="100"/>
        <c:noMultiLvlLbl val="0"/>
      </c:catAx>
      <c:valAx>
        <c:axId val="46976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974848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73155228615259"/>
          <c:y val="7.0999750027774686E-2"/>
          <c:w val="0.78722783756887538"/>
          <c:h val="0.84058785134985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0.52941176470588236</c:v>
                </c:pt>
                <c:pt idx="1">
                  <c:v>0.6470588235294118</c:v>
                </c:pt>
                <c:pt idx="2">
                  <c:v>0.67777777777777781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81088"/>
        <c:axId val="46695168"/>
      </c:barChart>
      <c:catAx>
        <c:axId val="466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95168"/>
        <c:crosses val="autoZero"/>
        <c:auto val="1"/>
        <c:lblAlgn val="ctr"/>
        <c:lblOffset val="100"/>
        <c:noMultiLvlLbl val="0"/>
      </c:catAx>
      <c:valAx>
        <c:axId val="466951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681088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0.79617834394904463</c:v>
                </c:pt>
                <c:pt idx="1">
                  <c:v>0.79411764705882348</c:v>
                </c:pt>
                <c:pt idx="2">
                  <c:v>0.79481641468682507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5680"/>
        <c:axId val="80137216"/>
      </c:barChart>
      <c:catAx>
        <c:axId val="8013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137216"/>
        <c:crosses val="autoZero"/>
        <c:auto val="1"/>
        <c:lblAlgn val="ctr"/>
        <c:lblOffset val="100"/>
        <c:noMultiLvlLbl val="0"/>
      </c:catAx>
      <c:valAx>
        <c:axId val="801372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13568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   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0.73529411764705888</c:v>
                </c:pt>
                <c:pt idx="1">
                  <c:v>0.62121212121212122</c:v>
                </c:pt>
                <c:pt idx="2">
                  <c:v>0.62222222222222223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07680"/>
        <c:axId val="46829952"/>
      </c:barChart>
      <c:catAx>
        <c:axId val="4680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829952"/>
        <c:crosses val="autoZero"/>
        <c:auto val="1"/>
        <c:lblAlgn val="ctr"/>
        <c:lblOffset val="100"/>
        <c:noMultiLvlLbl val="0"/>
      </c:catAx>
      <c:valAx>
        <c:axId val="468299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80768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41536772189192"/>
          <c:y val="8.5703360546146218E-2"/>
          <c:w val="0.84541430026293052"/>
          <c:h val="0.82257677482925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0.96226415094339623</c:v>
                </c:pt>
                <c:pt idx="1">
                  <c:v>0.96440129449838186</c:v>
                </c:pt>
                <c:pt idx="2">
                  <c:v>0.94635193133047213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63872"/>
        <c:axId val="46865408"/>
      </c:barChart>
      <c:catAx>
        <c:axId val="4686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865408"/>
        <c:crosses val="autoZero"/>
        <c:auto val="1"/>
        <c:lblAlgn val="ctr"/>
        <c:lblOffset val="100"/>
        <c:noMultiLvlLbl val="0"/>
      </c:catAx>
      <c:valAx>
        <c:axId val="4686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86387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36B45-252E-4073-80F7-697EAEA7E7D6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02326"/>
            <a:ext cx="7704856" cy="2610850"/>
          </a:xfrm>
        </p:spPr>
        <p:txBody>
          <a:bodyPr>
            <a:normAutofit/>
          </a:bodyPr>
          <a:lstStyle/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Melhoria da Atenção à Saúde da Pessoa com Hipertensão Arterial Sistêmica e/ou Diabetes Mellitus na UBS Ilópolis, Ilópolis/ RS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95936" y="4293095"/>
            <a:ext cx="525658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dirty="0">
                <a:latin typeface="Arial" pitchFamily="34" charset="0"/>
                <a:cs typeface="Arial" pitchFamily="34" charset="0"/>
              </a:rPr>
              <a:t>Jose Miguel Gomez Tamayo</a:t>
            </a:r>
          </a:p>
          <a:p>
            <a:r>
              <a:rPr lang="pt-BR" b="1" dirty="0" smtClean="0">
                <a:latin typeface="Arial" pitchFamily="34" charset="0"/>
                <a:cs typeface="Arial" panose="020B0604020202020204" pitchFamily="34" charset="0"/>
              </a:rPr>
              <a:t>Orientadora: </a:t>
            </a:r>
            <a:r>
              <a:rPr lang="pt-BR" dirty="0" smtClean="0">
                <a:latin typeface="Arial" pitchFamily="34" charset="0"/>
                <a:cs typeface="Arial" panose="020B0604020202020204" pitchFamily="34" charset="0"/>
              </a:rPr>
              <a:t>Fabiana </a:t>
            </a:r>
            <a:r>
              <a:rPr lang="pt-BR" dirty="0">
                <a:latin typeface="Arial" pitchFamily="34" charset="0"/>
                <a:cs typeface="Arial" pitchFamily="34" charset="0"/>
              </a:rPr>
              <a:t>Barros Marinho Maia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Agendamento de consultas;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Identificação de faltosos e busca ativa;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Atividade educativa com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população;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Reuniões de equipe;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Busca ativa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Monitoramento e avaliação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 monitoramento da realização de exame clínico apropriado das pessoas com hipertensão e/ou diabetes cadastradas no programa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realizado mensalmente por meio da revisão de prontuários, planilha de acompanhamento e ficha espelho.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69269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3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Metodologia/Ações</a:t>
            </a:r>
          </a:p>
        </p:txBody>
      </p:sp>
    </p:spTree>
    <p:extLst>
      <p:ext uri="{BB962C8B-B14F-4D97-AF65-F5344CB8AC3E}">
        <p14:creationId xmlns:p14="http://schemas.microsoft.com/office/powerpoint/2010/main" val="33738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277471"/>
            <a:ext cx="8064896" cy="683204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u="sng" dirty="0">
                <a:latin typeface="Arial" pitchFamily="34" charset="0"/>
                <a:cs typeface="Arial" pitchFamily="34" charset="0"/>
              </a:rPr>
              <a:t>Organização e gestão do serviço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Na unidade de saúde cada pessoa tem um registro em formato digital e uma pasta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atendimento e cada professional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coloca a informação dos usuários com hipertensão e/ou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diabetes.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Toda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equipe será responsável pelo acolhimento desse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público.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 gestor foi designado de garantir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material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adequado.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9269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3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Metodologia/Ações</a:t>
            </a:r>
          </a:p>
        </p:txBody>
      </p:sp>
    </p:spTree>
    <p:extLst>
      <p:ext uri="{BB962C8B-B14F-4D97-AF65-F5344CB8AC3E}">
        <p14:creationId xmlns:p14="http://schemas.microsoft.com/office/powerpoint/2010/main" val="1031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208912" cy="4873752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u="sng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público:</a:t>
            </a: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exposta na UBS informação sobre o programa de atenção a hipertensão e diabetes, cada agente de saúde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fiz transmissão 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informação para todas as famílias nas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visitas 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importância do rastreamento para DM em adultos com pressão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arterial.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9269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3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Metodologia/Ações</a:t>
            </a:r>
          </a:p>
        </p:txBody>
      </p:sp>
    </p:spTree>
    <p:extLst>
      <p:ext uri="{BB962C8B-B14F-4D97-AF65-F5344CB8AC3E}">
        <p14:creationId xmlns:p14="http://schemas.microsoft.com/office/powerpoint/2010/main" val="1031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u="sng" dirty="0">
                <a:latin typeface="Arial" pitchFamily="34" charset="0"/>
                <a:cs typeface="Arial" pitchFamily="34" charset="0"/>
              </a:rPr>
              <a:t>Qualificação da prática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clínica:</a:t>
            </a: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apacitação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por parte dos médicos para correta aferição da pressão arterial e da glicose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capilar.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9269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3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Metodologia/Ações</a:t>
            </a:r>
          </a:p>
        </p:txBody>
      </p:sp>
    </p:spTree>
    <p:extLst>
      <p:ext uri="{BB962C8B-B14F-4D97-AF65-F5344CB8AC3E}">
        <p14:creationId xmlns:p14="http://schemas.microsoft.com/office/powerpoint/2010/main" val="1031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endParaRPr lang="pt-BR" dirty="0" smtClean="0"/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Protocolo: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Protocolo de HAS/DM do ministério da saúde.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Ficha Espelho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Ficha espelho recomendada pelo curso 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Planilha coleta de dados: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Planilha coleta de dados recomendada pelo curso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OBJETIVOS ESPECÍFICOS/METAS</a:t>
            </a:r>
            <a:endParaRPr lang="pt-BR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AMPLIAR A COBERTURA A HIPERTENSOS E/OU DIABÉTICOS.</a:t>
            </a:r>
          </a:p>
          <a:p>
            <a:pPr marL="0" indent="0">
              <a:buNone/>
            </a:pPr>
            <a:endParaRPr lang="pt-BR" sz="28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1.1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Cadastrar 100% dos hipertensos da área de abrangência no Programa de Atenção à Hipertensão Arterial e à Diabetes Mellitus da unidade de saúde.</a:t>
            </a: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Meta 1.2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Cadastrar 100% dos diabéticos da área de abrangência no Programa de Atenção à Hipertensão Arterial e à Diabetes Mellitus da unidade de saúde.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2441670"/>
              </p:ext>
            </p:extLst>
          </p:nvPr>
        </p:nvGraphicFramePr>
        <p:xfrm>
          <a:off x="457200" y="908720"/>
          <a:ext cx="3538538" cy="345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95536" y="450912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latin typeface="Arial" pitchFamily="34" charset="0"/>
                <a:cs typeface="Arial" pitchFamily="34" charset="0"/>
              </a:rPr>
              <a:t>Figura 3: Cobertura do programa de atenção ao hipertenso na unidade de saúde.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511525"/>
              </p:ext>
            </p:extLst>
          </p:nvPr>
        </p:nvGraphicFramePr>
        <p:xfrm>
          <a:off x="4211960" y="908720"/>
          <a:ext cx="388843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/>
          <p:cNvSpPr/>
          <p:nvPr/>
        </p:nvSpPr>
        <p:spPr>
          <a:xfrm>
            <a:off x="4211960" y="458006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latin typeface="Arial" pitchFamily="34" charset="0"/>
                <a:cs typeface="Arial" pitchFamily="34" charset="0"/>
              </a:rPr>
              <a:t>Figura 4: Cobertura do programa de atenção ao diabético na unidade de saúde.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i="1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0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Dificuldades na </a:t>
            </a: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 </a:t>
            </a: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obertura: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Tamanho da área de abrangência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Difícil acesso à UBS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Baixa adesão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20880" cy="135416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04697"/>
            <a:ext cx="7745288" cy="5472608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2.1 Realizar exame clínico apropriado em 100% dos hipertensos.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2.2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Realizar exame clínico apropriado em 100% dos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2.3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protocolo.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2.4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4F271C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INTRODUÇÃO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AÇÃO </a:t>
            </a:r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rgbClr val="4F271C">
                  <a:satMod val="13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Reuniões com a equipe para o planejamento de ações que possam contribuir com as necessidades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locais.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Realização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ações mais </a:t>
            </a:r>
            <a:r>
              <a:rPr lang="pt-BR" dirty="0">
                <a:latin typeface="Arial" pitchFamily="34" charset="0"/>
                <a:cs typeface="Arial" pitchFamily="34" charset="0"/>
              </a:rPr>
              <a:t>específicas para cada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situação.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Obter resultados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eficazes, a médio e longo prazo, atingindo a integralidade nos serviços oferecidos.</a:t>
            </a:r>
          </a:p>
          <a:p>
            <a:pPr algn="just"/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36904" cy="135416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  <a:br>
              <a:rPr lang="pt-BR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/>
              <a:t> 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7529264" cy="525658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pt-BR" sz="2800" dirty="0" smtClean="0"/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2.5 Priorizar a prescrição de medicamentos da farmácia popular para 100% dos hipertensos cadastrados na unidade.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2.6 Priorizar a prescrição de medicamentos da farmácia popular para 100% dos diabéticos cadastrados na unidade.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2.7 Realizar avaliação da necessidade de atendimento odontológico em 100% dos hipertensos.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2.8 Realizar avaliação da necessidade de atendimento odontológico em 100% dos diabéticos.</a:t>
            </a:r>
          </a:p>
          <a:p>
            <a:pPr marL="82296" indent="0" algn="just">
              <a:buNone/>
            </a:pPr>
            <a:endParaRPr lang="pt-BR" sz="2800" dirty="0"/>
          </a:p>
          <a:p>
            <a:pPr marL="82296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335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23528" y="450912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5: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Proporção de hipertensos com o exame clínico em dia de acordo com o protocolo. Ilópolis/RS, 2015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211960" y="4580060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6: </a:t>
            </a:r>
            <a:r>
              <a:rPr lang="pt-BR" i="1" dirty="0"/>
              <a:t> </a:t>
            </a: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o exame clínico em dia de acordo com o protocolo. Ilópolis/RS, 2015.</a:t>
            </a:r>
          </a:p>
          <a:p>
            <a:endParaRPr lang="pt-BR" dirty="0"/>
          </a:p>
        </p:txBody>
      </p:sp>
      <p:graphicFrame>
        <p:nvGraphicFramePr>
          <p:cNvPr id="8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6766050"/>
              </p:ext>
            </p:extLst>
          </p:nvPr>
        </p:nvGraphicFramePr>
        <p:xfrm>
          <a:off x="323528" y="1484784"/>
          <a:ext cx="37444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516055"/>
              </p:ext>
            </p:extLst>
          </p:nvPr>
        </p:nvGraphicFramePr>
        <p:xfrm>
          <a:off x="4208479" y="1556792"/>
          <a:ext cx="372318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1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3200" b="1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b="1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100% alcançada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proporção de hipertensos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diabéticos com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exame clinico em dia de acordo com o protocolo.</a:t>
            </a:r>
          </a:p>
        </p:txBody>
      </p:sp>
    </p:spTree>
    <p:extLst>
      <p:ext uri="{BB962C8B-B14F-4D97-AF65-F5344CB8AC3E}">
        <p14:creationId xmlns:p14="http://schemas.microsoft.com/office/powerpoint/2010/main" val="18247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509120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7: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Proporção de hipertensos com os exames complementares em dia de acordo com o protocolo.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72000" y="4580060"/>
            <a:ext cx="3888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8: </a:t>
            </a: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os exames complementares em dia de acordo com o protocolo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latin typeface="Arial" pitchFamily="34" charset="0"/>
                <a:cs typeface="Arial" pitchFamily="34" charset="0"/>
              </a:rPr>
              <a:t>Ilópolis/RS, 2015.</a:t>
            </a: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4651482"/>
              </p:ext>
            </p:extLst>
          </p:nvPr>
        </p:nvGraphicFramePr>
        <p:xfrm>
          <a:off x="251521" y="836712"/>
          <a:ext cx="4104455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546257"/>
              </p:ext>
            </p:extLst>
          </p:nvPr>
        </p:nvGraphicFramePr>
        <p:xfrm>
          <a:off x="4572000" y="836712"/>
          <a:ext cx="38884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58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36510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9: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Proporção de hipertensos com prescrição de medicamentos da Farmácia Popular/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priorizada.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44008" y="4365104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10: Proporção de diabéticos com prescrição de medicamentos da Farmácia Popular/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priorizada.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374362"/>
              </p:ext>
            </p:extLst>
          </p:nvPr>
        </p:nvGraphicFramePr>
        <p:xfrm>
          <a:off x="185009" y="764704"/>
          <a:ext cx="417096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06037"/>
              </p:ext>
            </p:extLst>
          </p:nvPr>
        </p:nvGraphicFramePr>
        <p:xfrm>
          <a:off x="4644008" y="764704"/>
          <a:ext cx="38884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75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23528" y="429309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11: Proporção de hipertensos com avaliação da necessidade de atendimento odontológico.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72000" y="4365104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12: Proporção de diabéticos com avaliação da necessidade de atendimento odontológico.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6599792"/>
              </p:ext>
            </p:extLst>
          </p:nvPr>
        </p:nvGraphicFramePr>
        <p:xfrm>
          <a:off x="323528" y="764704"/>
          <a:ext cx="4032448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732036"/>
              </p:ext>
            </p:extLst>
          </p:nvPr>
        </p:nvGraphicFramePr>
        <p:xfrm>
          <a:off x="4572000" y="764704"/>
          <a:ext cx="39604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2" y="476672"/>
            <a:ext cx="9073008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adesão de hipertensos e/ou diabéticos ao programa.</a:t>
            </a:r>
            <a:r>
              <a:rPr lang="pt-B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529264" cy="4917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Buscar 100% dos hipertensos faltosos às consultas na unidade de saúde conforme a periodicidade recomendada.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3.2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Buscar 100% dos diabéticos faltosos às consultas na unidade de saúde conforme a periodicidade recomendada.</a:t>
            </a:r>
          </a:p>
          <a:p>
            <a:pPr marL="0" indent="0"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anose="020B0604020202020204" pitchFamily="34" charset="0"/>
              </a:rPr>
              <a:t>Meta de </a:t>
            </a:r>
            <a:r>
              <a:rPr lang="pt-BR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alcançada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proporção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busca dos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hipertensos faltosos às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consultas.</a:t>
            </a:r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4: </a:t>
            </a:r>
            <a:r>
              <a:rPr lang="pt-BR" sz="31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o registro das informações.</a:t>
            </a:r>
            <a:r>
              <a:rPr lang="pt-BR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3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Meta 4.1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Manter ficha de acompanhamento de 100% dos hipertensos cadastrados na unidade de saúde.</a:t>
            </a:r>
          </a:p>
          <a:p>
            <a:pPr marL="0" indent="0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4.2.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Manter ficha de acompanhamento de 100% dos diabéticos cadastrados na unidade de saúde.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36510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13: Proporção de hipertensos com registro adequado na ficha de acompanhamento.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44008" y="4365104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14: Proporção de diabéticos com registro adequado na ficha de acompanhamento.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970453"/>
              </p:ext>
            </p:extLst>
          </p:nvPr>
        </p:nvGraphicFramePr>
        <p:xfrm>
          <a:off x="323528" y="980728"/>
          <a:ext cx="3960440" cy="331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794111"/>
              </p:ext>
            </p:extLst>
          </p:nvPr>
        </p:nvGraphicFramePr>
        <p:xfrm>
          <a:off x="4644008" y="980728"/>
          <a:ext cx="38884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49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Mapear </a:t>
            </a:r>
            <a:r>
              <a:rPr lang="pt-BR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hipertensos e diabéticos de risco para doença cardiovascular.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36904" cy="48737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5.1.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Realizar estratificação do risco cardiovascular em 100% dos hipertensos cadastrados na unidade de saúde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5.2.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562074"/>
          </a:xfrm>
        </p:spPr>
        <p:txBody>
          <a:bodyPr>
            <a:normAutofit/>
          </a:bodyPr>
          <a:lstStyle/>
          <a:p>
            <a:pPr algn="ctr"/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385248" cy="5781256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pPr marL="0" indent="0" algn="ctr">
              <a:buNone/>
            </a:pPr>
            <a:r>
              <a:rPr lang="pt-BR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CARACTERIZAÇÃO DO </a:t>
            </a:r>
            <a:r>
              <a:rPr lang="pt-B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MUNICÍPIO:</a:t>
            </a:r>
          </a:p>
          <a:p>
            <a:pPr marL="0" indent="0" algn="just">
              <a:buNone/>
            </a:pPr>
            <a:endParaRPr lang="pt-BR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Habitantes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4.102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Zona Urbana:  2.207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Zona rural: 1.895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Economia:</a:t>
            </a: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erva-mate</a:t>
            </a:r>
            <a:r>
              <a:rPr lang="pt-BR" dirty="0">
                <a:latin typeface="Arial" pitchFamily="34" charset="0"/>
                <a:cs typeface="Arial" pitchFamily="34" charset="0"/>
              </a:rPr>
              <a:t>, fumo, avicultura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milho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Hospital + SAMU:  urgências </a:t>
            </a:r>
            <a:r>
              <a:rPr lang="pt-BR" dirty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emergências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município tem implantado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ESF, </a:t>
            </a:r>
            <a:r>
              <a:rPr lang="pt-BR" dirty="0">
                <a:latin typeface="Arial" pitchFamily="34" charset="0"/>
                <a:cs typeface="Arial" pitchFamily="34" charset="0"/>
              </a:rPr>
              <a:t>com 100% de abrangência, dividida em duas Equipes, que atendem na mesma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Unidade.</a:t>
            </a:r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50912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15: Proporção de hipertensos com estratificação de risco cardiovascular por exame clínico em dia.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72000" y="4502484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16: Proporção de diabéticos com estratificação de risco cardiovascular por exame clínico em dia.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0296017"/>
              </p:ext>
            </p:extLst>
          </p:nvPr>
        </p:nvGraphicFramePr>
        <p:xfrm>
          <a:off x="323528" y="908720"/>
          <a:ext cx="3888432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221801"/>
              </p:ext>
            </p:extLst>
          </p:nvPr>
        </p:nvGraphicFramePr>
        <p:xfrm>
          <a:off x="4716016" y="908720"/>
          <a:ext cx="38164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4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363272" cy="114300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48737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Garantir orientação nutricional sobre alimentação saudável a 100% dos hipertensos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6.2.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Garantir orientação nutricional sobre alimentação saudável a 100% dos diabéticos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6.3.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usuários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hipertensos.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6.4.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Garantir orientação em relação à prática regular de atividade física a 100% dos usuários diabéticos.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31224" cy="5565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6.5.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orientação sobre os riscos do tabagismo a 100% dos usuários hipertensos.</a:t>
            </a: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6.6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Garantir orientação sobre os riscos do tabagismo a 100% dos usuários diabéticos.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6.7.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orientação sobre higiene bucal a 100% dos usuários hipertensos.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6.8.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Garantir orientação sobre higiene bucal a 100% dos usuários diabéticos.</a:t>
            </a:r>
          </a:p>
          <a:p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50912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17: Proporção de hipertensos com orientação nutricional sobre alimentação saudável.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72000" y="4502484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18: Proporção de diabéticos com orientação nutricional sobre alimentação saudável.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9519600"/>
              </p:ext>
            </p:extLst>
          </p:nvPr>
        </p:nvGraphicFramePr>
        <p:xfrm>
          <a:off x="179512" y="1124744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878045"/>
              </p:ext>
            </p:extLst>
          </p:nvPr>
        </p:nvGraphicFramePr>
        <p:xfrm>
          <a:off x="4572000" y="1124744"/>
          <a:ext cx="40324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3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50912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19: Proporção de hipertensos que receberam orientação sobre a prática de atividade física regular.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72000" y="4502484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20: Proporção de diabéticos que receberam orientação sobre a prática de atividade física regular.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0506950"/>
              </p:ext>
            </p:extLst>
          </p:nvPr>
        </p:nvGraphicFramePr>
        <p:xfrm>
          <a:off x="179512" y="980728"/>
          <a:ext cx="4248472" cy="331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129693"/>
              </p:ext>
            </p:extLst>
          </p:nvPr>
        </p:nvGraphicFramePr>
        <p:xfrm>
          <a:off x="4572000" y="980728"/>
          <a:ext cx="39604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94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36510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latin typeface="Arial" pitchFamily="34" charset="0"/>
                <a:cs typeface="Arial" pitchFamily="34" charset="0"/>
              </a:rPr>
              <a:t>Figura 21: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Proporção de hipertensos que receberam orientação sobre os riscos do tabagismo.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716016" y="4381507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latin typeface="Arial" pitchFamily="34" charset="0"/>
                <a:cs typeface="Arial" pitchFamily="34" charset="0"/>
              </a:rPr>
              <a:t>Figura 22: Proporção de diabéticos que receberam orientação sobre os riscos do tabagismo. Ilópolis/RS, 2015.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5902613"/>
              </p:ext>
            </p:extLst>
          </p:nvPr>
        </p:nvGraphicFramePr>
        <p:xfrm>
          <a:off x="179512" y="908720"/>
          <a:ext cx="4320480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651285"/>
              </p:ext>
            </p:extLst>
          </p:nvPr>
        </p:nvGraphicFramePr>
        <p:xfrm>
          <a:off x="4716016" y="1052737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5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29309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23: Proporção de hipertensos que receberam orientação sobre higiene bucal. Ilópolis/RS, 2015.</a:t>
            </a:r>
            <a:r>
              <a:rPr lang="pt-BR" dirty="0"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572000" y="4221088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Figura 24: Proporção de diabéticos que receberam orientação sobre higiene bucal. Ilópolis/RS, 2015.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2482417"/>
              </p:ext>
            </p:extLst>
          </p:nvPr>
        </p:nvGraphicFramePr>
        <p:xfrm>
          <a:off x="179512" y="1052736"/>
          <a:ext cx="4248472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302339"/>
              </p:ext>
            </p:extLst>
          </p:nvPr>
        </p:nvGraphicFramePr>
        <p:xfrm>
          <a:off x="4572000" y="1052736"/>
          <a:ext cx="41044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2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u="sng" dirty="0" smtClean="0">
                <a:latin typeface="Arial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equipe.</a:t>
            </a:r>
          </a:p>
          <a:p>
            <a:pPr algn="just">
              <a:buFont typeface="Courier New" pitchFamily="49" charset="0"/>
              <a:buChar char="o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equipe demostrou união no trabalho para dar solução as dificuldades apresentadas e sempre com o mesmo objetivo de elevar a qualidade 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saúde.</a:t>
            </a:r>
          </a:p>
          <a:p>
            <a:pPr algn="just">
              <a:buFont typeface="Courier New" pitchFamily="49" charset="0"/>
              <a:buChar char="o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Atendimentos, realização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exames clínicos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laboratoriais pelo protocolo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Ministério da saúde.</a:t>
            </a:r>
          </a:p>
          <a:p>
            <a:pPr algn="just">
              <a:buFont typeface="Courier New" pitchFamily="49" charset="0"/>
              <a:buChar char="o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 equipe reconhece que tem um desafio muito importante que é manter o trabalho desenvolvido até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agora.</a:t>
            </a: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da intervenção para </a:t>
            </a:r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pPr marL="0" indent="0">
              <a:buNone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Melhorou a capacitação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pessoal, o trabalho em equipe, o cadastro dos usuários,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ganhou confiança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secretaria de saúde para lograr metas propostas.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Incorporação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um protocolo de atendimento HAS/DM</a:t>
            </a:r>
          </a:p>
          <a:p>
            <a:pPr marL="0" indent="0">
              <a:buNone/>
            </a:pP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2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08912" cy="487375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</a:p>
          <a:p>
            <a:pPr marL="0" indent="0">
              <a:buNone/>
            </a:pPr>
            <a:endParaRPr lang="pt-BR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 impacto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intervenção nas comunidades já foi bem reconhecido, o maior exemplo é nas visitas domiciliares.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Nosso público alvo demostra satisfação com a prioridade 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atendimento.</a:t>
            </a: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550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Coloque uma foto do seu município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JM\Desktop\fto ilopolis p p\16032014 (4)CON LETRAS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2417"/>
            <a:ext cx="9289032" cy="696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7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-387424"/>
            <a:ext cx="8820472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Reflexão crítica sobre aprendizagem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24936" cy="4800600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O desenvolvimento do projeto ao longo deste período me permitiu crescer como indivíduo e profissional.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Hoje já em fase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conclusão, sinto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que minhas expectativas foram cumpridas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Consegui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conhecer os principais problemas de saúde da minha área de abrangência e pude contribuir para a melhoria nos atendimentos, principalmente em relação aos exames clínicos e laboratoriais, assim como atuar sobre os fatores de risco que afetam os usuários com hipertensão e/ou diabetes. </a:t>
            </a: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UBS</a:t>
            </a:r>
            <a:endParaRPr lang="pt-BR" b="1" dirty="0" smtClean="0"/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Equipes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da família</a:t>
            </a:r>
          </a:p>
          <a:p>
            <a:pPr algn="just"/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4102 pessoas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Urbana/Rural.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Cadastrados: </a:t>
            </a:r>
            <a:r>
              <a:rPr lang="pt-BR" dirty="0" smtClean="0"/>
              <a:t>100%</a:t>
            </a:r>
            <a:endParaRPr lang="pt-BR" sz="2400" dirty="0">
              <a:solidFill>
                <a:schemeClr val="accent1"/>
              </a:solidFill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 Saúde Bucal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há NASF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Difícil acesso para usuários da zona rural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714202"/>
          </a:xfrm>
        </p:spPr>
        <p:txBody>
          <a:bodyPr>
            <a:noAutofit/>
          </a:bodyPr>
          <a:lstStyle/>
          <a:p>
            <a:pPr algn="ctr"/>
            <a:r>
              <a:rPr lang="pt-BR" sz="32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Antes da intervenção</a:t>
            </a:r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t-BR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88840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Forem encontradas muitas necessidades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da população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abrangente.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Não tinha consultas e exames planejados.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Não existia protocolo de atendimento.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Melhorar a atenção à saúde da pessoa com Hipertensão Arterial Sistêmica e/ou Diabetes Mellitus na UBS Ilópolis, Ilópolis/RS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61048"/>
          </a:xfrm>
        </p:spPr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desenvolvidas nos seguintes eixos: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onitoramento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rganização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ngajamento público.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Q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ualificação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Intervenção de 3 meses.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População alvo:  2.911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são maiores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20 anos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Cadastro da população alvo: 624 hipertensos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154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Atendimento individual na UBS e visita domiciliar.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Qualificação/treinamento da equipe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6217</TotalTime>
  <Words>1673</Words>
  <Application>Microsoft Office PowerPoint</Application>
  <PresentationFormat>Apresentação na tela (4:3)</PresentationFormat>
  <Paragraphs>197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Balcão Envidraçado</vt:lpstr>
      <vt:lpstr>UNIVERSIDADE ABERTA DO SUS UNIVERSIDADE FEDERAL DE PELOTAS Especialização em Saúde da Família Modalidade a Distância Turma 8 </vt:lpstr>
      <vt:lpstr>INTRODUÇÃO</vt:lpstr>
      <vt:lpstr>Apresentação do PowerPoint</vt:lpstr>
      <vt:lpstr>Coloque uma foto do seu município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Apresentação do PowerPoint</vt:lpstr>
      <vt:lpstr>Apresentação do PowerPoint</vt:lpstr>
      <vt:lpstr>Apresentação do PowerPoint</vt:lpstr>
      <vt:lpstr>Apresentação do PowerPoint</vt:lpstr>
      <vt:lpstr>Logística</vt:lpstr>
      <vt:lpstr>OBJETIVOS ESPECÍFICOS/METAS</vt:lpstr>
      <vt:lpstr>Apresentação do PowerPoint</vt:lpstr>
      <vt:lpstr>Dificuldades na meta de cobertura:</vt:lpstr>
      <vt:lpstr>Objetivo 2:. Melhorar a qualidade da atenção a hipertensos e/ou diabéticos.   </vt:lpstr>
      <vt:lpstr>Objetivo 2:. Melhorar a qualidade da atenção a hipertensos e/ou diabéticos.   </vt:lpstr>
      <vt:lpstr>Apresentação do PowerPoint</vt:lpstr>
      <vt:lpstr> Resultado:</vt:lpstr>
      <vt:lpstr>Apresentação do PowerPoint</vt:lpstr>
      <vt:lpstr>Apresentação do PowerPoint</vt:lpstr>
      <vt:lpstr>Apresentação do PowerPoint</vt:lpstr>
      <vt:lpstr>Objetivo 3: Melhorar a adesão de hipertensos e/ou diabéticos ao programa. </vt:lpstr>
      <vt:lpstr> Objetivo 4: Melhorar o registro das informações. </vt:lpstr>
      <vt:lpstr>Apresentação do PowerPoint</vt:lpstr>
      <vt:lpstr>Objetivo 5: Mapear hipertensos e diabéticos de risco para doença cardiovascular.</vt:lpstr>
      <vt:lpstr>Apresentação do PowerPoint</vt:lpstr>
      <vt:lpstr>Objetivo 6: Promover a saúde de hipertensos e diabéticos.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Discussão</vt:lpstr>
      <vt:lpstr>Reflexão crítica sobre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JM</cp:lastModifiedBy>
  <cp:revision>63</cp:revision>
  <dcterms:created xsi:type="dcterms:W3CDTF">2015-08-05T17:36:44Z</dcterms:created>
  <dcterms:modified xsi:type="dcterms:W3CDTF">2015-09-23T21:04:53Z</dcterms:modified>
</cp:coreProperties>
</file>