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401" r:id="rId4"/>
    <p:sldId id="258" r:id="rId5"/>
    <p:sldId id="405" r:id="rId6"/>
    <p:sldId id="260" r:id="rId7"/>
    <p:sldId id="407" r:id="rId8"/>
    <p:sldId id="262" r:id="rId9"/>
    <p:sldId id="265" r:id="rId10"/>
    <p:sldId id="266" r:id="rId11"/>
    <p:sldId id="406" r:id="rId12"/>
    <p:sldId id="267" r:id="rId13"/>
    <p:sldId id="326" r:id="rId14"/>
    <p:sldId id="408" r:id="rId15"/>
    <p:sldId id="330" r:id="rId16"/>
    <p:sldId id="333" r:id="rId17"/>
    <p:sldId id="335" r:id="rId18"/>
    <p:sldId id="337" r:id="rId19"/>
    <p:sldId id="339" r:id="rId20"/>
    <p:sldId id="341" r:id="rId21"/>
    <p:sldId id="343" r:id="rId22"/>
    <p:sldId id="345" r:id="rId23"/>
    <p:sldId id="347" r:id="rId24"/>
    <p:sldId id="349" r:id="rId25"/>
    <p:sldId id="351" r:id="rId26"/>
    <p:sldId id="354" r:id="rId27"/>
    <p:sldId id="357" r:id="rId28"/>
    <p:sldId id="359" r:id="rId29"/>
    <p:sldId id="362" r:id="rId30"/>
    <p:sldId id="364" r:id="rId31"/>
    <p:sldId id="366" r:id="rId32"/>
    <p:sldId id="369" r:id="rId33"/>
    <p:sldId id="371" r:id="rId34"/>
    <p:sldId id="373" r:id="rId35"/>
    <p:sldId id="374" r:id="rId36"/>
    <p:sldId id="377" r:id="rId37"/>
    <p:sldId id="40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angel" initials="ja" lastIdx="1" clrIdx="0">
    <p:extLst>
      <p:ext uri="{19B8F6BF-5375-455C-9EA6-DF929625EA0E}">
        <p15:presenceInfo xmlns:p15="http://schemas.microsoft.com/office/powerpoint/2012/main" userId="jose angel" providerId="None"/>
      </p:ext>
    </p:extLst>
  </p:cmAuthor>
  <p:cmAuthor id="2" name="Usuário" initials="U" lastIdx="11" clrIdx="1">
    <p:extLst>
      <p:ext uri="{19B8F6BF-5375-455C-9EA6-DF929625EA0E}">
        <p15:presenceInfo xmlns:p15="http://schemas.microsoft.com/office/powerpoint/2012/main" userId="Usuá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31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0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0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05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07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8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08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03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45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8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E991-65F0-47DF-AF06-014D887AF6D5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B643-D7BC-4E4F-AA12-C4501794C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8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9423" y="5616724"/>
            <a:ext cx="9061391" cy="1241276"/>
          </a:xfrm>
        </p:spPr>
        <p:txBody>
          <a:bodyPr>
            <a:normAutofit/>
          </a:bodyPr>
          <a:lstStyle/>
          <a:p>
            <a:r>
              <a:rPr lang="pt-BR" sz="2800" b="1" kern="5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Trabalho de Conclusão de Curso</a:t>
            </a:r>
            <a:endParaRPr lang="pt-BR" sz="2800" kern="50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pt-BR" sz="2800" b="1" kern="5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pt-BR" sz="2800" kern="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34882" y="588588"/>
            <a:ext cx="65033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UNIVERSIDADE ABERTA DO SUS</a:t>
            </a:r>
            <a:endParaRPr kumimoji="0" lang="pt-BR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UNIVERSIDADE FEDERAL DE PELOTAS</a:t>
            </a:r>
            <a:endParaRPr kumimoji="0" lang="pt-BR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Especialização em Saúde da Família</a:t>
            </a:r>
            <a:endParaRPr kumimoji="0" lang="pt-BR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Modalidade a Distância</a:t>
            </a:r>
            <a:endParaRPr kumimoji="0" lang="pt-BR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Turma nº7</a:t>
            </a:r>
            <a:endParaRPr kumimoji="0" lang="pt-BR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18605" r="19131" b="18781"/>
          <a:stretch>
            <a:fillRect/>
          </a:stretch>
        </p:blipFill>
        <p:spPr bwMode="auto">
          <a:xfrm>
            <a:off x="5606041" y="3264493"/>
            <a:ext cx="1768156" cy="179374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093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5046" y="-45689"/>
            <a:ext cx="5085186" cy="1305799"/>
          </a:xfrm>
        </p:spPr>
        <p:txBody>
          <a:bodyPr>
            <a:normAutofit/>
          </a:bodyPr>
          <a:lstStyle/>
          <a:p>
            <a:pPr lvl="1"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1365752"/>
            <a:ext cx="11202988" cy="32745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	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atenção à saúde do idoso no Posto de Saúde – ESF São João do Polêsine, de São João do Polêsine, RS.</a:t>
            </a:r>
            <a:endParaRPr lang="pt-BR" dirty="0"/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53686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4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345721" y="4321833"/>
            <a:ext cx="2889847" cy="161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Eixo Engajamento Público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345721" y="634041"/>
            <a:ext cx="2889847" cy="161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Eixo Monitoramento e Avaliação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722187" y="2247181"/>
            <a:ext cx="1765541" cy="161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505640" y="634041"/>
            <a:ext cx="2639688" cy="161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Eixo Organização e Gestão do Serviço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505641" y="4382219"/>
            <a:ext cx="2639687" cy="161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Eixo</a:t>
            </a:r>
          </a:p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de seta reta 7"/>
          <p:cNvCxnSpPr>
            <a:endCxn id="6" idx="1"/>
          </p:cNvCxnSpPr>
          <p:nvPr/>
        </p:nvCxnSpPr>
        <p:spPr>
          <a:xfrm>
            <a:off x="7388520" y="3840554"/>
            <a:ext cx="1117121" cy="1348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4235568" y="3795623"/>
            <a:ext cx="1486620" cy="1173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endCxn id="3" idx="3"/>
          </p:cNvCxnSpPr>
          <p:nvPr/>
        </p:nvCxnSpPr>
        <p:spPr>
          <a:xfrm flipH="1" flipV="1">
            <a:off x="4235568" y="1440611"/>
            <a:ext cx="1486618" cy="85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6947137" y="1155941"/>
            <a:ext cx="1558503" cy="113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447" y="68366"/>
            <a:ext cx="667355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155" y="1282788"/>
            <a:ext cx="10854813" cy="5100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r>
              <a:rPr lang="pt-BR" b="1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Cadastramento;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Atualização;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Capacitação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Monitoramento;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2" y="68366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566" y="68366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629" y="1460091"/>
            <a:ext cx="9620519" cy="4994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 smtClean="0"/>
              <a:t>Logística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Caderno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Atenção Básica n°19 Envelhecimentos e Saúde da Pessoa Idosa,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Saúde,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Livro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registro com todos os idosos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consultados;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Ficha espelho e planilha de coleta de dados;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usuários;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promoção. </a:t>
            </a: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9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672101" cy="34365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04" y="70339"/>
            <a:ext cx="5519895" cy="367769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6538"/>
            <a:ext cx="6672100" cy="34214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1321" y="2387323"/>
            <a:ext cx="3421464" cy="5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088" y="1126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720" y="2639960"/>
            <a:ext cx="6076335" cy="2986439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71828" y="5763481"/>
            <a:ext cx="6971453" cy="473075"/>
            <a:chOff x="1176" y="3049"/>
            <a:chExt cx="4372" cy="29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176" y="310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00" y="304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353" y="304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412" y="304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475" y="3049"/>
              <a:ext cx="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886" y="3215"/>
              <a:ext cx="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1983783" y="5763481"/>
            <a:ext cx="8226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1 - Cobertura do programa de atenção do idoso na unidade de saúde.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1828" y="1302572"/>
            <a:ext cx="114362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do Idoso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Meta1.1: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cobertura de atenção à saúde do idoso da área da unidade de saúde para 80%.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26878" y="3763847"/>
            <a:ext cx="81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55,4%</a:t>
            </a:r>
            <a:endParaRPr lang="pt-BR" dirty="0">
              <a:latin typeface="Candara" panose="020E0502030303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52387" y="4662436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10,6%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89966" y="4347871"/>
            <a:ext cx="76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27,0%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573" y="3369458"/>
            <a:ext cx="4800000" cy="2314286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2058579" y="584300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2: Proporção de idosos com Avaliação Multidimensional Rápida em dia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61" y="1291334"/>
            <a:ext cx="11068932" cy="75595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95962" y="1804316"/>
            <a:ext cx="10851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Avaliação Multidimensional Rápida de 100% dos idosos da área de abrangência utilizando como modelo a proposta de avaliação do Ministério da Saúde.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33488" y="2650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Objetivos, Metas e Resultados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833" y="3367943"/>
            <a:ext cx="4800000" cy="2314286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2024033" y="59457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3: Proporção de idosos com exame clínico apropriado 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5628" y="1124510"/>
            <a:ext cx="1080304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clínico apropriado em 100% das consultas, incluindo exame físico dos pés, com palpação dos pulsos tibial posterior e pedioso e medida da sensibilidade a cada 3 meses para diabéticos.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24063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859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935" y="2622946"/>
            <a:ext cx="6341807" cy="2803362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5658783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4: Proporção de idosos hipertensos e/ou diabéticos com solicitação de exames complementares periódicos 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5629" y="1238977"/>
            <a:ext cx="10462087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 solicitação de exames complementares periódicos em 100% dos idosos hipertensos e/ou diabéticos.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3267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942" y="2398624"/>
            <a:ext cx="6622026" cy="2960382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2024034" y="576971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5: Proporção de idosos com prescrição de medicamentos da Farmácia Popular priorizada.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1255623"/>
            <a:ext cx="1074880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2.4: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prescrição de medicamentos da Farmácia Popular a 100% dos idosos.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24063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31806" y="2932932"/>
            <a:ext cx="62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97%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85387" y="2932932"/>
            <a:ext cx="78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98,1%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3299" y="2157431"/>
            <a:ext cx="10835109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Qualificação da Atenção à Saúde do Idoso no Posto de Saúde–ESF São João do Polêsine, de São João do Polêsine, RS</a:t>
            </a:r>
            <a:endParaRPr kumimoji="0" lang="pt-B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282155" y="5118930"/>
            <a:ext cx="480291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José Patricio Herrera González</a:t>
            </a:r>
            <a:endParaRPr kumimoji="0" lang="pt-B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7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3" y="140769"/>
            <a:ext cx="1214414" cy="1214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9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710" y="2209730"/>
            <a:ext cx="6622025" cy="3025415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2024033" y="5765323"/>
            <a:ext cx="8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6: Proporção de idosos acamados ou com problemas de locomoção cadastrados.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9" y="1255623"/>
            <a:ext cx="10686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2.5: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100% dos idosos acamados ou com problemas de locomoção.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24063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405461" y="3907103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15%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94654" y="34335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50%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889" y="2602631"/>
            <a:ext cx="5825613" cy="2843648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63119" y="571437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7: Proporção de idosos acamados ou com problemas de locomoção com visita domiciliar.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9" y="1291334"/>
            <a:ext cx="10717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2.6: 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visita domiciliar a 100% dos idosos acamados ou com problemas de locomoção.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8869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903" y="2229438"/>
            <a:ext cx="5914103" cy="2976618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285629" y="5435125"/>
            <a:ext cx="9038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8: Proporção de idosos com verificação da pressão artéria na última consulta.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9" y="1086438"/>
            <a:ext cx="94934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2.7: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Rastrear 100% dos idosos para Hipertensão Arterial Sistêmica 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93913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9404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888" y="2773284"/>
            <a:ext cx="4800000" cy="2409524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5469147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9: Proporção de idosos hipertensos rastreados para diabetes.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7" y="934144"/>
            <a:ext cx="9718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 2.8: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Rastrear 100% dos idosos com pressão arterial sustentada maior que 135/80 mmHg ou com diagnóstico de hipertensão arterial para Diabetes Mellitus.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18213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187" y="2077144"/>
            <a:ext cx="6179573" cy="3134946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530508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10: Proporção de idosos com avaliação de necessidades de atendimento odontológico.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934144"/>
            <a:ext cx="96205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2.9: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dos idosos.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-666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11710" y="318424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62,0%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59087" y="3459951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47,5%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97957" y="355357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42,0%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671" y="2300748"/>
            <a:ext cx="6032090" cy="3156155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199" y="5966428"/>
            <a:ext cx="8229600" cy="73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11: Proporção de idosos com primeira consulta odontológica programática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932996"/>
            <a:ext cx="96205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2.10: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primeira consulta odontológica para 100% dos idosos.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05000" y="-666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12193" y="343653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62,0%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66979" y="369901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47,5%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91683" y="38058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42,0%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84" y="3023419"/>
            <a:ext cx="5884605" cy="2943515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603907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12: Proporção de idosos faltosos às consultas que receberam busca ativa.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933448"/>
            <a:ext cx="9620520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dos idosos ao Programa de Saúde do Idoso. </a:t>
            </a: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dos idosos faltosos às consultas programadas.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5295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671" y="2772697"/>
            <a:ext cx="6120581" cy="3124087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6122987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13: Proporção de idosos com registro na ficha espelho ao dia.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85628" y="959265"/>
            <a:ext cx="9620520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específico de 100% das pessoas idosas.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26697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652" y="2300747"/>
            <a:ext cx="6105832" cy="3288891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39647" y="584332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14: Proporção de idosos com Caderneta de Saúde da Pessoa idosa.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1291334"/>
            <a:ext cx="96205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4.2: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Caderneta de Saúde da Pessoa Idosa a 100% dos idosos cadastrados.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823209" y="4570441"/>
            <a:ext cx="65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10,1%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93762" y="394519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40,1%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13750" y="344729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65,9%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929" y="2625213"/>
            <a:ext cx="6415548" cy="3132406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5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2770291" y="5757619"/>
            <a:ext cx="7124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15: Proporção de idosos com avaliação de risco para morbimortalidade em dia.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14413" y="934144"/>
            <a:ext cx="9785477" cy="252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os idosos de risco da área de abrangência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Rastrear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pessoas idosas para risco de morbimortalidade.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770188" y="-84138"/>
            <a:ext cx="8229600" cy="147320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8556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ojoaodopolesine.rs.gov.br/_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06" y="1923692"/>
            <a:ext cx="2732342" cy="31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961" y="2256503"/>
            <a:ext cx="6504039" cy="2949553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550365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16: Proporção de idosos com avaliação da fragilidade na velhice ao dia.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934144"/>
            <a:ext cx="96205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presença de indicadores de fragilização na velhice em 100% das pessoas idosas.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6554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160" y="2077143"/>
            <a:ext cx="5663381" cy="3038487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2135129" y="5274283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17: Proporção de idosos com avaliação de rede social em dia.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70880" y="1273356"/>
            <a:ext cx="922997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5.3: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rede social de 100% dos idosos.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135188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7951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141" y="2507226"/>
            <a:ext cx="5545393" cy="2905432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555541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18: Proporção de idosos que receberam orientação nutricional para hábitos saudáveis.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993136"/>
            <a:ext cx="9620520" cy="190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dos idosos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nutricional para hábitos alimentares saudáveis a 100% das pessoas idosas.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981200" y="1127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</p:spTree>
    <p:extLst>
      <p:ext uri="{BB962C8B-B14F-4D97-AF65-F5344CB8AC3E}">
        <p14:creationId xmlns:p14="http://schemas.microsoft.com/office/powerpoint/2010/main" val="3259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161" y="1949554"/>
            <a:ext cx="5869858" cy="3256627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2022716" y="549262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19: Proporção de idosos que receberam orientação sobre prática de atividade física regular.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85628" y="1007884"/>
            <a:ext cx="96205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para a prática regular de atividade física a 100% idosos.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22475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Objetivos, Metas e Resultados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51903" y="280678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  <a:cs typeface="Aharoni" panose="02010803020104030203" pitchFamily="2" charset="-79"/>
              </a:rPr>
              <a:t>96,2%</a:t>
            </a:r>
            <a:endParaRPr lang="pt-BR" dirty="0">
              <a:latin typeface="Candara" panose="020E0502030303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72055" y="288397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92,6%</a:t>
            </a:r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92207" y="306863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ndara" panose="020E0502030303020204" pitchFamily="34" charset="0"/>
              </a:rPr>
              <a:t>88,2%</a:t>
            </a:r>
            <a:endParaRPr lang="pt-B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387" y="2283621"/>
            <a:ext cx="5515897" cy="2878314"/>
          </a:xfrm>
          <a:prstGeom prst="rect">
            <a:avLst/>
          </a:prstGeom>
        </p:spPr>
      </p:pic>
      <p:pic>
        <p:nvPicPr>
          <p:cNvPr id="4" name="Imagem 3" descr="logo1_100_f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1981088" y="5327481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20: Proporção de idosos com orientação individual de cuidados de saúde bucal em dia.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5628" y="1140620"/>
            <a:ext cx="96205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sobre higiene bucal (incluindo higiene de próteses dentárias) para 100% dos idosos cadastrados.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33488" y="2650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smtClean="0">
                <a:latin typeface="Arial" pitchFamily="34" charset="0"/>
                <a:cs typeface="Arial" pitchFamily="34" charset="0"/>
              </a:rPr>
              <a:t>Objetivos, Metas e Resultados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2400" y="1126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628" y="1860437"/>
            <a:ext cx="8846513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Significou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 acordar dos diversos setores do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Contribuiu para mudar a concepção assistencialista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Estabelecimento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de uma nova relação entre os profissionais de saúde e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Teremos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condições de superar algumas das dificuldades encontradas, bem como articular novas ideias e projetos ao programa.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6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2400" y="11262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629" y="1860437"/>
            <a:ext cx="822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de meus conhecimentos na atenção básica;</a:t>
            </a: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Contribuiu para 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nossa preparação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individual;</a:t>
            </a: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muito para meu crescimento pessoal e profissional.</a:t>
            </a: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76912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76912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Tf3Oidz2hmsenH9CulOCLNhozKYHUz8Ed0H7uNoUX9d2zcXbYx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5731" cy="47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erias.tur.br/imgs/8132/saojoaodopolesine/g_165302_136678573056985_319325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5" y="-1"/>
            <a:ext cx="5773946" cy="47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static.com/images?q=tbn:ANd9GcRfjqnk3eiaOa23yI-5_ABw_ZtGg2fLrlGvpjFxusPU3QnKKaH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8039"/>
            <a:ext cx="6425731" cy="35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fotos de são joão do polêsine, 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4" y="4416726"/>
            <a:ext cx="5773945" cy="24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32964" y="2967335"/>
            <a:ext cx="392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OBRIGADO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72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850" y="7142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3875" y="1095667"/>
            <a:ext cx="1014650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Importância da Ação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</a:p>
          <a:p>
            <a:pPr marL="0" indent="0" algn="just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Município São João do Polêsine possui o elevado índice de envelhecimento.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de saúde na atenção básica com o objetivo de alcançar o envelhecimento ativo nas pessoas desta faixa etária.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4" y="35711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96806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96" y="1237678"/>
            <a:ext cx="7325588" cy="38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034" y="10407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8645" y="1076632"/>
            <a:ext cx="10825316" cy="56338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do Município</a:t>
            </a:r>
            <a:endParaRPr lang="pt-BR" sz="3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São João do Polêsine</a:t>
            </a:r>
          </a:p>
          <a:p>
            <a:pPr algn="just">
              <a:buNone/>
            </a:pP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da quarta Colônia de Imigração italiana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2.635  habitantes; Extensão territorial de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85,169 km²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Uma Unidade Básica de Saúde, hoje ESF;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Internação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hospitalar no Hospital do Município;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para média e alta complexidade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 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Hospital Universitário de Santa Maria (HUSM) e outras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reguladas pela 4ª Coordenadoria Regional de Saúde (4ª CRS).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" y="68366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78" y="68366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fotos de são joão do polêsine, 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317" cy="37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fotos de são joão do polêsine, 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17" y="3706659"/>
            <a:ext cx="6302683" cy="31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fotografias do municipio são joão do polêsine ,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317" y="1"/>
            <a:ext cx="6302683" cy="37066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8256"/>
            <a:ext cx="5889317" cy="31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034" y="1121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2722" y="1106129"/>
            <a:ext cx="10319007" cy="5420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</a:p>
          <a:p>
            <a:pPr marL="0" indent="0" algn="just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ESF com 100% de cobertura;</a:t>
            </a: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Condições estruturais adequadas;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por demanda espontânea e consultas agendadas;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Equipe mínima.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" y="59821"/>
            <a:ext cx="1242900" cy="124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071" y="17092"/>
            <a:ext cx="1285852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3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214422"/>
            <a:ext cx="10166374" cy="54126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intervenção</a:t>
            </a:r>
            <a:r>
              <a:rPr lang="pt-BR" sz="3000" b="1" dirty="0" smtClean="0"/>
              <a:t>	</a:t>
            </a:r>
            <a:endParaRPr lang="pt-BR" sz="3000" b="1" dirty="0"/>
          </a:p>
          <a:p>
            <a:pPr algn="just">
              <a:buNone/>
            </a:pPr>
            <a:r>
              <a:rPr lang="pt-B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Saúde do Idoso</a:t>
            </a:r>
          </a:p>
          <a:p>
            <a:pPr algn="just">
              <a:buNone/>
            </a:pPr>
            <a:endParaRPr lang="pt-BR" sz="1600" i="1" u="sng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Conselho de Idosos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implementada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caderneta da pessoa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idosa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avaliação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monitoramento das ações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dispensadas aos idosos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t-BR" dirty="0"/>
              <a:t>  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ndicadores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qualidade com baixas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proporções;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valiação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saúde bucal e educação em saúde falha.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logo1_100_f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14" cy="12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saudeFamil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8" y="53686"/>
            <a:ext cx="1285852" cy="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90488"/>
            <a:ext cx="10542588" cy="130492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1174</Words>
  <Application>Microsoft Office PowerPoint</Application>
  <PresentationFormat>Widescreen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9" baseType="lpstr">
      <vt:lpstr>BatangChe</vt:lpstr>
      <vt:lpstr>SimSun</vt:lpstr>
      <vt:lpstr>SimSun</vt:lpstr>
      <vt:lpstr>Aharoni</vt:lpstr>
      <vt:lpstr>Arial</vt:lpstr>
      <vt:lpstr>Calibri</vt:lpstr>
      <vt:lpstr>Calibri Light</vt:lpstr>
      <vt:lpstr>Candara</vt:lpstr>
      <vt:lpstr>Liberation Serif</vt:lpstr>
      <vt:lpstr>Mangal</vt:lpstr>
      <vt:lpstr>Wingdings</vt:lpstr>
      <vt:lpstr>Tema de Office</vt:lpstr>
      <vt:lpstr>Apresentação do PowerPoint</vt:lpstr>
      <vt:lpstr>Qualificação da Atenção à Saúde do Idoso no Posto de Saúde–ESF São João do Polêsine, de São João do Polêsine, RS </vt:lpstr>
      <vt:lpstr>Apresentação do PowerPoint</vt:lpstr>
      <vt:lpstr> Introdução</vt:lpstr>
      <vt:lpstr>Apresentação do PowerPoint</vt:lpstr>
      <vt:lpstr>Introdução  </vt:lpstr>
      <vt:lpstr>Apresentação do PowerPoint</vt:lpstr>
      <vt:lpstr> Introdução   </vt:lpstr>
      <vt:lpstr>Introdução  </vt:lpstr>
      <vt:lpstr>OBJETIVO GERAL</vt:lpstr>
      <vt:lpstr>Apresentação do PowerPoint</vt:lpstr>
      <vt:lpstr>Metodologia </vt:lpstr>
      <vt:lpstr>Metodologia</vt:lpstr>
      <vt:lpstr>Apresentação do PowerPoint</vt:lpstr>
      <vt:lpstr>Objetivos, Metas e Resultados </vt:lpstr>
      <vt:lpstr>Apresentação do PowerPoint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Apresentação do PowerPoint</vt:lpstr>
      <vt:lpstr>Discussão</vt:lpstr>
      <vt:lpstr>Reflexão crítica sobre o processo pessoal de aprendizagem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angel</dc:creator>
  <cp:lastModifiedBy>jose angel</cp:lastModifiedBy>
  <cp:revision>133</cp:revision>
  <dcterms:created xsi:type="dcterms:W3CDTF">2015-07-30T00:39:13Z</dcterms:created>
  <dcterms:modified xsi:type="dcterms:W3CDTF">2015-08-14T02:02:29Z</dcterms:modified>
</cp:coreProperties>
</file>