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sldIdLst>
    <p:sldId id="301" r:id="rId2"/>
    <p:sldId id="312" r:id="rId3"/>
    <p:sldId id="304" r:id="rId4"/>
    <p:sldId id="305" r:id="rId5"/>
    <p:sldId id="258" r:id="rId6"/>
    <p:sldId id="259" r:id="rId7"/>
    <p:sldId id="260" r:id="rId8"/>
    <p:sldId id="306" r:id="rId9"/>
    <p:sldId id="307" r:id="rId10"/>
    <p:sldId id="262" r:id="rId11"/>
    <p:sldId id="308" r:id="rId12"/>
    <p:sldId id="309" r:id="rId13"/>
    <p:sldId id="310" r:id="rId14"/>
    <p:sldId id="270" r:id="rId15"/>
    <p:sldId id="274" r:id="rId16"/>
    <p:sldId id="311" r:id="rId17"/>
    <p:sldId id="277" r:id="rId18"/>
    <p:sldId id="278" r:id="rId19"/>
    <p:sldId id="279" r:id="rId20"/>
    <p:sldId id="280" r:id="rId21"/>
    <p:sldId id="281" r:id="rId22"/>
    <p:sldId id="295" r:id="rId23"/>
    <p:sldId id="302" r:id="rId24"/>
    <p:sldId id="282" r:id="rId25"/>
    <p:sldId id="285" r:id="rId26"/>
    <p:sldId id="297" r:id="rId27"/>
    <p:sldId id="288" r:id="rId28"/>
    <p:sldId id="289" r:id="rId29"/>
    <p:sldId id="290" r:id="rId30"/>
    <p:sldId id="291" r:id="rId31"/>
    <p:sldId id="293" r:id="rId32"/>
    <p:sldId id="303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erciar" initials="n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3907" autoAdjust="0"/>
  </p:normalViewPr>
  <p:slideViewPr>
    <p:cSldViewPr>
      <p:cViewPr>
        <p:scale>
          <a:sx n="76" d="100"/>
          <a:sy n="76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RABAJO\Estadistica\ultimos%20a%20trabajar\Planilha%20de%20coleta%20de%20dados%20Final%20Jose%20Qui&#241;ones%20(Autoguardado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0873014381433"/>
          <c:y val="0.31868231800121777"/>
          <c:w val="0.84879115816291872"/>
          <c:h val="0.593408716119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(Autoguardado).xls]Indicadores'!$D$4:$F$4</c:f>
              <c:numCache>
                <c:formatCode>0.0%</c:formatCode>
                <c:ptCount val="3"/>
                <c:pt idx="0">
                  <c:v>0.13101604278074869</c:v>
                </c:pt>
                <c:pt idx="1">
                  <c:v>0.31016042780748676</c:v>
                </c:pt>
                <c:pt idx="2">
                  <c:v>0.60695187165775411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539328"/>
        <c:axId val="195542016"/>
      </c:barChart>
      <c:catAx>
        <c:axId val="19553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5542016"/>
        <c:crosses val="autoZero"/>
        <c:auto val="1"/>
        <c:lblAlgn val="ctr"/>
        <c:lblOffset val="100"/>
        <c:noMultiLvlLbl val="0"/>
      </c:catAx>
      <c:valAx>
        <c:axId val="19554201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55393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7958806033772"/>
          <c:y val="0.31746154770255036"/>
          <c:w val="0.84920799465214747"/>
          <c:h val="0.5555577084794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(Autoguardado).xls]Indicadores'!$D$19:$F$19</c:f>
              <c:numCache>
                <c:formatCode>0.0%</c:formatCode>
                <c:ptCount val="3"/>
                <c:pt idx="0">
                  <c:v>1</c:v>
                </c:pt>
                <c:pt idx="1">
                  <c:v>0.95652173913043481</c:v>
                </c:pt>
                <c:pt idx="2">
                  <c:v>0.93827160493827166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346624"/>
        <c:axId val="196393600"/>
      </c:barChart>
      <c:catAx>
        <c:axId val="1963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393600"/>
        <c:crosses val="autoZero"/>
        <c:auto val="1"/>
        <c:lblAlgn val="ctr"/>
        <c:lblOffset val="100"/>
        <c:noMultiLvlLbl val="0"/>
      </c:catAx>
      <c:valAx>
        <c:axId val="1963936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346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4"/>
          <c:y val="0.31983868895236789"/>
          <c:w val="0.8467750271459048"/>
          <c:h val="0.55060837591800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(Autoguardado).xls]Indicadores'!$D$24:$F$24</c:f>
              <c:numCache>
                <c:formatCode>0.0%</c:formatCode>
                <c:ptCount val="3"/>
                <c:pt idx="0">
                  <c:v>0.51020408163265296</c:v>
                </c:pt>
                <c:pt idx="1">
                  <c:v>0.37068965517241387</c:v>
                </c:pt>
                <c:pt idx="2">
                  <c:v>0.29515418502202651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545152"/>
        <c:axId val="196552192"/>
      </c:barChart>
      <c:catAx>
        <c:axId val="1965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552192"/>
        <c:crosses val="autoZero"/>
        <c:auto val="1"/>
        <c:lblAlgn val="ctr"/>
        <c:lblOffset val="100"/>
        <c:noMultiLvlLbl val="0"/>
      </c:catAx>
      <c:valAx>
        <c:axId val="19655219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545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4"/>
          <c:y val="0.30384615384615382"/>
          <c:w val="0.8467750271459048"/>
          <c:h val="0.57307692307692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(Autoguardado).xls]Indicadores'!$D$29:$F$29</c:f>
              <c:numCache>
                <c:formatCode>0.0%</c:formatCode>
                <c:ptCount val="3"/>
                <c:pt idx="0">
                  <c:v>0.47826086956521746</c:v>
                </c:pt>
                <c:pt idx="1">
                  <c:v>0.86956521739130443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30720"/>
        <c:axId val="196845952"/>
      </c:barChart>
      <c:catAx>
        <c:axId val="19683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845952"/>
        <c:crosses val="autoZero"/>
        <c:auto val="1"/>
        <c:lblAlgn val="ctr"/>
        <c:lblOffset val="100"/>
        <c:noMultiLvlLbl val="0"/>
      </c:catAx>
      <c:valAx>
        <c:axId val="19684595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830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194833480969"/>
          <c:y val="0.29811375684285984"/>
          <c:w val="0.84646631641871151"/>
          <c:h val="0.5811331462506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(Autoguardado).xls]Indicadores'!$C$34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(Autoguardado).xls]Indicadores'!$D$34:$F$34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0.95000000000000007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50048"/>
        <c:axId val="196880640"/>
      </c:barChart>
      <c:catAx>
        <c:axId val="1968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880640"/>
        <c:crosses val="autoZero"/>
        <c:auto val="1"/>
        <c:lblAlgn val="ctr"/>
        <c:lblOffset val="100"/>
        <c:noMultiLvlLbl val="0"/>
      </c:catAx>
      <c:valAx>
        <c:axId val="196880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850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0964382357937"/>
          <c:y val="0.31620614386375967"/>
          <c:w val="0.84458246377824586"/>
          <c:h val="0.55731332855987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(Autoguardado).xls]Indicadores'!$D$49:$F$49</c:f>
              <c:numCache>
                <c:formatCode>0.0%</c:formatCode>
                <c:ptCount val="3"/>
                <c:pt idx="0">
                  <c:v>0.77551020408163251</c:v>
                </c:pt>
                <c:pt idx="1">
                  <c:v>0.90517241379310354</c:v>
                </c:pt>
                <c:pt idx="2">
                  <c:v>0.90308370044052866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926080"/>
        <c:axId val="251074048"/>
      </c:barChart>
      <c:catAx>
        <c:axId val="19692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1074048"/>
        <c:crosses val="autoZero"/>
        <c:auto val="1"/>
        <c:lblAlgn val="ctr"/>
        <c:lblOffset val="100"/>
        <c:noMultiLvlLbl val="0"/>
      </c:catAx>
      <c:valAx>
        <c:axId val="251074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6926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44"/>
          <c:y val="0.32113948623081112"/>
          <c:w val="0.8467750271459048"/>
          <c:h val="0.5487826663437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Jose Quiñones (Autoguardado).xls]Indicadores'!$C$54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Final Jose Quiñones (Autoguardado).xls]Indicadores'!$D$53:$F$53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 Jose Quiñones (Autoguardado).xls]Indicadores'!$D$54:$F$54</c:f>
              <c:numCache>
                <c:formatCode>0.0%</c:formatCode>
                <c:ptCount val="3"/>
                <c:pt idx="0">
                  <c:v>0.79591836734693866</c:v>
                </c:pt>
                <c:pt idx="1">
                  <c:v>0.91379310344827602</c:v>
                </c:pt>
                <c:pt idx="2">
                  <c:v>0.96916299559471353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110528"/>
        <c:axId val="251121664"/>
      </c:barChart>
      <c:catAx>
        <c:axId val="2511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1121664"/>
        <c:crosses val="autoZero"/>
        <c:auto val="1"/>
        <c:lblAlgn val="ctr"/>
        <c:lblOffset val="100"/>
        <c:noMultiLvlLbl val="0"/>
      </c:catAx>
      <c:valAx>
        <c:axId val="251121664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1110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57B5-1B70-4DF2-95FD-DA29E2068708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5F53-CDE9-40AB-9908-3118657EFA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3C1D92-75A8-4AE6-9F73-927D3DD263BD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3905" y="3817855"/>
            <a:ext cx="6119991" cy="1313644"/>
          </a:xfrm>
        </p:spPr>
        <p:txBody>
          <a:bodyPr>
            <a:normAutofit/>
          </a:bodyPr>
          <a:lstStyle/>
          <a:p>
            <a:pPr algn="r"/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José Quiñones Diaz </a:t>
            </a:r>
          </a:p>
          <a:p>
            <a:pPr algn="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Naércia Santos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7704" y="189367"/>
            <a:ext cx="51455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Turma nº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Imagem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617958" y="350428"/>
            <a:ext cx="1055947" cy="14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96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5170" y="357701"/>
            <a:ext cx="1102308" cy="11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55776" y="5450935"/>
            <a:ext cx="46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Curso, 2015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15616" y="206084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 na ESF São José dos Ausentes, São José dos Ausentes/RS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921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450" y="1268761"/>
            <a:ext cx="75610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Objetivo Geral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/>
              <a:t> </a:t>
            </a:r>
            <a:r>
              <a:rPr lang="pt-BR" dirty="0" smtClean="0"/>
              <a:t>      </a:t>
            </a:r>
            <a:r>
              <a:rPr lang="pt-BR" sz="2400" dirty="0" smtClean="0"/>
              <a:t>Melhorar a  atenção à saúde da pessoa idosa na ESF São José dos Ausentes, São Jose dos Ausentes/RS.</a:t>
            </a:r>
          </a:p>
          <a:p>
            <a:pPr algn="ctr"/>
            <a:endParaRPr lang="pt-BR" sz="2400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1187450" y="260350"/>
            <a:ext cx="7272338" cy="12588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428604"/>
            <a:ext cx="82868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</a:t>
            </a:r>
            <a:endParaRPr lang="pt-BR" sz="2400" dirty="0"/>
          </a:p>
          <a:p>
            <a:r>
              <a:rPr lang="pt-BR" sz="2400" dirty="0" smtClean="0"/>
              <a:t>	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1187450" y="260350"/>
            <a:ext cx="7272338" cy="12588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359634"/>
            <a:ext cx="712879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Metodologia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Desenvolvidas ações nos quatro eixos norteadores: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Eixo de Monitoramento e avaliação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t-BR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t-BR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Engajamento público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t-BR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Qualificação da prática clínica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428604"/>
            <a:ext cx="82868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</a:t>
            </a:r>
            <a:endParaRPr lang="pt-BR" sz="2400" dirty="0"/>
          </a:p>
          <a:p>
            <a:r>
              <a:rPr lang="pt-BR" sz="2400" dirty="0" smtClean="0"/>
              <a:t>	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1187450" y="260350"/>
            <a:ext cx="7272338" cy="12588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8290" y="1444266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18290" y="2401115"/>
            <a:ext cx="8010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e monitoramento de todas as pessoas  de 60 anos e mais da área de cobertura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34911" y="3284113"/>
            <a:ext cx="7381505" cy="3241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clínico;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da avaliação multidimensional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rápida;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exames complementares,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exame clínico apropriado dos idosos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acompanhados;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428604"/>
            <a:ext cx="82868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</a:t>
            </a:r>
            <a:endParaRPr lang="pt-BR" sz="2400" dirty="0"/>
          </a:p>
          <a:p>
            <a:r>
              <a:rPr lang="pt-BR" sz="2400" dirty="0" smtClean="0"/>
              <a:t>	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Texto 4"/>
          <p:cNvSpPr txBox="1">
            <a:spLocks/>
          </p:cNvSpPr>
          <p:nvPr/>
        </p:nvSpPr>
        <p:spPr>
          <a:xfrm>
            <a:off x="1187450" y="260350"/>
            <a:ext cx="7272338" cy="12588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8290" y="1444266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18290" y="2401115"/>
            <a:ext cx="801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Demais ações realizadas: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81246" y="2996465"/>
            <a:ext cx="7381505" cy="32412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registro adequado da ficha espelho, prontuário e caderneta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pessoa;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 Capacitação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à comunidade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a importância de realização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esclareceu os idosos e a comunidade sobre a periodicidade preconizada para a realização das consultas durante as reuniões com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e nas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salas de espera e foi realizada pelo médico e a enfermeira. 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96752"/>
            <a:ext cx="81362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Metodologia - </a:t>
            </a:r>
            <a:r>
              <a:rPr kumimoji="0" lang="pt-BR" sz="3600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Logística</a:t>
            </a:r>
            <a:endParaRPr kumimoji="0" lang="pt-BR" sz="36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Utilizamos como protocolo o Caderno de saúde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pessoa idosa, nº 19 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Ministério da Saúde;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374  Cadernetas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saúde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pessoa idosa;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374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Prontuários e fichas espelho, onde foram incorporados as informações sobre acompanhamento em saúde bucal;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Planilhas eletrônicas para acompanhamento mensal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187450" y="692696"/>
            <a:ext cx="7272338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196752"/>
            <a:ext cx="78872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 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da ação programática: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Ampliar a cobertura de atenção à saúde do idoso da área da unidade de saúde para 80%. 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1.1: </a:t>
            </a:r>
            <a:r>
              <a:rPr lang="pt-BR" sz="2400" dirty="0"/>
              <a:t>Cobertura do programa de atenção à saúde do idoso na unidade de saúde.   </a:t>
            </a:r>
            <a:endParaRPr lang="es-ES" sz="2400" dirty="0"/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(13,1%)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(31,0%)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(60,7%)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3600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12371"/>
              </p:ext>
            </p:extLst>
          </p:nvPr>
        </p:nvGraphicFramePr>
        <p:xfrm>
          <a:off x="3707904" y="4077072"/>
          <a:ext cx="444149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4"/>
          <p:cNvSpPr txBox="1">
            <a:spLocks/>
          </p:cNvSpPr>
          <p:nvPr/>
        </p:nvSpPr>
        <p:spPr>
          <a:xfrm>
            <a:off x="1187450" y="692696"/>
            <a:ext cx="7272338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88640"/>
            <a:ext cx="788725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Objetivos, Metas e Resultados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idosos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Multidimensional Rápida de 100% dos idosos da área de abrangência utilizando como modelo a proposta de avaliação do Ministério da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2.1:</a:t>
            </a:r>
            <a:r>
              <a:rPr lang="pt-BR" sz="2400" dirty="0"/>
              <a:t>Proporção de idosos com Avaliação Multidimensional Rápida em dia.</a:t>
            </a:r>
            <a:endParaRPr lang="es-ES" sz="2400" dirty="0"/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400" dirty="0"/>
              <a:t>Realizar exame clínico apropriado em 100% das consultas, incluindo exame físico dos pés, com palpação dos pulsos tibiais posteriores e pediosos e medida da sensibilidade a cada 03 meses para diabéticos</a:t>
            </a:r>
            <a:r>
              <a:rPr lang="pt-BR" sz="2400" dirty="0" smtClean="0"/>
              <a:t>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2.2: </a:t>
            </a:r>
            <a:r>
              <a:rPr lang="pt-BR" sz="2400" dirty="0"/>
              <a:t>Proporção de idosos com exame clínico apropriado em dia</a:t>
            </a:r>
            <a:r>
              <a:rPr lang="pt-BR" sz="2400" dirty="0" smtClean="0"/>
              <a:t>.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Mês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	Mês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Mês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  <a:endParaRPr lang="pt-BR" sz="20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000" b="1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0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000" b="1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0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000" b="1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36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6239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500042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Objetivos Metas e Resultados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2.3.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a solicitação de exames complementares periódicos em 100% dos idosos hipertensos e/ou diabéticos.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2.3:</a:t>
            </a:r>
            <a:r>
              <a:rPr lang="pt-BR" sz="2000" dirty="0"/>
              <a:t>Proporção de idosos hipertensos e/ou diabéticos com solicitação de exames complementares periódicos em dia.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49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(95,7%)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(93,8%)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227485"/>
              </p:ext>
            </p:extLst>
          </p:nvPr>
        </p:nvGraphicFramePr>
        <p:xfrm>
          <a:off x="3491880" y="2636912"/>
          <a:ext cx="4931833" cy="24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7"/>
            <a:ext cx="87154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Objetivos Metas e Resultados</a:t>
            </a:r>
            <a:endParaRPr lang="pt-BR" sz="3600" b="1" dirty="0" smtClean="0"/>
          </a:p>
          <a:p>
            <a:endParaRPr lang="pt-BR" b="1" dirty="0" smtClean="0"/>
          </a:p>
          <a:p>
            <a:r>
              <a:rPr lang="pt-BR" b="1" dirty="0" smtClean="0"/>
              <a:t>Objetivo 2. </a:t>
            </a:r>
            <a:r>
              <a:rPr lang="pt-BR" dirty="0" smtClean="0"/>
              <a:t>Melhorar a qualidade da atenção aos idosos.</a:t>
            </a:r>
          </a:p>
          <a:p>
            <a:r>
              <a:rPr lang="pt-BR" b="1" dirty="0" smtClean="0"/>
              <a:t>Meta 2.4.</a:t>
            </a:r>
            <a:r>
              <a:rPr lang="pt-BR" dirty="0" smtClean="0"/>
              <a:t> Priorizar a prescrição de medicamentos da Farmácia Popular a 100% dos idosos.</a:t>
            </a:r>
          </a:p>
          <a:p>
            <a:r>
              <a:rPr lang="pt-BR" b="1" dirty="0"/>
              <a:t>Indicador 2.4.</a:t>
            </a:r>
            <a:r>
              <a:rPr lang="pt-BR" dirty="0"/>
              <a:t> Proporção de idosos com prescrição de medicamentos da Farmácia Popular priorizada.</a:t>
            </a:r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r>
              <a:rPr lang="pt-BR" b="1" dirty="0" smtClean="0"/>
              <a:t>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(50,1%)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(37,1,%)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(29,5%)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  <p:graphicFrame>
        <p:nvGraphicFramePr>
          <p:cNvPr id="3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21689"/>
              </p:ext>
            </p:extLst>
          </p:nvPr>
        </p:nvGraphicFramePr>
        <p:xfrm>
          <a:off x="3419872" y="3080989"/>
          <a:ext cx="4427984" cy="200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Objetivos Metas e Resultados</a:t>
            </a:r>
            <a:endParaRPr lang="pt-BR" sz="3600" b="1" dirty="0" smtClean="0"/>
          </a:p>
          <a:p>
            <a:endParaRPr lang="pt-BR" b="1" dirty="0" smtClean="0"/>
          </a:p>
          <a:p>
            <a:r>
              <a:rPr lang="pt-BR" b="1" dirty="0" smtClean="0"/>
              <a:t>Objetivo 2. </a:t>
            </a:r>
            <a:r>
              <a:rPr lang="pt-BR" dirty="0" smtClean="0"/>
              <a:t>Melhorar a qualidade da atenção aos idosos.</a:t>
            </a:r>
            <a:r>
              <a:rPr lang="pt-BR" b="1" dirty="0"/>
              <a:t> </a:t>
            </a:r>
            <a:endParaRPr lang="pt-BR" b="1" dirty="0" smtClean="0"/>
          </a:p>
          <a:p>
            <a:r>
              <a:rPr lang="pt-BR" b="1" dirty="0" smtClean="0"/>
              <a:t>Meta 2.5.</a:t>
            </a:r>
            <a:r>
              <a:rPr lang="pt-BR" dirty="0" smtClean="0"/>
              <a:t> Cadastrar 100% dos idosos acamados ou com problemas de locomoção.</a:t>
            </a:r>
          </a:p>
          <a:p>
            <a:r>
              <a:rPr lang="pt-BR" b="1" dirty="0"/>
              <a:t>Indicador 2.5.</a:t>
            </a:r>
            <a:r>
              <a:rPr lang="pt-BR" dirty="0"/>
              <a:t> Proporção de idosos acamados ou com problemas de locomoção cadastrados.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 primeiro mês a equipe não conseguiu atingir a meta pactuada de 100%, nesse mês alcançamos 11(47.8%) da meta. No segundo mês alcançamos 20  (87 %) da meta. E no terceiro mês 23 (100%).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(47,8%)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(87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(100%)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618563"/>
              </p:ext>
            </p:extLst>
          </p:nvPr>
        </p:nvGraphicFramePr>
        <p:xfrm>
          <a:off x="3491880" y="3727319"/>
          <a:ext cx="4638468" cy="223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1384573"/>
            <a:ext cx="3744416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alterações demográficas do último século, que se traduziram na modificação e por vezes inversão das pirâmides etárias, refletindo no envelhecimento da população, vieram colocar aos governos, às famílias e à sociedade em geral, desafios para os quais não estavam preparados</a:t>
            </a:r>
            <a:r>
              <a:rPr lang="pt-BR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.(BRASIL,2013)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547664" y="620688"/>
            <a:ext cx="5970494" cy="835460"/>
          </a:xfrm>
        </p:spPr>
        <p:txBody>
          <a:bodyPr/>
          <a:lstStyle/>
          <a:p>
            <a:pPr algn="ctr"/>
            <a:r>
              <a:rPr lang="pt-BR" dirty="0" smtClean="0"/>
              <a:t>Melhoria da Atenção à Pessoa Idosa na ESF São José dos Ausentes, São José dos Ausentes/RS</a:t>
            </a:r>
            <a:endParaRPr lang="pt-BR" dirty="0"/>
          </a:p>
        </p:txBody>
      </p:sp>
      <p:pic>
        <p:nvPicPr>
          <p:cNvPr id="2" name="Picture 2" descr="E:\TUTORIA UFPel\Jose Quiñones\U4\envelhecimento-mã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049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8640"/>
            <a:ext cx="81439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Objetivos Metas e Resultados</a:t>
            </a:r>
            <a:endParaRPr lang="pt-BR" sz="36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Objetivo 2. </a:t>
            </a:r>
            <a:r>
              <a:rPr lang="pt-BR" sz="2000" dirty="0" smtClean="0"/>
              <a:t>Melhorar a qualidade da atenção aos idosos.</a:t>
            </a:r>
          </a:p>
          <a:p>
            <a:endParaRPr lang="pt-BR" sz="2000" dirty="0" smtClean="0"/>
          </a:p>
          <a:p>
            <a:r>
              <a:rPr lang="pt-BR" sz="2000" b="1" dirty="0" smtClean="0"/>
              <a:t>Meta 2.6.</a:t>
            </a:r>
            <a:r>
              <a:rPr lang="pt-BR" sz="2000" dirty="0" smtClean="0"/>
              <a:t> Realizar visita domiciliar a 100% dos idosos acamados ou com problemas de locomoção.  </a:t>
            </a:r>
          </a:p>
          <a:p>
            <a:r>
              <a:rPr lang="pt-BR" sz="2000" b="1" dirty="0"/>
              <a:t>Indicador 2.6</a:t>
            </a:r>
            <a:r>
              <a:rPr lang="pt-BR" sz="2000" dirty="0"/>
              <a:t>. Proporção de idosos acamados ou com problemas de locomoção com visita domiciliar.</a:t>
            </a:r>
            <a:r>
              <a:rPr lang="pt-BR" sz="2000" dirty="0" smtClean="0"/>
              <a:t>  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b="1" dirty="0" smtClean="0"/>
              <a:t>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(90,9%)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95,0 %)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(100%)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 </a:t>
            </a: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46545"/>
              </p:ext>
            </p:extLst>
          </p:nvPr>
        </p:nvGraphicFramePr>
        <p:xfrm>
          <a:off x="3347864" y="3501008"/>
          <a:ext cx="4654302" cy="230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620688"/>
            <a:ext cx="86439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Objetivos Metas e Resultados</a:t>
            </a:r>
          </a:p>
          <a:p>
            <a:endParaRPr lang="pt-BR" sz="3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2.7: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Rastrear 100% dos idosos para Hipertensão Arterial Sistêmica (HAS).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2.7:</a:t>
            </a:r>
            <a:r>
              <a:rPr lang="pt-BR" sz="2400" dirty="0"/>
              <a:t>Proporção de idosos rastreados para hipertensão na última consulta.</a:t>
            </a:r>
            <a:endParaRPr lang="es-ES" sz="2400" dirty="0"/>
          </a:p>
          <a:p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49(100%) Mês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116(100%) 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227(100%)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2.8.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Rastrear 100% dos idosos com pressão arterial sustentada maior que 135/80 mmHg para Diabetes Mellitus (DM).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2.8:</a:t>
            </a:r>
            <a:r>
              <a:rPr lang="pt-BR" sz="2400" dirty="0"/>
              <a:t>Proporção de idosos hipertensos rastreados para diabetes.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17(100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Mês 02: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28(100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Mês 03: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49(100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Objetivos Metas e Resultados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idosos.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2.9.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idosos.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2.9.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idosos com avaliação da necessidade de atendimento odontológico.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/>
          </a:p>
        </p:txBody>
      </p:sp>
      <p:graphicFrame>
        <p:nvGraphicFramePr>
          <p:cNvPr id="3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59941"/>
              </p:ext>
            </p:extLst>
          </p:nvPr>
        </p:nvGraphicFramePr>
        <p:xfrm>
          <a:off x="3203848" y="3436416"/>
          <a:ext cx="4114056" cy="206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214282" y="3679452"/>
            <a:ext cx="2789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(77,6%)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(90,5%)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90,3%)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86439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Objetivos Metas e Resultados</a:t>
            </a:r>
          </a:p>
          <a:p>
            <a:endParaRPr lang="pt-BR" sz="3200" b="1" dirty="0" smtClean="0">
              <a:solidFill>
                <a:schemeClr val="accent1"/>
              </a:solidFill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aos idosos.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2.10.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idosos com primeira consulta odontológica programática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2.10.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primeira consulta odontológica em 100% dos idosos.</a:t>
            </a:r>
          </a:p>
          <a:p>
            <a:endParaRPr lang="pt-BR" sz="2000" dirty="0" smtClean="0"/>
          </a:p>
        </p:txBody>
      </p:sp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002584"/>
              </p:ext>
            </p:extLst>
          </p:nvPr>
        </p:nvGraphicFramePr>
        <p:xfrm>
          <a:off x="3923928" y="3717032"/>
          <a:ext cx="4137298" cy="241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827584" y="4149080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(79,6%)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(95,7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96,9%)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00042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ea typeface="Calibri" pitchFamily="34" charset="0"/>
                <a:cs typeface="Arial" pitchFamily="34" charset="0"/>
              </a:rPr>
              <a:t>Objetivos Metas e Resultados</a:t>
            </a:r>
            <a:endParaRPr lang="pt-BR" sz="3600" b="1" dirty="0"/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adesão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idosos.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100% dos idosos faltosos às consultas programadas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3.1: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Proporção de idosos faltosos às consultas que receberam busca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4.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dos usuários idosos.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4.1.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Manter registro específico de 100% das pessoas idosas.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Indicador 4.1: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Proporção de idosos com registro na ficha de acompanhamento/espelho em dia.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4.2.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Distribuir a Caderneta de Saúde da Pessoa Idosa a 100% dos idosos cadastrados.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Indicador 4.2: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49(100%) Mês 02: 116(100%)  Mês 03: 227(100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Objetivos Metas e Resultados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de risco nos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5.1.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Rastrear 100% das pessoas idosas para risco de morbimortalidade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5.1: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idosos com avaliação de risco para morbimortalidade em dia.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5.2.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Investigar a presença de indicadores de fragilização na velhice em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5.2: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idosos com avaliação para fragilização na velhice em dia.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5.3.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Avaliar a rede social de 100% dos idosos.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idosos com avaliação de rede social em dia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49(100%) Mês 02: 116(100%)  Mês 03: 227(100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82868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Objetivos Metas e Resultados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Promover a saúde dos usuários idosos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6.1.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para hábitos alimentares saudáveis a 100% das pessoas idosas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6.1:</a:t>
            </a:r>
            <a:r>
              <a:rPr lang="pt-BR" sz="2000" dirty="0"/>
              <a:t>Proporção de idosos que receberam orientação nutricional para hábitos alimentares saudáveis.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6.2.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para a prática regular de atividade física  a 100% idosos.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6.2:</a:t>
            </a:r>
            <a:r>
              <a:rPr lang="pt-BR" sz="2000" dirty="0"/>
              <a:t>Proporção de idosos que receberam orientação sobre prática regular de atividade física.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6.3.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higiene bucal (incluindo higiene de próteses dentárias) para 100% dos idosos cadastrados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6.3: </a:t>
            </a:r>
            <a:r>
              <a:rPr lang="pt-BR" sz="2000" dirty="0"/>
              <a:t>Proporção de idosos que receberam orientação sobre higiene bucal</a:t>
            </a:r>
            <a:r>
              <a:rPr lang="pt-BR" sz="2000" dirty="0" smtClean="0"/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49(100%) Mês 02: 116(100%)  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 227(100%)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3528" y="190962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Discussão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pt-BR" sz="2400" dirty="0" smtClean="0"/>
              <a:t> 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processo de intervenção na UBS São José dos Ausentes/RS contribuiu na ampliação da atenção a pessoa idosa (com 60 anos ou mais), na melhoria da assistência, na acessibilidade dos pacientes à UBS, na melhoria dos registros e controles com destaque na realização da Avaliação Multidimensional Rápida.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também conseguiu informar a população sobre a existência do projeto e realizar o engajamento da mesma na intervenção.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80728"/>
            <a:ext cx="8391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Discussão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equipe também realizou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exame clínico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 nos usuários idosos,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acordo com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 do Ministério da Saúde,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incluindo exame dos pés com palpação dos pulsos tibiais posteriores e pediosos e medida da sensibilidade a cada três meses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idosos também foram orientados sobre hábitos alimentares saudáveis, a necessidade de prática de atividade física regular para que possam ter mais autonomia quanto a sua saúde, a importância da higiene bucal e de próteses dentárias.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95536" y="479147"/>
            <a:ext cx="83198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Discussão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nossa equipe conta com o privilégio de ter toda a área coberta por ACS, os quais estão comprometidos com o projeto e pretendemos nos próximos meses ter atingida a totalidade da população idosa. 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Já é um propósito da equipe toda, com especial empenho dos enfermeiros. Levando em conta o sucesso deste projeto, queremos  implantar  o programa de atenção ao usuário com hipertensão e diabetes na UBS e desta maneira melhorar a qualidade da atenção e de vida de toda nossa população.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100269" cy="262450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o ano de 2050, a expectativa no Brasil, bem como em todo o mundo, é de que existirão mais idosos que crianças abaixo de 15 anos, fenômeno esse nunca antes observado. No Brasil, estima-se que existam, atualmente, cerca de 17,6 milhões de idosos.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547664" y="620688"/>
            <a:ext cx="5970494" cy="835460"/>
          </a:xfrm>
        </p:spPr>
        <p:txBody>
          <a:bodyPr/>
          <a:lstStyle/>
          <a:p>
            <a:pPr algn="ctr"/>
            <a:r>
              <a:rPr lang="pt-BR" dirty="0" smtClean="0"/>
              <a:t>Melhoria da Atenção à Pessoa Idosa na ESF São José dos Ausentes, São José dos Ausentes/RS</a:t>
            </a:r>
            <a:endParaRPr lang="pt-BR" dirty="0"/>
          </a:p>
        </p:txBody>
      </p:sp>
      <p:pic>
        <p:nvPicPr>
          <p:cNvPr id="1026" name="Picture 2" descr="E:\TUTORIA UFPel\Jose Quiñones\U4\idos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251968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14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42860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crítica sobre o processo pessoal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profissional;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para melhorar a atenção à saúde da comunidade juntamente com os demais integrantes da equipe;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espaços virtuais de aprendizagem;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o conhecimento da clínica e de Saúde Coletiva;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Auxiliar a equipe a desenvolver o planejamento e à gestão do trabalho, e cooperar para o fortalecimento do vínculo  com a população assistida</a:t>
            </a:r>
            <a:r>
              <a:rPr lang="pt-BR" sz="2000" dirty="0" smtClean="0"/>
              <a:t>.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428604"/>
            <a:ext cx="8750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adesão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estímulo da equipe para prestar assistência de qualidade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saúde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vínculo profissionais e comunidade;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da equipe, gestão e a comunidade.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38732"/>
            <a:ext cx="1800200" cy="3200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8730"/>
            <a:ext cx="1800200" cy="32003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3847976" cy="21644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929" y="738730"/>
            <a:ext cx="1800200" cy="32003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86097"/>
            <a:ext cx="3860419" cy="217148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419872" y="223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Obrigado!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70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1970992"/>
            <a:ext cx="4464495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effectLst/>
              </a:rPr>
              <a:t>E</a:t>
            </a:r>
            <a:r>
              <a:rPr lang="pt-BR" sz="2400" dirty="0" smtClean="0">
                <a:effectLst/>
              </a:rPr>
              <a:t>nvelhecer </a:t>
            </a:r>
            <a:r>
              <a:rPr lang="pt-BR" sz="2400" dirty="0">
                <a:effectLst/>
              </a:rPr>
              <a:t>com saúde, autonomia e independência, o mais tempo possível, constitui hoje, um desafio à responsabilidade individual e coletiva.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547664" y="620688"/>
            <a:ext cx="5970494" cy="835460"/>
          </a:xfrm>
        </p:spPr>
        <p:txBody>
          <a:bodyPr/>
          <a:lstStyle/>
          <a:p>
            <a:pPr algn="ctr"/>
            <a:r>
              <a:rPr lang="pt-BR" dirty="0" smtClean="0"/>
              <a:t>Melhoria da Atenção à Pessoa Idosa na ESF São José dos Ausentes, São José dos Ausentes/RS</a:t>
            </a:r>
            <a:endParaRPr lang="pt-BR" dirty="0"/>
          </a:p>
        </p:txBody>
      </p:sp>
      <p:pic>
        <p:nvPicPr>
          <p:cNvPr id="2050" name="Picture 2" descr="E:\TUTORIA UFPel\Jose Quiñones\U4\idoso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235572" cy="27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5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00043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Caracterização de São José dos Ausente/RS</a:t>
            </a:r>
          </a:p>
          <a:p>
            <a:pPr algn="ctr"/>
            <a:endParaRPr lang="pt-BR" sz="2400" b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Campos de cima da Serra, no nordeste do estado do Rio Grande do Sul;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 territorial: 1175,4 km²;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3219 habitantes;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 demográfica: 2,7 habitantes/km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Considerado o Ponto mais Alto e Frio de RS </a:t>
            </a:r>
            <a:endParaRPr lang="pt-BR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endParaRPr lang="pt-BR" sz="2400" baseline="30000" dirty="0" smtClean="0"/>
          </a:p>
          <a:p>
            <a:endParaRPr lang="pt-B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2" y="3717032"/>
            <a:ext cx="2450521" cy="2160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04189"/>
            <a:ext cx="2548542" cy="2160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5" y="3678887"/>
            <a:ext cx="246697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14290"/>
            <a:ext cx="8715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chemeClr val="accent1"/>
              </a:solidFill>
            </a:endParaRPr>
          </a:p>
          <a:p>
            <a:pPr algn="ctr"/>
            <a:endParaRPr lang="pt-BR" sz="3600" b="1" u="sng" dirty="0" smtClean="0"/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Caracterização </a:t>
            </a:r>
            <a:r>
              <a:rPr lang="pt-BR" sz="2400" b="1" dirty="0"/>
              <a:t>do sistema de saúde:</a:t>
            </a:r>
          </a:p>
          <a:p>
            <a:endParaRPr lang="pt-BR" sz="2400" b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pt-BR" sz="2400" dirty="0" smtClean="0"/>
              <a:t>1  UBS tradicionais;	2 Equipes de Saúde da Família;</a:t>
            </a:r>
          </a:p>
          <a:p>
            <a:r>
              <a:rPr lang="pt-BR" sz="2400" dirty="0" smtClean="0"/>
              <a:t>-1 Equipe do NASF;		- 1 Equipe de Saúde Bucal </a:t>
            </a:r>
            <a:endParaRPr lang="pt-BR" dirty="0" smtClean="0"/>
          </a:p>
        </p:txBody>
      </p:sp>
      <p:pic>
        <p:nvPicPr>
          <p:cNvPr id="3" name="Imagem 2" descr="IMG_20150910_131225060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434296"/>
            <a:ext cx="4641774" cy="2610998"/>
          </a:xfrm>
          <a:prstGeom prst="rect">
            <a:avLst/>
          </a:prstGeom>
        </p:spPr>
      </p:pic>
      <p:sp>
        <p:nvSpPr>
          <p:cNvPr id="4" name="Espaço Reservado para Texto 4"/>
          <p:cNvSpPr txBox="1">
            <a:spLocks/>
          </p:cNvSpPr>
          <p:nvPr/>
        </p:nvSpPr>
        <p:spPr>
          <a:xfrm>
            <a:off x="1547664" y="620688"/>
            <a:ext cx="5970494" cy="10801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606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chemeClr val="accent1"/>
              </a:solidFill>
            </a:endParaRPr>
          </a:p>
          <a:p>
            <a:r>
              <a:rPr lang="es-VE" sz="3200" dirty="0" smtClean="0"/>
              <a:t>    </a:t>
            </a:r>
            <a:endParaRPr lang="es-VE" sz="3200" b="1" u="sng" dirty="0" smtClean="0">
              <a:solidFill>
                <a:schemeClr val="accent1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187451" y="1628800"/>
            <a:ext cx="3816598" cy="3528392"/>
          </a:xfrm>
        </p:spPr>
        <p:txBody>
          <a:bodyPr/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UBS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Bairro: São Jose dos Ausentes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adstrita: 3219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: 1 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Espaço Reservado para Texto 4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272338" cy="125888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5465" y="2132856"/>
            <a:ext cx="34563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multidisciplinar composta por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Médico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Enfermeira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Técnicas de Enfermagem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Odontólogo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Técnica em Odontologia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Recepcionista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Professor de Educação Física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Nutricionista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606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chemeClr val="accent1"/>
              </a:solidFill>
            </a:endParaRPr>
          </a:p>
          <a:p>
            <a:r>
              <a:rPr lang="es-VE" sz="3200" dirty="0" smtClean="0"/>
              <a:t>    </a:t>
            </a:r>
            <a:endParaRPr lang="es-VE" sz="3200" b="1" u="sng" dirty="0" smtClean="0">
              <a:solidFill>
                <a:schemeClr val="accent1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331641" y="1988840"/>
            <a:ext cx="7278960" cy="363741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UBS:</a:t>
            </a:r>
            <a:r>
              <a:rPr lang="pt-BR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construção, possui </a:t>
            </a:r>
            <a:r>
              <a:rPr lang="pt-BR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recepção,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consultórios, </a:t>
            </a:r>
            <a:r>
              <a:rPr lang="pt-BR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vacina, farmácia, sala de reabilitação, sala de vigilância sanitária e epidemiológica, sala de triagem,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nebulização, sala de esterilização, sala de odontologia, duas salas de observação, uma sala de </a:t>
            </a:r>
            <a:r>
              <a:rPr lang="pt-BR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eletrocardiograma</a:t>
            </a:r>
            <a:r>
              <a:rPr lang="pt-BR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sala de cirurgia menor, sala dos agentes de saúde, sala de Raios-X, almoxarifado, auditório, parqueio das ambulâncias, cinco banheiros e cozinha e tem a particularidade que os escritórios da Secretaria da Saúde do município estão anexos na UBS. 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Espaço Reservado para Texto 4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272338" cy="125888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606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chemeClr val="accent1"/>
              </a:solidFill>
            </a:endParaRPr>
          </a:p>
          <a:p>
            <a:r>
              <a:rPr lang="es-VE" sz="3200" dirty="0" smtClean="0"/>
              <a:t>    </a:t>
            </a:r>
            <a:endParaRPr lang="es-VE" sz="3200" b="1" u="sng" dirty="0" smtClean="0">
              <a:solidFill>
                <a:schemeClr val="accent1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331641" y="1772816"/>
            <a:ext cx="7278960" cy="4032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</a:p>
          <a:p>
            <a:pPr marL="0" indent="0" algn="ctr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Inexistência de acompanhamento contínuo e sistemático a pessoa idosa;</a:t>
            </a:r>
          </a:p>
          <a:p>
            <a:pPr marL="342900" indent="-3429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assistência aos idosos que moram no interior do município;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idosos não eram avaliados quanto a fragilização e situação de risco;</a:t>
            </a:r>
          </a:p>
          <a:p>
            <a:pPr marL="342900" indent="-3429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eram realizadas busca ativa de usuários sem acompanhamento ou procedimentos em atraso;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Ausência de arquivo específico que permitisse o monitoramento e avaliação do da qualidade do atendimento;</a:t>
            </a:r>
          </a:p>
          <a:p>
            <a:pPr marL="342900" indent="-342900" algn="just"/>
            <a:endParaRPr lang="pt-BR" dirty="0"/>
          </a:p>
        </p:txBody>
      </p:sp>
      <p:sp>
        <p:nvSpPr>
          <p:cNvPr id="11" name="Espaço Reservado para Texto 4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272338" cy="125888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Pessoa Idosa na ESF São José dos Ausentes, São José dos Ausentes/RS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1231</TotalTime>
  <Words>2224</Words>
  <Application>Microsoft Office PowerPoint</Application>
  <PresentationFormat>Apresentação na tela (4:3)</PresentationFormat>
  <Paragraphs>327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Integração</vt:lpstr>
      <vt:lpstr>Apresentação do PowerPoint</vt:lpstr>
      <vt:lpstr>As alterações demográficas do último século, que se traduziram na modificação e por vezes inversão das pirâmides etárias, refletindo no envelhecimento da população, vieram colocar aos governos, às famílias e à sociedade em geral, desafios para os quais não estavam preparados.(BRASIL,2013)</vt:lpstr>
      <vt:lpstr>Para o ano de 2050, a expectativa no Brasil, bem como em todo o mundo, é de que existirão mais idosos que crianças abaixo de 15 anos, fenômeno esse nunca antes observado. No Brasil, estima-se que existam, atualmente, cerca de 17,6 milhões de idosos. </vt:lpstr>
      <vt:lpstr>Envelhecer com saúde, autonomia e independência, o mais tempo possível, constitui hoje, um desafio à responsabilidade individual e coletiva.</vt:lpstr>
      <vt:lpstr>Apresentação do PowerPoint</vt:lpstr>
      <vt:lpstr>Apresentação do PowerPoint</vt:lpstr>
      <vt:lpstr>Melhoria da Atenção à Pessoa Idosa na ESF São José dos Ausentes, São José dos Ausentes/RS</vt:lpstr>
      <vt:lpstr>Melhoria da Atenção à Pessoa Idosa na ESF São José dos Ausentes, São José dos Ausentes/RS</vt:lpstr>
      <vt:lpstr>Melhoria da Atenção à Pessoa Idosa na ESF São José dos Ausentes, São José dos Ausentes/RS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ZULEIDYS PINO RODRIGUEZ</dc:creator>
  <cp:lastModifiedBy>naerciar</cp:lastModifiedBy>
  <cp:revision>233</cp:revision>
  <dcterms:created xsi:type="dcterms:W3CDTF">2015-06-25T20:15:16Z</dcterms:created>
  <dcterms:modified xsi:type="dcterms:W3CDTF">2015-09-18T02:40:01Z</dcterms:modified>
</cp:coreProperties>
</file>