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1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045838211708"/>
          <c:y val="9.8856793689590036E-2"/>
          <c:w val="0.85824996232986683"/>
          <c:h val="0.82076852571936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0.13839285714285721</c:v>
                </c:pt>
                <c:pt idx="1">
                  <c:v>0.32366071428571502</c:v>
                </c:pt>
                <c:pt idx="2">
                  <c:v>0.45758928571428653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43392"/>
        <c:axId val="118445184"/>
      </c:barChart>
      <c:catAx>
        <c:axId val="1184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18445184"/>
        <c:crosses val="autoZero"/>
        <c:auto val="1"/>
        <c:lblAlgn val="ctr"/>
        <c:lblOffset val="100"/>
        <c:tickMarkSkip val="1"/>
        <c:noMultiLvlLbl val="0"/>
      </c:catAx>
      <c:valAx>
        <c:axId val="1184451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18443392"/>
        <c:crosses val="autoZero"/>
        <c:crossBetween val="between"/>
        <c:majorUnit val="0.1"/>
        <c:minorUnit val="1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0.75806451612903392</c:v>
                </c:pt>
                <c:pt idx="1">
                  <c:v>0.83448275862068966</c:v>
                </c:pt>
                <c:pt idx="2">
                  <c:v>0.8341463414634146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71904"/>
        <c:axId val="118190080"/>
      </c:barChart>
      <c:catAx>
        <c:axId val="11817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18190080"/>
        <c:crosses val="autoZero"/>
        <c:auto val="1"/>
        <c:lblAlgn val="ctr"/>
        <c:lblOffset val="100"/>
        <c:tickMarkSkip val="1"/>
        <c:noMultiLvlLbl val="0"/>
      </c:catAx>
      <c:valAx>
        <c:axId val="1181900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18171904"/>
        <c:crosses val="autoZero"/>
        <c:crossBetween val="between"/>
        <c:majorUnit val="0.1"/>
        <c:minorUnit val="1.000000000000000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FFFFFF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7DD3E-EF23-4FC4-9D35-94A552E252A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FEBB7DD-864E-46DA-98F3-38313EADAD72}">
      <dgm:prSet phldrT="[Texto]" custT="1"/>
      <dgm:spPr/>
      <dgm:t>
        <a:bodyPr/>
        <a:lstStyle/>
        <a:p>
          <a:r>
            <a:rPr lang="es-CO" sz="1600" dirty="0" err="1" smtClean="0"/>
            <a:t>Pouca</a:t>
          </a:r>
          <a:r>
            <a:rPr lang="es-CO" sz="1600" dirty="0" smtClean="0"/>
            <a:t> </a:t>
          </a:r>
          <a:r>
            <a:rPr lang="es-CO" sz="1600" dirty="0" err="1" smtClean="0"/>
            <a:t>inform</a:t>
          </a:r>
          <a:r>
            <a:rPr lang="pt-BR" sz="1600" dirty="0" err="1" smtClean="0"/>
            <a:t>ção</a:t>
          </a:r>
          <a:r>
            <a:rPr lang="pt-BR" sz="1600" dirty="0" smtClean="0"/>
            <a:t> nos registros.</a:t>
          </a:r>
          <a:endParaRPr lang="es-CO" sz="1600" dirty="0"/>
        </a:p>
      </dgm:t>
    </dgm:pt>
    <dgm:pt modelId="{289021AA-F17D-4FD7-9B79-D84B8D33362F}" type="parTrans" cxnId="{6E529E8A-197F-43A5-A0A7-25F41B49E42B}">
      <dgm:prSet/>
      <dgm:spPr/>
      <dgm:t>
        <a:bodyPr/>
        <a:lstStyle/>
        <a:p>
          <a:endParaRPr lang="es-CO"/>
        </a:p>
      </dgm:t>
    </dgm:pt>
    <dgm:pt modelId="{A7F39712-BB89-41D8-B316-C618C8F987FA}" type="sibTrans" cxnId="{6E529E8A-197F-43A5-A0A7-25F41B49E42B}">
      <dgm:prSet/>
      <dgm:spPr/>
      <dgm:t>
        <a:bodyPr/>
        <a:lstStyle/>
        <a:p>
          <a:endParaRPr lang="es-CO"/>
        </a:p>
      </dgm:t>
    </dgm:pt>
    <dgm:pt modelId="{7F5C206D-8CD4-4CB5-806F-E4681C03F0BC}">
      <dgm:prSet phldrT="[Texto]"/>
      <dgm:spPr/>
      <dgm:t>
        <a:bodyPr/>
        <a:lstStyle/>
        <a:p>
          <a:endParaRPr lang="es-CO" dirty="0"/>
        </a:p>
      </dgm:t>
    </dgm:pt>
    <dgm:pt modelId="{CBFB72CA-5FF4-43AB-B954-B436172FF64C}" type="parTrans" cxnId="{73F9D1F2-B85B-4016-BDEC-26EF062B21BA}">
      <dgm:prSet/>
      <dgm:spPr/>
      <dgm:t>
        <a:bodyPr/>
        <a:lstStyle/>
        <a:p>
          <a:endParaRPr lang="es-CO"/>
        </a:p>
      </dgm:t>
    </dgm:pt>
    <dgm:pt modelId="{B2D438DF-3162-48B1-9D2E-3E42837C6811}" type="sibTrans" cxnId="{73F9D1F2-B85B-4016-BDEC-26EF062B21BA}">
      <dgm:prSet/>
      <dgm:spPr/>
      <dgm:t>
        <a:bodyPr/>
        <a:lstStyle/>
        <a:p>
          <a:endParaRPr lang="es-CO"/>
        </a:p>
      </dgm:t>
    </dgm:pt>
    <dgm:pt modelId="{A476451A-B386-4D4E-89C3-933F132F308A}">
      <dgm:prSet phldrT="[Texto]" custT="1"/>
      <dgm:spPr/>
      <dgm:t>
        <a:bodyPr/>
        <a:lstStyle/>
        <a:p>
          <a:r>
            <a:rPr lang="es-CO" sz="1600" dirty="0" smtClean="0"/>
            <a:t>Falta de </a:t>
          </a:r>
          <a:r>
            <a:rPr lang="es-CO" sz="1600" dirty="0" err="1" smtClean="0"/>
            <a:t>atendimento</a:t>
          </a:r>
          <a:r>
            <a:rPr lang="es-CO" sz="1600" dirty="0" smtClean="0"/>
            <a:t> prioritario</a:t>
          </a:r>
          <a:r>
            <a:rPr lang="es-CO" sz="1300" dirty="0" smtClean="0"/>
            <a:t>.</a:t>
          </a:r>
          <a:endParaRPr lang="es-CO" sz="1300" dirty="0"/>
        </a:p>
      </dgm:t>
    </dgm:pt>
    <dgm:pt modelId="{2B7A59C3-7AA2-4B84-A35C-85D38E855425}" type="parTrans" cxnId="{33D119CE-A28B-458D-91E0-4489D9B65E22}">
      <dgm:prSet/>
      <dgm:spPr/>
      <dgm:t>
        <a:bodyPr/>
        <a:lstStyle/>
        <a:p>
          <a:endParaRPr lang="es-CO"/>
        </a:p>
      </dgm:t>
    </dgm:pt>
    <dgm:pt modelId="{CE107614-684C-4C9D-BF50-8C1BA628AF85}" type="sibTrans" cxnId="{33D119CE-A28B-458D-91E0-4489D9B65E22}">
      <dgm:prSet/>
      <dgm:spPr/>
      <dgm:t>
        <a:bodyPr/>
        <a:lstStyle/>
        <a:p>
          <a:endParaRPr lang="es-CO"/>
        </a:p>
      </dgm:t>
    </dgm:pt>
    <dgm:pt modelId="{B06FC338-4C1D-4C1F-B09E-6D72FCD53385}">
      <dgm:prSet custT="1"/>
      <dgm:spPr/>
      <dgm:t>
        <a:bodyPr/>
        <a:lstStyle/>
        <a:p>
          <a:r>
            <a:rPr lang="pt-BR" sz="1600" dirty="0" smtClean="0"/>
            <a:t>A baixa cobertura </a:t>
          </a:r>
          <a:endParaRPr lang="es-CO" sz="1600" dirty="0"/>
        </a:p>
      </dgm:t>
    </dgm:pt>
    <dgm:pt modelId="{B3D46DE5-EBB6-4DD0-AC98-85689377D1AC}" type="parTrans" cxnId="{47D233CA-C405-4601-A6AB-05F6F0C07C7E}">
      <dgm:prSet/>
      <dgm:spPr/>
      <dgm:t>
        <a:bodyPr/>
        <a:lstStyle/>
        <a:p>
          <a:endParaRPr lang="es-CO"/>
        </a:p>
      </dgm:t>
    </dgm:pt>
    <dgm:pt modelId="{09E1B45A-DD36-4B64-AB16-F5F69CA9AAB9}" type="sibTrans" cxnId="{47D233CA-C405-4601-A6AB-05F6F0C07C7E}">
      <dgm:prSet/>
      <dgm:spPr/>
      <dgm:t>
        <a:bodyPr/>
        <a:lstStyle/>
        <a:p>
          <a:endParaRPr lang="es-CO"/>
        </a:p>
      </dgm:t>
    </dgm:pt>
    <dgm:pt modelId="{B5115E2D-77B6-4CDB-A61F-61B7D733B589}">
      <dgm:prSet custT="1"/>
      <dgm:spPr/>
      <dgm:t>
        <a:bodyPr/>
        <a:lstStyle/>
        <a:p>
          <a:r>
            <a:rPr lang="pt-BR" sz="1600" dirty="0" smtClean="0"/>
            <a:t>Baixa qualidade dos indicadores </a:t>
          </a:r>
          <a:endParaRPr lang="es-CO" sz="1600" dirty="0"/>
        </a:p>
      </dgm:t>
    </dgm:pt>
    <dgm:pt modelId="{36CEB544-E2E9-41A3-8138-7281BD5F5008}" type="parTrans" cxnId="{0F7D46F8-F47A-4BA1-AA43-81EABD775B1D}">
      <dgm:prSet/>
      <dgm:spPr/>
      <dgm:t>
        <a:bodyPr/>
        <a:lstStyle/>
        <a:p>
          <a:endParaRPr lang="es-CO"/>
        </a:p>
      </dgm:t>
    </dgm:pt>
    <dgm:pt modelId="{99791731-2399-413B-9CD5-C3A129D3822C}" type="sibTrans" cxnId="{0F7D46F8-F47A-4BA1-AA43-81EABD775B1D}">
      <dgm:prSet/>
      <dgm:spPr/>
      <dgm:t>
        <a:bodyPr/>
        <a:lstStyle/>
        <a:p>
          <a:endParaRPr lang="es-CO"/>
        </a:p>
      </dgm:t>
    </dgm:pt>
    <dgm:pt modelId="{8C4F0513-64F3-467F-B93D-F3005F71298E}">
      <dgm:prSet custT="1"/>
      <dgm:spPr/>
      <dgm:t>
        <a:bodyPr/>
        <a:lstStyle/>
        <a:p>
          <a:r>
            <a:rPr lang="pt-BR" sz="1600" dirty="0" smtClean="0"/>
            <a:t>Ausência de atendimento odontológico</a:t>
          </a:r>
          <a:endParaRPr lang="es-CO" sz="1600" dirty="0"/>
        </a:p>
      </dgm:t>
    </dgm:pt>
    <dgm:pt modelId="{140E55FC-91ED-4676-A99A-FFBC7F10CD4E}" type="parTrans" cxnId="{17A8D7CB-EB0B-4E56-A767-A5F0BC3EC7DE}">
      <dgm:prSet/>
      <dgm:spPr/>
      <dgm:t>
        <a:bodyPr/>
        <a:lstStyle/>
        <a:p>
          <a:endParaRPr lang="es-CO"/>
        </a:p>
      </dgm:t>
    </dgm:pt>
    <dgm:pt modelId="{12EDB004-F747-4DF5-9995-C59C041D5376}" type="sibTrans" cxnId="{17A8D7CB-EB0B-4E56-A767-A5F0BC3EC7DE}">
      <dgm:prSet/>
      <dgm:spPr/>
      <dgm:t>
        <a:bodyPr/>
        <a:lstStyle/>
        <a:p>
          <a:endParaRPr lang="es-CO"/>
        </a:p>
      </dgm:t>
    </dgm:pt>
    <dgm:pt modelId="{E0114A90-13D6-4E82-A856-C4B761B2A2C5}" type="pres">
      <dgm:prSet presAssocID="{C887DD3E-EF23-4FC4-9D35-94A552E252A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263EA50-79EB-4B60-9E39-02434C612A03}" type="pres">
      <dgm:prSet presAssocID="{C887DD3E-EF23-4FC4-9D35-94A552E252AA}" presName="cycle" presStyleCnt="0"/>
      <dgm:spPr/>
    </dgm:pt>
    <dgm:pt modelId="{E4801CBA-EAA5-4A2E-99A5-20DD9207C6D3}" type="pres">
      <dgm:prSet presAssocID="{C887DD3E-EF23-4FC4-9D35-94A552E252AA}" presName="centerShape" presStyleCnt="0"/>
      <dgm:spPr/>
    </dgm:pt>
    <dgm:pt modelId="{0A0EDB80-6FBA-447E-B1EE-2D6C9F64331D}" type="pres">
      <dgm:prSet presAssocID="{C887DD3E-EF23-4FC4-9D35-94A552E252AA}" presName="connSite" presStyleLbl="node1" presStyleIdx="0" presStyleCnt="6"/>
      <dgm:spPr/>
    </dgm:pt>
    <dgm:pt modelId="{E26605C7-5A06-401A-85BF-5B5C03D186AE}" type="pres">
      <dgm:prSet presAssocID="{C887DD3E-EF23-4FC4-9D35-94A552E252AA}" presName="visible" presStyleLbl="node1" presStyleIdx="0" presStyleCnt="6" custScaleX="162813" custScaleY="111201" custLinFactNeighborX="-46377" custLinFactNeighborY="-17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E8655E7-078B-4EA4-B5FA-6F3C94F3444F}" type="pres">
      <dgm:prSet presAssocID="{36CEB544-E2E9-41A3-8138-7281BD5F5008}" presName="Name25" presStyleLbl="parChTrans1D1" presStyleIdx="0" presStyleCnt="5"/>
      <dgm:spPr/>
      <dgm:t>
        <a:bodyPr/>
        <a:lstStyle/>
        <a:p>
          <a:endParaRPr lang="es-CO"/>
        </a:p>
      </dgm:t>
    </dgm:pt>
    <dgm:pt modelId="{E51FC9F7-1381-45EF-9FC9-67A928CA20F3}" type="pres">
      <dgm:prSet presAssocID="{B5115E2D-77B6-4CDB-A61F-61B7D733B589}" presName="node" presStyleCnt="0"/>
      <dgm:spPr/>
    </dgm:pt>
    <dgm:pt modelId="{CB81FE58-E5AF-46A3-A5D6-718DB150EDB5}" type="pres">
      <dgm:prSet presAssocID="{B5115E2D-77B6-4CDB-A61F-61B7D733B589}" presName="parentNode" presStyleLbl="node1" presStyleIdx="1" presStyleCnt="6" custScaleX="176483" custScaleY="121142" custLinFactX="3577" custLinFactNeighborX="100000" custLinFactNeighborY="-14248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7E6FFE-E1BE-4A6E-B1DC-4AF13D50C295}" type="pres">
      <dgm:prSet presAssocID="{B5115E2D-77B6-4CDB-A61F-61B7D733B589}" presName="childNode" presStyleLbl="revTx" presStyleIdx="0" presStyleCnt="1">
        <dgm:presLayoutVars>
          <dgm:bulletEnabled val="1"/>
        </dgm:presLayoutVars>
      </dgm:prSet>
      <dgm:spPr/>
    </dgm:pt>
    <dgm:pt modelId="{F74B83BE-0175-42D1-9073-8EAB8F1C1B18}" type="pres">
      <dgm:prSet presAssocID="{B3D46DE5-EBB6-4DD0-AC98-85689377D1AC}" presName="Name25" presStyleLbl="parChTrans1D1" presStyleIdx="1" presStyleCnt="5"/>
      <dgm:spPr/>
      <dgm:t>
        <a:bodyPr/>
        <a:lstStyle/>
        <a:p>
          <a:endParaRPr lang="es-CO"/>
        </a:p>
      </dgm:t>
    </dgm:pt>
    <dgm:pt modelId="{580195EF-E663-4C16-B5DE-624CF7A15021}" type="pres">
      <dgm:prSet presAssocID="{B06FC338-4C1D-4C1F-B09E-6D72FCD53385}" presName="node" presStyleCnt="0"/>
      <dgm:spPr/>
    </dgm:pt>
    <dgm:pt modelId="{084F23E7-17FB-4A07-8F85-D65DAF730F17}" type="pres">
      <dgm:prSet presAssocID="{B06FC338-4C1D-4C1F-B09E-6D72FCD53385}" presName="parentNode" presStyleLbl="node1" presStyleIdx="2" presStyleCnt="6" custScaleX="185759" custScaleY="106383" custLinFactX="479" custLinFactNeighborX="100000" custLinFactNeighborY="-894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B898D7-0D7A-4FD8-AFEF-D23B44F8B2F2}" type="pres">
      <dgm:prSet presAssocID="{B06FC338-4C1D-4C1F-B09E-6D72FCD53385}" presName="childNode" presStyleLbl="revTx" presStyleIdx="0" presStyleCnt="1">
        <dgm:presLayoutVars>
          <dgm:bulletEnabled val="1"/>
        </dgm:presLayoutVars>
      </dgm:prSet>
      <dgm:spPr/>
    </dgm:pt>
    <dgm:pt modelId="{4732A0A4-6B2C-4411-909C-C499E2649BA7}" type="pres">
      <dgm:prSet presAssocID="{289021AA-F17D-4FD7-9B79-D84B8D33362F}" presName="Name25" presStyleLbl="parChTrans1D1" presStyleIdx="2" presStyleCnt="5"/>
      <dgm:spPr/>
      <dgm:t>
        <a:bodyPr/>
        <a:lstStyle/>
        <a:p>
          <a:endParaRPr lang="es-CO"/>
        </a:p>
      </dgm:t>
    </dgm:pt>
    <dgm:pt modelId="{A18BBFAF-82A8-472D-9EE9-1FBBC2DED1F2}" type="pres">
      <dgm:prSet presAssocID="{FFEBB7DD-864E-46DA-98F3-38313EADAD72}" presName="node" presStyleCnt="0"/>
      <dgm:spPr/>
    </dgm:pt>
    <dgm:pt modelId="{689566DE-F64B-411A-A43C-E143AA9320B5}" type="pres">
      <dgm:prSet presAssocID="{FFEBB7DD-864E-46DA-98F3-38313EADAD72}" presName="parentNode" presStyleLbl="node1" presStyleIdx="3" presStyleCnt="6" custScaleX="210916" custScaleY="134189" custLinFactX="34572" custLinFactNeighborX="100000" custLinFactNeighborY="-1376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043DB6-0BF0-457D-94CB-7E3D84EDCE7E}" type="pres">
      <dgm:prSet presAssocID="{FFEBB7DD-864E-46DA-98F3-38313EADAD72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F21A9D-E74A-44FC-A833-CC33BBA4FD86}" type="pres">
      <dgm:prSet presAssocID="{140E55FC-91ED-4676-A99A-FFBC7F10CD4E}" presName="Name25" presStyleLbl="parChTrans1D1" presStyleIdx="3" presStyleCnt="5"/>
      <dgm:spPr/>
      <dgm:t>
        <a:bodyPr/>
        <a:lstStyle/>
        <a:p>
          <a:endParaRPr lang="es-CO"/>
        </a:p>
      </dgm:t>
    </dgm:pt>
    <dgm:pt modelId="{56A0B8CF-D602-4D49-B277-A36F1DE56C6B}" type="pres">
      <dgm:prSet presAssocID="{8C4F0513-64F3-467F-B93D-F3005F71298E}" presName="node" presStyleCnt="0"/>
      <dgm:spPr/>
    </dgm:pt>
    <dgm:pt modelId="{B1AC27D3-44B6-4C22-BAEA-F9BFE667FE48}" type="pres">
      <dgm:prSet presAssocID="{8C4F0513-64F3-467F-B93D-F3005F71298E}" presName="parentNode" presStyleLbl="node1" presStyleIdx="4" presStyleCnt="6" custAng="0" custScaleX="198390" custScaleY="108431" custLinFactX="7885" custLinFactNeighborX="100000" custLinFactNeighborY="-2221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903D20-99C6-4C05-955E-25BC1E8CDC83}" type="pres">
      <dgm:prSet presAssocID="{8C4F0513-64F3-467F-B93D-F3005F71298E}" presName="childNode" presStyleLbl="revTx" presStyleIdx="0" presStyleCnt="1">
        <dgm:presLayoutVars>
          <dgm:bulletEnabled val="1"/>
        </dgm:presLayoutVars>
      </dgm:prSet>
      <dgm:spPr/>
    </dgm:pt>
    <dgm:pt modelId="{DDA6BB15-227E-4490-ADD7-7176EF7A4B44}" type="pres">
      <dgm:prSet presAssocID="{2B7A59C3-7AA2-4B84-A35C-85D38E855425}" presName="Name25" presStyleLbl="parChTrans1D1" presStyleIdx="4" presStyleCnt="5"/>
      <dgm:spPr/>
      <dgm:t>
        <a:bodyPr/>
        <a:lstStyle/>
        <a:p>
          <a:endParaRPr lang="es-CO"/>
        </a:p>
      </dgm:t>
    </dgm:pt>
    <dgm:pt modelId="{1F9C7C06-7037-44E3-9D1D-20BF28380600}" type="pres">
      <dgm:prSet presAssocID="{A476451A-B386-4D4E-89C3-933F132F308A}" presName="node" presStyleCnt="0"/>
      <dgm:spPr/>
    </dgm:pt>
    <dgm:pt modelId="{151E29A8-E107-4EC3-BBC9-2FD7D5AF2FDF}" type="pres">
      <dgm:prSet presAssocID="{A476451A-B386-4D4E-89C3-933F132F308A}" presName="parentNode" presStyleLbl="node1" presStyleIdx="5" presStyleCnt="6" custAng="0" custScaleX="190826" custScaleY="84842" custLinFactX="12931" custLinFactNeighborX="100000" custLinFactNeighborY="847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091C1E-018F-4336-9B0B-912386001E80}" type="pres">
      <dgm:prSet presAssocID="{A476451A-B386-4D4E-89C3-933F132F308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C524D08-0FCD-473F-A43B-E2BCD7C47838}" type="presOf" srcId="{2B7A59C3-7AA2-4B84-A35C-85D38E855425}" destId="{DDA6BB15-227E-4490-ADD7-7176EF7A4B44}" srcOrd="0" destOrd="0" presId="urn:microsoft.com/office/officeart/2005/8/layout/radial2"/>
    <dgm:cxn modelId="{6E529E8A-197F-43A5-A0A7-25F41B49E42B}" srcId="{C887DD3E-EF23-4FC4-9D35-94A552E252AA}" destId="{FFEBB7DD-864E-46DA-98F3-38313EADAD72}" srcOrd="2" destOrd="0" parTransId="{289021AA-F17D-4FD7-9B79-D84B8D33362F}" sibTransId="{A7F39712-BB89-41D8-B316-C618C8F987FA}"/>
    <dgm:cxn modelId="{B4FE2DAB-8373-40BB-8303-6E25482A5136}" type="presOf" srcId="{140E55FC-91ED-4676-A99A-FFBC7F10CD4E}" destId="{BDF21A9D-E74A-44FC-A833-CC33BBA4FD86}" srcOrd="0" destOrd="0" presId="urn:microsoft.com/office/officeart/2005/8/layout/radial2"/>
    <dgm:cxn modelId="{17A8D7CB-EB0B-4E56-A767-A5F0BC3EC7DE}" srcId="{C887DD3E-EF23-4FC4-9D35-94A552E252AA}" destId="{8C4F0513-64F3-467F-B93D-F3005F71298E}" srcOrd="3" destOrd="0" parTransId="{140E55FC-91ED-4676-A99A-FFBC7F10CD4E}" sibTransId="{12EDB004-F747-4DF5-9995-C59C041D5376}"/>
    <dgm:cxn modelId="{F48BAC19-EBF1-4729-B27F-70E208E1CB11}" type="presOf" srcId="{289021AA-F17D-4FD7-9B79-D84B8D33362F}" destId="{4732A0A4-6B2C-4411-909C-C499E2649BA7}" srcOrd="0" destOrd="0" presId="urn:microsoft.com/office/officeart/2005/8/layout/radial2"/>
    <dgm:cxn modelId="{B224F40E-6EF8-4A1B-BEB0-839435FF9CE4}" type="presOf" srcId="{FFEBB7DD-864E-46DA-98F3-38313EADAD72}" destId="{689566DE-F64B-411A-A43C-E143AA9320B5}" srcOrd="0" destOrd="0" presId="urn:microsoft.com/office/officeart/2005/8/layout/radial2"/>
    <dgm:cxn modelId="{675FD034-F39B-4547-A933-4A267B7685F4}" type="presOf" srcId="{C887DD3E-EF23-4FC4-9D35-94A552E252AA}" destId="{E0114A90-13D6-4E82-A856-C4B761B2A2C5}" srcOrd="0" destOrd="0" presId="urn:microsoft.com/office/officeart/2005/8/layout/radial2"/>
    <dgm:cxn modelId="{99F6AF56-5BF8-4FA7-8E18-F513C2ED562D}" type="presOf" srcId="{B06FC338-4C1D-4C1F-B09E-6D72FCD53385}" destId="{084F23E7-17FB-4A07-8F85-D65DAF730F17}" srcOrd="0" destOrd="0" presId="urn:microsoft.com/office/officeart/2005/8/layout/radial2"/>
    <dgm:cxn modelId="{0F7D46F8-F47A-4BA1-AA43-81EABD775B1D}" srcId="{C887DD3E-EF23-4FC4-9D35-94A552E252AA}" destId="{B5115E2D-77B6-4CDB-A61F-61B7D733B589}" srcOrd="0" destOrd="0" parTransId="{36CEB544-E2E9-41A3-8138-7281BD5F5008}" sibTransId="{99791731-2399-413B-9CD5-C3A129D3822C}"/>
    <dgm:cxn modelId="{63BCC037-5D58-4015-AC54-8056836FE418}" type="presOf" srcId="{36CEB544-E2E9-41A3-8138-7281BD5F5008}" destId="{8E8655E7-078B-4EA4-B5FA-6F3C94F3444F}" srcOrd="0" destOrd="0" presId="urn:microsoft.com/office/officeart/2005/8/layout/radial2"/>
    <dgm:cxn modelId="{33D119CE-A28B-458D-91E0-4489D9B65E22}" srcId="{C887DD3E-EF23-4FC4-9D35-94A552E252AA}" destId="{A476451A-B386-4D4E-89C3-933F132F308A}" srcOrd="4" destOrd="0" parTransId="{2B7A59C3-7AA2-4B84-A35C-85D38E855425}" sibTransId="{CE107614-684C-4C9D-BF50-8C1BA628AF85}"/>
    <dgm:cxn modelId="{37E583C7-3CB7-4DA4-9C2C-BB3027AA189D}" type="presOf" srcId="{8C4F0513-64F3-467F-B93D-F3005F71298E}" destId="{B1AC27D3-44B6-4C22-BAEA-F9BFE667FE48}" srcOrd="0" destOrd="0" presId="urn:microsoft.com/office/officeart/2005/8/layout/radial2"/>
    <dgm:cxn modelId="{47D233CA-C405-4601-A6AB-05F6F0C07C7E}" srcId="{C887DD3E-EF23-4FC4-9D35-94A552E252AA}" destId="{B06FC338-4C1D-4C1F-B09E-6D72FCD53385}" srcOrd="1" destOrd="0" parTransId="{B3D46DE5-EBB6-4DD0-AC98-85689377D1AC}" sibTransId="{09E1B45A-DD36-4B64-AB16-F5F69CA9AAB9}"/>
    <dgm:cxn modelId="{73F9D1F2-B85B-4016-BDEC-26EF062B21BA}" srcId="{FFEBB7DD-864E-46DA-98F3-38313EADAD72}" destId="{7F5C206D-8CD4-4CB5-806F-E4681C03F0BC}" srcOrd="0" destOrd="0" parTransId="{CBFB72CA-5FF4-43AB-B954-B436172FF64C}" sibTransId="{B2D438DF-3162-48B1-9D2E-3E42837C6811}"/>
    <dgm:cxn modelId="{D9C5AE28-D2D3-42AE-A427-5F7545158C14}" type="presOf" srcId="{7F5C206D-8CD4-4CB5-806F-E4681C03F0BC}" destId="{33043DB6-0BF0-457D-94CB-7E3D84EDCE7E}" srcOrd="0" destOrd="0" presId="urn:microsoft.com/office/officeart/2005/8/layout/radial2"/>
    <dgm:cxn modelId="{4F7AB33F-8024-47E4-B536-27E0B373F7E5}" type="presOf" srcId="{B5115E2D-77B6-4CDB-A61F-61B7D733B589}" destId="{CB81FE58-E5AF-46A3-A5D6-718DB150EDB5}" srcOrd="0" destOrd="0" presId="urn:microsoft.com/office/officeart/2005/8/layout/radial2"/>
    <dgm:cxn modelId="{247414F7-B4A8-4512-91E0-8F0281BEC1DD}" type="presOf" srcId="{B3D46DE5-EBB6-4DD0-AC98-85689377D1AC}" destId="{F74B83BE-0175-42D1-9073-8EAB8F1C1B18}" srcOrd="0" destOrd="0" presId="urn:microsoft.com/office/officeart/2005/8/layout/radial2"/>
    <dgm:cxn modelId="{9B7BF1EE-3CE5-4B38-96DE-20280A4EEC83}" type="presOf" srcId="{A476451A-B386-4D4E-89C3-933F132F308A}" destId="{151E29A8-E107-4EC3-BBC9-2FD7D5AF2FDF}" srcOrd="0" destOrd="0" presId="urn:microsoft.com/office/officeart/2005/8/layout/radial2"/>
    <dgm:cxn modelId="{4552097B-7BF1-439B-8929-3DC2F331553D}" type="presParOf" srcId="{E0114A90-13D6-4E82-A856-C4B761B2A2C5}" destId="{6263EA50-79EB-4B60-9E39-02434C612A03}" srcOrd="0" destOrd="0" presId="urn:microsoft.com/office/officeart/2005/8/layout/radial2"/>
    <dgm:cxn modelId="{4AED3040-64CF-4588-B5B6-155AEC706F6B}" type="presParOf" srcId="{6263EA50-79EB-4B60-9E39-02434C612A03}" destId="{E4801CBA-EAA5-4A2E-99A5-20DD9207C6D3}" srcOrd="0" destOrd="0" presId="urn:microsoft.com/office/officeart/2005/8/layout/radial2"/>
    <dgm:cxn modelId="{89A137FF-F075-4603-8F26-36B956A14BA9}" type="presParOf" srcId="{E4801CBA-EAA5-4A2E-99A5-20DD9207C6D3}" destId="{0A0EDB80-6FBA-447E-B1EE-2D6C9F64331D}" srcOrd="0" destOrd="0" presId="urn:microsoft.com/office/officeart/2005/8/layout/radial2"/>
    <dgm:cxn modelId="{C13C60E2-B486-4AAD-901C-763D48CD0F38}" type="presParOf" srcId="{E4801CBA-EAA5-4A2E-99A5-20DD9207C6D3}" destId="{E26605C7-5A06-401A-85BF-5B5C03D186AE}" srcOrd="1" destOrd="0" presId="urn:microsoft.com/office/officeart/2005/8/layout/radial2"/>
    <dgm:cxn modelId="{6B513374-1F2C-467D-8F07-96A9485B6F10}" type="presParOf" srcId="{6263EA50-79EB-4B60-9E39-02434C612A03}" destId="{8E8655E7-078B-4EA4-B5FA-6F3C94F3444F}" srcOrd="1" destOrd="0" presId="urn:microsoft.com/office/officeart/2005/8/layout/radial2"/>
    <dgm:cxn modelId="{EF81E1A2-1EB5-4408-A5BE-91AFCE2BAF69}" type="presParOf" srcId="{6263EA50-79EB-4B60-9E39-02434C612A03}" destId="{E51FC9F7-1381-45EF-9FC9-67A928CA20F3}" srcOrd="2" destOrd="0" presId="urn:microsoft.com/office/officeart/2005/8/layout/radial2"/>
    <dgm:cxn modelId="{26DD310A-B77E-4648-B178-5E0B56A53E6A}" type="presParOf" srcId="{E51FC9F7-1381-45EF-9FC9-67A928CA20F3}" destId="{CB81FE58-E5AF-46A3-A5D6-718DB150EDB5}" srcOrd="0" destOrd="0" presId="urn:microsoft.com/office/officeart/2005/8/layout/radial2"/>
    <dgm:cxn modelId="{6E84E32F-5B83-44E9-A344-F4B0EAB18D2F}" type="presParOf" srcId="{E51FC9F7-1381-45EF-9FC9-67A928CA20F3}" destId="{9A7E6FFE-E1BE-4A6E-B1DC-4AF13D50C295}" srcOrd="1" destOrd="0" presId="urn:microsoft.com/office/officeart/2005/8/layout/radial2"/>
    <dgm:cxn modelId="{8A05E471-2E27-4DDC-9D9E-C8B616C1B8E2}" type="presParOf" srcId="{6263EA50-79EB-4B60-9E39-02434C612A03}" destId="{F74B83BE-0175-42D1-9073-8EAB8F1C1B18}" srcOrd="3" destOrd="0" presId="urn:microsoft.com/office/officeart/2005/8/layout/radial2"/>
    <dgm:cxn modelId="{E70EA269-DA39-464E-BDF6-E0F74557220D}" type="presParOf" srcId="{6263EA50-79EB-4B60-9E39-02434C612A03}" destId="{580195EF-E663-4C16-B5DE-624CF7A15021}" srcOrd="4" destOrd="0" presId="urn:microsoft.com/office/officeart/2005/8/layout/radial2"/>
    <dgm:cxn modelId="{632944AE-04F7-4282-9A09-4325AA3DEA49}" type="presParOf" srcId="{580195EF-E663-4C16-B5DE-624CF7A15021}" destId="{084F23E7-17FB-4A07-8F85-D65DAF730F17}" srcOrd="0" destOrd="0" presId="urn:microsoft.com/office/officeart/2005/8/layout/radial2"/>
    <dgm:cxn modelId="{1CCF20AF-A9AE-4B1F-868C-769A2CA67FFA}" type="presParOf" srcId="{580195EF-E663-4C16-B5DE-624CF7A15021}" destId="{BFB898D7-0D7A-4FD8-AFEF-D23B44F8B2F2}" srcOrd="1" destOrd="0" presId="urn:microsoft.com/office/officeart/2005/8/layout/radial2"/>
    <dgm:cxn modelId="{7AC4D9F4-73AA-497C-957A-C2478B479706}" type="presParOf" srcId="{6263EA50-79EB-4B60-9E39-02434C612A03}" destId="{4732A0A4-6B2C-4411-909C-C499E2649BA7}" srcOrd="5" destOrd="0" presId="urn:microsoft.com/office/officeart/2005/8/layout/radial2"/>
    <dgm:cxn modelId="{BF58021A-84FB-4DEB-B287-D6311014CE4C}" type="presParOf" srcId="{6263EA50-79EB-4B60-9E39-02434C612A03}" destId="{A18BBFAF-82A8-472D-9EE9-1FBBC2DED1F2}" srcOrd="6" destOrd="0" presId="urn:microsoft.com/office/officeart/2005/8/layout/radial2"/>
    <dgm:cxn modelId="{09B62B48-80F0-439F-8E76-B46CE4102BE1}" type="presParOf" srcId="{A18BBFAF-82A8-472D-9EE9-1FBBC2DED1F2}" destId="{689566DE-F64B-411A-A43C-E143AA9320B5}" srcOrd="0" destOrd="0" presId="urn:microsoft.com/office/officeart/2005/8/layout/radial2"/>
    <dgm:cxn modelId="{F69663DB-4FA1-42B2-B7EB-F14467E2C77D}" type="presParOf" srcId="{A18BBFAF-82A8-472D-9EE9-1FBBC2DED1F2}" destId="{33043DB6-0BF0-457D-94CB-7E3D84EDCE7E}" srcOrd="1" destOrd="0" presId="urn:microsoft.com/office/officeart/2005/8/layout/radial2"/>
    <dgm:cxn modelId="{CF26E1BF-7E01-450B-847C-B5EC958BE751}" type="presParOf" srcId="{6263EA50-79EB-4B60-9E39-02434C612A03}" destId="{BDF21A9D-E74A-44FC-A833-CC33BBA4FD86}" srcOrd="7" destOrd="0" presId="urn:microsoft.com/office/officeart/2005/8/layout/radial2"/>
    <dgm:cxn modelId="{F912C0C8-EE89-4146-B865-E65833F9C1BD}" type="presParOf" srcId="{6263EA50-79EB-4B60-9E39-02434C612A03}" destId="{56A0B8CF-D602-4D49-B277-A36F1DE56C6B}" srcOrd="8" destOrd="0" presId="urn:microsoft.com/office/officeart/2005/8/layout/radial2"/>
    <dgm:cxn modelId="{25919681-860D-4BDD-9021-C06DF29775FE}" type="presParOf" srcId="{56A0B8CF-D602-4D49-B277-A36F1DE56C6B}" destId="{B1AC27D3-44B6-4C22-BAEA-F9BFE667FE48}" srcOrd="0" destOrd="0" presId="urn:microsoft.com/office/officeart/2005/8/layout/radial2"/>
    <dgm:cxn modelId="{81B9DEBB-9645-44B6-8CCE-DA8A840504F2}" type="presParOf" srcId="{56A0B8CF-D602-4D49-B277-A36F1DE56C6B}" destId="{7A903D20-99C6-4C05-955E-25BC1E8CDC83}" srcOrd="1" destOrd="0" presId="urn:microsoft.com/office/officeart/2005/8/layout/radial2"/>
    <dgm:cxn modelId="{DA379509-2EF7-4DF7-AE94-FD6E5199FCF2}" type="presParOf" srcId="{6263EA50-79EB-4B60-9E39-02434C612A03}" destId="{DDA6BB15-227E-4490-ADD7-7176EF7A4B44}" srcOrd="9" destOrd="0" presId="urn:microsoft.com/office/officeart/2005/8/layout/radial2"/>
    <dgm:cxn modelId="{DD6205A1-62A1-4965-9460-6026DD8BFCB7}" type="presParOf" srcId="{6263EA50-79EB-4B60-9E39-02434C612A03}" destId="{1F9C7C06-7037-44E3-9D1D-20BF28380600}" srcOrd="10" destOrd="0" presId="urn:microsoft.com/office/officeart/2005/8/layout/radial2"/>
    <dgm:cxn modelId="{7924D85B-E598-468A-B0F1-B2CD31A5440D}" type="presParOf" srcId="{1F9C7C06-7037-44E3-9D1D-20BF28380600}" destId="{151E29A8-E107-4EC3-BBC9-2FD7D5AF2FDF}" srcOrd="0" destOrd="0" presId="urn:microsoft.com/office/officeart/2005/8/layout/radial2"/>
    <dgm:cxn modelId="{D5BBBF48-666A-400B-B1F7-EF974FDBB506}" type="presParOf" srcId="{1F9C7C06-7037-44E3-9D1D-20BF28380600}" destId="{0B091C1E-018F-4336-9B0B-912386001E8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6BB15-227E-4490-ADD7-7176EF7A4B44}">
      <dsp:nvSpPr>
        <dsp:cNvPr id="0" name=""/>
        <dsp:cNvSpPr/>
      </dsp:nvSpPr>
      <dsp:spPr>
        <a:xfrm rot="2553622">
          <a:off x="2274283" y="4325711"/>
          <a:ext cx="2247791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2247791" y="1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21A9D-E74A-44FC-A833-CC33BBA4FD86}">
      <dsp:nvSpPr>
        <dsp:cNvPr id="0" name=""/>
        <dsp:cNvSpPr/>
      </dsp:nvSpPr>
      <dsp:spPr>
        <a:xfrm rot="1272690">
          <a:off x="2499554" y="3631652"/>
          <a:ext cx="2090157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2090157" y="1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A0A4-6B2C-4411-909C-C499E2649BA7}">
      <dsp:nvSpPr>
        <dsp:cNvPr id="0" name=""/>
        <dsp:cNvSpPr/>
      </dsp:nvSpPr>
      <dsp:spPr>
        <a:xfrm rot="21476648">
          <a:off x="2569642" y="2964166"/>
          <a:ext cx="2220443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2220443" y="1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B83BE-0175-42D1-9073-8EAB8F1C1B18}">
      <dsp:nvSpPr>
        <dsp:cNvPr id="0" name=""/>
        <dsp:cNvSpPr/>
      </dsp:nvSpPr>
      <dsp:spPr>
        <a:xfrm rot="20206222">
          <a:off x="2484081" y="2352769"/>
          <a:ext cx="2128451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2128451" y="1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655E7-078B-4EA4-B5FA-6F3C94F3444F}">
      <dsp:nvSpPr>
        <dsp:cNvPr id="0" name=""/>
        <dsp:cNvSpPr/>
      </dsp:nvSpPr>
      <dsp:spPr>
        <a:xfrm rot="18996559">
          <a:off x="2292831" y="1771205"/>
          <a:ext cx="2030824" cy="37529"/>
        </a:xfrm>
        <a:custGeom>
          <a:avLst/>
          <a:gdLst/>
          <a:ahLst/>
          <a:cxnLst/>
          <a:rect l="0" t="0" r="0" b="0"/>
          <a:pathLst>
            <a:path>
              <a:moveTo>
                <a:pt x="0" y="18764"/>
              </a:moveTo>
              <a:lnTo>
                <a:pt x="2030824" y="18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605C7-5A06-401A-85BF-5B5C03D186AE}">
      <dsp:nvSpPr>
        <dsp:cNvPr id="0" name=""/>
        <dsp:cNvSpPr/>
      </dsp:nvSpPr>
      <dsp:spPr>
        <a:xfrm>
          <a:off x="0" y="2079974"/>
          <a:ext cx="2737699" cy="186984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1FE58-E5AF-46A3-A5D6-718DB150EDB5}">
      <dsp:nvSpPr>
        <dsp:cNvPr id="0" name=""/>
        <dsp:cNvSpPr/>
      </dsp:nvSpPr>
      <dsp:spPr>
        <a:xfrm>
          <a:off x="3678943" y="-13180"/>
          <a:ext cx="1780536" cy="1222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Baixa qualidade dos indicadores </a:t>
          </a:r>
          <a:endParaRPr lang="es-CO" sz="1600" kern="1200" dirty="0"/>
        </a:p>
      </dsp:txBody>
      <dsp:txXfrm>
        <a:off x="3939696" y="165807"/>
        <a:ext cx="1259030" cy="864227"/>
      </dsp:txXfrm>
    </dsp:sp>
    <dsp:sp modelId="{084F23E7-17FB-4A07-8F85-D65DAF730F17}">
      <dsp:nvSpPr>
        <dsp:cNvPr id="0" name=""/>
        <dsp:cNvSpPr/>
      </dsp:nvSpPr>
      <dsp:spPr>
        <a:xfrm>
          <a:off x="4339038" y="1093294"/>
          <a:ext cx="1874121" cy="10732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 baixa cobertura </a:t>
          </a:r>
          <a:endParaRPr lang="es-CO" sz="1600" kern="1200" dirty="0"/>
        </a:p>
      </dsp:txBody>
      <dsp:txXfrm>
        <a:off x="4613497" y="1250475"/>
        <a:ext cx="1325203" cy="758935"/>
      </dsp:txXfrm>
    </dsp:sp>
    <dsp:sp modelId="{689566DE-F64B-411A-A43C-E143AA9320B5}">
      <dsp:nvSpPr>
        <dsp:cNvPr id="0" name=""/>
        <dsp:cNvSpPr/>
      </dsp:nvSpPr>
      <dsp:spPr>
        <a:xfrm>
          <a:off x="4787682" y="2228054"/>
          <a:ext cx="2127930" cy="1353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err="1" smtClean="0"/>
            <a:t>Pouca</a:t>
          </a:r>
          <a:r>
            <a:rPr lang="es-CO" sz="1600" kern="1200" dirty="0" smtClean="0"/>
            <a:t> </a:t>
          </a:r>
          <a:r>
            <a:rPr lang="es-CO" sz="1600" kern="1200" dirty="0" err="1" smtClean="0"/>
            <a:t>inform</a:t>
          </a:r>
          <a:r>
            <a:rPr lang="pt-BR" sz="1600" kern="1200" dirty="0" err="1" smtClean="0"/>
            <a:t>ção</a:t>
          </a:r>
          <a:r>
            <a:rPr lang="pt-BR" sz="1600" kern="1200" dirty="0" smtClean="0"/>
            <a:t> nos registros.</a:t>
          </a:r>
          <a:endParaRPr lang="es-CO" sz="1600" kern="1200" dirty="0"/>
        </a:p>
      </dsp:txBody>
      <dsp:txXfrm>
        <a:off x="5099310" y="2426318"/>
        <a:ext cx="1504674" cy="957304"/>
      </dsp:txXfrm>
    </dsp:sp>
    <dsp:sp modelId="{33043DB6-0BF0-457D-94CB-7E3D84EDCE7E}">
      <dsp:nvSpPr>
        <dsp:cNvPr id="0" name=""/>
        <dsp:cNvSpPr/>
      </dsp:nvSpPr>
      <dsp:spPr>
        <a:xfrm>
          <a:off x="5617713" y="2228054"/>
          <a:ext cx="3191895" cy="135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6500" kern="1200" dirty="0"/>
        </a:p>
      </dsp:txBody>
      <dsp:txXfrm>
        <a:off x="5617713" y="2228054"/>
        <a:ext cx="3191895" cy="1353832"/>
      </dsp:txXfrm>
    </dsp:sp>
    <dsp:sp modelId="{B1AC27D3-44B6-4C22-BAEA-F9BFE667FE48}">
      <dsp:nvSpPr>
        <dsp:cNvPr id="0" name=""/>
        <dsp:cNvSpPr/>
      </dsp:nvSpPr>
      <dsp:spPr>
        <a:xfrm>
          <a:off x="4334111" y="3798244"/>
          <a:ext cx="2001555" cy="109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Ausência de atendimento odontológico</a:t>
          </a:r>
          <a:endParaRPr lang="es-CO" sz="1600" kern="1200" dirty="0"/>
        </a:p>
      </dsp:txBody>
      <dsp:txXfrm>
        <a:off x="4627232" y="3958451"/>
        <a:ext cx="1415313" cy="773545"/>
      </dsp:txXfrm>
    </dsp:sp>
    <dsp:sp modelId="{151E29A8-E107-4EC3-BBC9-2FD7D5AF2FDF}">
      <dsp:nvSpPr>
        <dsp:cNvPr id="0" name=""/>
        <dsp:cNvSpPr/>
      </dsp:nvSpPr>
      <dsp:spPr>
        <a:xfrm>
          <a:off x="3682874" y="5061865"/>
          <a:ext cx="1925242" cy="855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Falta de </a:t>
          </a:r>
          <a:r>
            <a:rPr lang="es-CO" sz="1600" kern="1200" dirty="0" err="1" smtClean="0"/>
            <a:t>atendimento</a:t>
          </a:r>
          <a:r>
            <a:rPr lang="es-CO" sz="1600" kern="1200" dirty="0" smtClean="0"/>
            <a:t> prioritario</a:t>
          </a:r>
          <a:r>
            <a:rPr lang="es-CO" sz="1300" kern="1200" dirty="0" smtClean="0"/>
            <a:t>.</a:t>
          </a:r>
          <a:endParaRPr lang="es-CO" sz="1300" kern="1200" dirty="0"/>
        </a:p>
      </dsp:txBody>
      <dsp:txXfrm>
        <a:off x="3964819" y="5187219"/>
        <a:ext cx="1361352" cy="60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0E65C3-A33C-4A33-B1FA-F965FF894D05}" type="datetimeFigureOut">
              <a:rPr lang="es-CO" smtClean="0"/>
              <a:t>30/09/2015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F2C733-EEED-47DD-9CFA-E66D0DD8AF97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429000"/>
            <a:ext cx="8496943" cy="1872208"/>
          </a:xfrm>
        </p:spPr>
        <p:txBody>
          <a:bodyPr>
            <a:normAutofit fontScale="85000" lnSpcReduction="10000"/>
          </a:bodyPr>
          <a:lstStyle/>
          <a:p>
            <a:r>
              <a:rPr lang="pt-BR" sz="5100" b="1" dirty="0">
                <a:solidFill>
                  <a:schemeClr val="tx1"/>
                </a:solidFill>
              </a:rPr>
              <a:t>Melhoria Da Qualidade Da Atenção a Saúde da Pessoa Idosa da UBS União, Boa </a:t>
            </a:r>
            <a:r>
              <a:rPr lang="pt-BR" sz="5100" b="1" dirty="0" smtClean="0">
                <a:solidFill>
                  <a:schemeClr val="tx1"/>
                </a:solidFill>
              </a:rPr>
              <a:t>Vista/RR</a:t>
            </a:r>
            <a:endParaRPr lang="es-CO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17719" r="31654" b="63577"/>
          <a:stretch>
            <a:fillRect/>
          </a:stretch>
        </p:blipFill>
        <p:spPr bwMode="auto">
          <a:xfrm>
            <a:off x="938182" y="649995"/>
            <a:ext cx="7378234" cy="162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12239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28" y="1156716"/>
            <a:ext cx="13096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40960" y="5350247"/>
            <a:ext cx="57566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Jose </a:t>
            </a:r>
            <a:r>
              <a:rPr lang="pt-BR" sz="2400" b="1" dirty="0" err="1"/>
              <a:t>Wilber</a:t>
            </a:r>
            <a:r>
              <a:rPr lang="pt-BR" sz="2400" b="1" dirty="0"/>
              <a:t> </a:t>
            </a:r>
            <a:r>
              <a:rPr lang="pt-BR" sz="2400" b="1" dirty="0" err="1"/>
              <a:t>Mosquera</a:t>
            </a:r>
            <a:r>
              <a:rPr lang="pt-BR" sz="2400" b="1" dirty="0"/>
              <a:t> </a:t>
            </a:r>
            <a:r>
              <a:rPr lang="pt-BR" sz="2400" b="1" dirty="0" err="1"/>
              <a:t>Mosquera</a:t>
            </a:r>
            <a:endParaRPr lang="es-CO" sz="2400" b="1" dirty="0"/>
          </a:p>
          <a:p>
            <a:pPr algn="ctr"/>
            <a:r>
              <a:rPr lang="pt-BR" dirty="0" smtClean="0"/>
              <a:t>Orientador</a:t>
            </a:r>
            <a:r>
              <a:rPr lang="pt-BR" dirty="0"/>
              <a:t>: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Sabiny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Pedreira Ribeiro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/>
              <a:t> </a:t>
            </a:r>
            <a:r>
              <a:rPr lang="pt-BR" dirty="0"/>
              <a:t>Pelotas, 2015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44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186389"/>
              </p:ext>
            </p:extLst>
          </p:nvPr>
        </p:nvGraphicFramePr>
        <p:xfrm>
          <a:off x="354776" y="2348880"/>
          <a:ext cx="561662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342552" y="5301208"/>
            <a:ext cx="5616624" cy="79208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Figura 5: Cobertura do programa de atenção à saúde do idoso na unidade de saúde união.</a:t>
            </a:r>
            <a:endParaRPr lang="es-CO" dirty="0"/>
          </a:p>
          <a:p>
            <a:r>
              <a:rPr lang="pt-BR" dirty="0"/>
              <a:t>Fonte: Planilha de Coleta de Dados, 2015</a:t>
            </a:r>
            <a:endParaRPr lang="es-CO" dirty="0"/>
          </a:p>
        </p:txBody>
      </p:sp>
      <p:sp>
        <p:nvSpPr>
          <p:cNvPr id="2" name="Retângulo 1"/>
          <p:cNvSpPr/>
          <p:nvPr/>
        </p:nvSpPr>
        <p:spPr>
          <a:xfrm>
            <a:off x="323528" y="260648"/>
            <a:ext cx="820891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bjetivo 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Ampliar a cobertura do Programa de Saúde do Idoso.</a:t>
            </a:r>
          </a:p>
          <a:p>
            <a:pPr marL="365760" indent="-36576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 1.1: ampliar a cobertura de atenção á saúde do idoso da área da unidade de saúde união para 80%.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84168" y="3077728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Mês 1: 62 </a:t>
            </a:r>
            <a:r>
              <a:rPr lang="pt-BR" sz="2000" dirty="0"/>
              <a:t>idosos </a:t>
            </a:r>
            <a:r>
              <a:rPr lang="pt-BR" sz="2000" dirty="0" smtClean="0"/>
              <a:t>(</a:t>
            </a:r>
            <a:r>
              <a:rPr lang="pt-BR" sz="2000" dirty="0"/>
              <a:t>14</a:t>
            </a:r>
            <a:r>
              <a:rPr lang="pt-BR" sz="2000" dirty="0" smtClean="0"/>
              <a:t>%)</a:t>
            </a:r>
          </a:p>
          <a:p>
            <a:r>
              <a:rPr lang="pt-BR" sz="2000" dirty="0" smtClean="0"/>
              <a:t>Mês 2: 145 </a:t>
            </a:r>
            <a:r>
              <a:rPr lang="pt-BR" sz="2000" dirty="0"/>
              <a:t>idosos (32</a:t>
            </a:r>
            <a:r>
              <a:rPr lang="pt-BR" sz="2000" dirty="0" smtClean="0"/>
              <a:t>%)</a:t>
            </a:r>
          </a:p>
          <a:p>
            <a:r>
              <a:rPr lang="pt-BR" sz="2000" dirty="0" smtClean="0"/>
              <a:t>Mês 3: 205 </a:t>
            </a:r>
            <a:r>
              <a:rPr lang="pt-BR" sz="2000" dirty="0"/>
              <a:t>idosos </a:t>
            </a:r>
            <a:r>
              <a:rPr lang="pt-BR" sz="2000" dirty="0" smtClean="0"/>
              <a:t>(</a:t>
            </a:r>
            <a:r>
              <a:rPr lang="pt-BR" sz="2000" dirty="0"/>
              <a:t>46</a:t>
            </a:r>
            <a:r>
              <a:rPr lang="pt-BR" sz="2000" dirty="0" smtClean="0"/>
              <a:t>%)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306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27384"/>
              </p:ext>
            </p:extLst>
          </p:nvPr>
        </p:nvGraphicFramePr>
        <p:xfrm>
          <a:off x="395536" y="2492896"/>
          <a:ext cx="5544616" cy="283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half" idx="4294967295"/>
          </p:nvPr>
        </p:nvSpPr>
        <p:spPr>
          <a:xfrm>
            <a:off x="175296" y="5373216"/>
            <a:ext cx="5544616" cy="108108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Figura 6: Proporção de idosos com prescrição de medicamentos da farmácia popular priorizada. </a:t>
            </a:r>
            <a:endParaRPr lang="es-CO" dirty="0"/>
          </a:p>
          <a:p>
            <a:r>
              <a:rPr lang="pt-BR" dirty="0"/>
              <a:t>Fonte: Planilha de Coleta de Dados, 2015.  </a:t>
            </a:r>
            <a:endParaRPr lang="es-CO" dirty="0"/>
          </a:p>
          <a:p>
            <a:pPr marL="0" indent="0">
              <a:buNone/>
            </a:pPr>
            <a:r>
              <a:rPr lang="pt-BR" dirty="0"/>
              <a:t> </a:t>
            </a:r>
            <a:endParaRPr lang="es-CO" dirty="0"/>
          </a:p>
          <a:p>
            <a:endParaRPr lang="es-CO" dirty="0"/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Objetivo 2. Melhorar a qualidade da atenção ao idoso na Unidade de Saúde.</a:t>
            </a:r>
          </a:p>
          <a:p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 2.4: Priorizar a prescrição de medicamentos da Farmácia Popular a 100% dos idosos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84168" y="2852936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Mês 1:  47 </a:t>
            </a:r>
            <a:r>
              <a:rPr lang="pt-BR" dirty="0" smtClean="0"/>
              <a:t>idosos </a:t>
            </a:r>
            <a:r>
              <a:rPr lang="pt-BR" dirty="0"/>
              <a:t>(76</a:t>
            </a:r>
            <a:r>
              <a:rPr lang="pt-BR" dirty="0" smtClean="0"/>
              <a:t>%)</a:t>
            </a:r>
            <a:endParaRPr lang="pt-BR" dirty="0"/>
          </a:p>
          <a:p>
            <a:r>
              <a:rPr lang="pt-BR" dirty="0"/>
              <a:t>Mês 2: </a:t>
            </a:r>
            <a:r>
              <a:rPr lang="pt-BR" dirty="0" smtClean="0"/>
              <a:t>121 idosos </a:t>
            </a:r>
            <a:r>
              <a:rPr lang="pt-BR" dirty="0"/>
              <a:t>(83</a:t>
            </a:r>
            <a:r>
              <a:rPr lang="pt-BR" dirty="0" smtClean="0"/>
              <a:t>%)</a:t>
            </a:r>
            <a:endParaRPr lang="pt-BR" dirty="0"/>
          </a:p>
          <a:p>
            <a:r>
              <a:rPr lang="pt-BR" dirty="0"/>
              <a:t>Mês 3: </a:t>
            </a:r>
            <a:r>
              <a:rPr lang="pt-BR" dirty="0" smtClean="0"/>
              <a:t>171 idosos </a:t>
            </a:r>
            <a:r>
              <a:rPr lang="pt-BR" dirty="0"/>
              <a:t>(83%)</a:t>
            </a:r>
          </a:p>
        </p:txBody>
      </p:sp>
    </p:spTree>
    <p:extLst>
      <p:ext uri="{BB962C8B-B14F-4D97-AF65-F5344CB8AC3E}">
        <p14:creationId xmlns:p14="http://schemas.microsoft.com/office/powerpoint/2010/main" val="4227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71338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A</a:t>
            </a:r>
            <a:r>
              <a:rPr lang="pt-BR" dirty="0" smtClean="0"/>
              <a:t>valiação </a:t>
            </a:r>
            <a:r>
              <a:rPr lang="pt-BR" dirty="0"/>
              <a:t>multidimensional </a:t>
            </a:r>
            <a:r>
              <a:rPr lang="pt-BR" dirty="0" smtClean="0"/>
              <a:t>rápida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Exame </a:t>
            </a:r>
            <a:r>
              <a:rPr lang="pt-BR" dirty="0"/>
              <a:t>clínico </a:t>
            </a:r>
            <a:r>
              <a:rPr lang="pt-BR" dirty="0" smtClean="0"/>
              <a:t>apropriado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Cadastrar </a:t>
            </a:r>
            <a:r>
              <a:rPr lang="pt-BR" dirty="0"/>
              <a:t>dos idosos acamados ou com problemas de </a:t>
            </a:r>
            <a:r>
              <a:rPr lang="pt-BR" dirty="0" smtClean="0"/>
              <a:t>locomoção</a:t>
            </a: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Visita </a:t>
            </a:r>
            <a:r>
              <a:rPr lang="pt-BR" dirty="0"/>
              <a:t>domiciliar </a:t>
            </a:r>
            <a:r>
              <a:rPr lang="pt-BR" dirty="0" smtClean="0"/>
              <a:t> </a:t>
            </a:r>
            <a:r>
              <a:rPr lang="pt-BR" dirty="0"/>
              <a:t>dos idosos acamados ou com problemas de </a:t>
            </a:r>
            <a:r>
              <a:rPr lang="pt-BR" dirty="0" smtClean="0"/>
              <a:t>locomoção</a:t>
            </a: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Rastrear </a:t>
            </a:r>
            <a:r>
              <a:rPr lang="pt-BR" dirty="0"/>
              <a:t>idosos para </a:t>
            </a:r>
            <a:r>
              <a:rPr lang="pt-BR" dirty="0" smtClean="0"/>
              <a:t>HAS</a:t>
            </a:r>
            <a:endParaRPr lang="es-CO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Rastrear </a:t>
            </a:r>
            <a:r>
              <a:rPr lang="pt-BR" dirty="0"/>
              <a:t>idosos com PA sustentada maior que 135/80 mmHg para </a:t>
            </a:r>
            <a:r>
              <a:rPr lang="pt-BR" dirty="0" smtClean="0"/>
              <a:t>DM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Avaliação </a:t>
            </a:r>
            <a:r>
              <a:rPr lang="pt-BR" dirty="0"/>
              <a:t>da necessidade de atendimento </a:t>
            </a:r>
            <a:r>
              <a:rPr lang="pt-BR" dirty="0" smtClean="0"/>
              <a:t>odontológico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O</a:t>
            </a:r>
            <a:r>
              <a:rPr lang="pt-BR" dirty="0" smtClean="0"/>
              <a:t>rientação </a:t>
            </a:r>
            <a:r>
              <a:rPr lang="pt-BR" dirty="0"/>
              <a:t>nutricional para hábitos alimentares </a:t>
            </a:r>
            <a:r>
              <a:rPr lang="pt-BR" dirty="0" smtClean="0"/>
              <a:t>saudáveis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Orientação </a:t>
            </a:r>
            <a:r>
              <a:rPr lang="pt-BR" dirty="0"/>
              <a:t>para a prática regular de atividade </a:t>
            </a:r>
            <a:r>
              <a:rPr lang="pt-BR" dirty="0" smtClean="0"/>
              <a:t>física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Orientações </a:t>
            </a:r>
            <a:r>
              <a:rPr lang="pt-BR" dirty="0"/>
              <a:t>sobre higiene bucal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Buscar os idosos faltosos as consultas programadas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Avaliar a rede social de dos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Metas </a:t>
            </a:r>
            <a:r>
              <a:rPr lang="es-CO" dirty="0" err="1" smtClean="0"/>
              <a:t>cumpridas</a:t>
            </a:r>
            <a:r>
              <a:rPr lang="es-CO" dirty="0" smtClean="0"/>
              <a:t> integralmente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41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Realizar a primeira consulta odontológica para o 100% dos idosos.</a:t>
            </a:r>
            <a:endParaRPr lang="es-CO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Metas sem cumprir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88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Importância da intervenção para a </a:t>
            </a:r>
            <a:r>
              <a:rPr lang="pt-BR" b="1" dirty="0" smtClean="0"/>
              <a:t>equipe, serviço e a comunidade</a:t>
            </a:r>
            <a:endParaRPr lang="pt-BR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CO" dirty="0" err="1"/>
              <a:t>Melhorou</a:t>
            </a:r>
            <a:r>
              <a:rPr lang="es-CO" dirty="0"/>
              <a:t> a </a:t>
            </a:r>
            <a:r>
              <a:rPr lang="pt-BR" dirty="0"/>
              <a:t>capacitação dos integrantes da equipe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Promoveu o trabalho integrado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Melhorou desempenho da equipe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Ampliação da cobertura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Reorganização do Acolhimento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Melhoria dos registros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Qualificação da atenção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46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Já </a:t>
            </a:r>
            <a:r>
              <a:rPr lang="pt-BR" dirty="0" smtClean="0"/>
              <a:t>incorporada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Melhorar </a:t>
            </a:r>
            <a:r>
              <a:rPr lang="pt-BR" dirty="0"/>
              <a:t>os indicadores de cobertura de atenção em saúde do </a:t>
            </a:r>
            <a:r>
              <a:rPr lang="pt-BR" dirty="0" smtClean="0"/>
              <a:t>idoso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Incorporação </a:t>
            </a:r>
            <a:r>
              <a:rPr lang="pt-BR" dirty="0"/>
              <a:t>dos ACS nas áreas </a:t>
            </a:r>
            <a:r>
              <a:rPr lang="pt-BR" dirty="0" smtClean="0"/>
              <a:t>descobertas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Trabalhar </a:t>
            </a:r>
            <a:r>
              <a:rPr lang="pt-BR" dirty="0"/>
              <a:t>em parceria com a UBS mais próxima </a:t>
            </a:r>
            <a:r>
              <a:rPr lang="pt-BR" dirty="0" smtClean="0"/>
              <a:t>no atendimento odontológico</a:t>
            </a: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Ampliar </a:t>
            </a:r>
            <a:r>
              <a:rPr lang="pt-BR" dirty="0"/>
              <a:t>as orientações à comunidade</a:t>
            </a: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05425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Incorporação da intervenção à rotina e os próximos passos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32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OBRIGADO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4481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492896"/>
            <a:ext cx="8352928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A atenção </a:t>
            </a:r>
            <a:r>
              <a:rPr lang="pt-BR" dirty="0"/>
              <a:t>em saúde da pessoa idosa vem ganhando importância </a:t>
            </a:r>
            <a:r>
              <a:rPr lang="pt-BR" dirty="0" smtClean="0"/>
              <a:t>nos </a:t>
            </a:r>
            <a:r>
              <a:rPr lang="pt-BR" dirty="0"/>
              <a:t>países desenvolvidos e em </a:t>
            </a:r>
            <a:r>
              <a:rPr lang="pt-BR" dirty="0" smtClean="0"/>
              <a:t>desenvolvimento pelo rápido crescimento da mesma.</a:t>
            </a:r>
          </a:p>
          <a:p>
            <a:pPr marL="0" indent="0" algn="just">
              <a:buNone/>
            </a:pPr>
            <a:r>
              <a:rPr lang="pt-BR" dirty="0"/>
              <a:t>Se estima que </a:t>
            </a:r>
            <a:r>
              <a:rPr lang="pt-BR" dirty="0" smtClean="0"/>
              <a:t>no Brasil existam </a:t>
            </a:r>
            <a:r>
              <a:rPr lang="pt-BR" dirty="0"/>
              <a:t>mais de 17,6 milhões de idosos atualmente com tendência a </a:t>
            </a:r>
            <a:r>
              <a:rPr lang="pt-BR" dirty="0" smtClean="0"/>
              <a:t>crescimento.</a:t>
            </a:r>
          </a:p>
          <a:p>
            <a:pPr marL="0" indent="0" algn="just">
              <a:buNone/>
            </a:pPr>
            <a:r>
              <a:rPr lang="pt-BR" dirty="0" smtClean="0"/>
              <a:t>A população envelhecida em sua grande maioria  apresenta doenças crônicas 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22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M8x9xQck4Ps/TaXmJQz1tEI/AAAAAAAACQk/SPWK-zaQ9rw/s1600/PIR+ETARIA+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77686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c/c9/Centro_c%C3%ADvico_de_Boa_V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58670"/>
            <a:ext cx="4248471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986494" y="260648"/>
            <a:ext cx="3384378" cy="3186354"/>
          </a:xfrm>
        </p:spPr>
        <p:txBody>
          <a:bodyPr>
            <a:normAutofit fontScale="90000"/>
          </a:bodyPr>
          <a:lstStyle/>
          <a:p>
            <a:pPr marL="395287" lvl="0" indent="-285750" algn="l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sz="2000" b="0" dirty="0" smtClean="0">
                <a:solidFill>
                  <a:schemeClr val="tx1"/>
                </a:solidFill>
              </a:rPr>
              <a:t>Boa Vista/RR</a:t>
            </a:r>
            <a:br>
              <a:rPr lang="pt-BR" sz="2000" b="0" dirty="0" smtClean="0">
                <a:solidFill>
                  <a:schemeClr val="tx1"/>
                </a:solidFill>
              </a:rPr>
            </a:br>
            <a:r>
              <a:rPr lang="pt-BR" sz="2000" b="0" dirty="0" smtClean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308.996   habitantes.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UBS </a:t>
            </a:r>
            <a:r>
              <a:rPr lang="pt-BR" sz="2000" b="0" dirty="0" smtClean="0">
                <a:solidFill>
                  <a:schemeClr val="tx1"/>
                </a:solidFill>
              </a:rPr>
              <a:t>(ESF) </a:t>
            </a:r>
            <a:r>
              <a:rPr lang="pt-BR" sz="2000" b="0" dirty="0">
                <a:solidFill>
                  <a:schemeClr val="tx1"/>
                </a:solidFill>
              </a:rPr>
              <a:t/>
            </a:r>
            <a:br>
              <a:rPr lang="pt-BR" sz="2000" b="0" dirty="0">
                <a:solidFill>
                  <a:schemeClr val="tx1"/>
                </a:solidFill>
              </a:rPr>
            </a:b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Hospitais.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CEO</a:t>
            </a:r>
            <a: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Consultórios odontológicos</a:t>
            </a:r>
            <a:endParaRPr lang="es-CO" sz="2000" b="0" dirty="0">
              <a:solidFill>
                <a:schemeClr val="tx1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95537" y="3933056"/>
            <a:ext cx="3888431" cy="2550120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3800" b="0" dirty="0" smtClean="0">
                <a:solidFill>
                  <a:schemeClr val="tx1"/>
                </a:solidFill>
                <a:effectLst/>
                <a:ea typeface="Times New Roman"/>
                <a:cs typeface="Arial" panose="020B0604020202020204" pitchFamily="34" charset="0"/>
              </a:rPr>
              <a:t>UBS união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Localização</a:t>
            </a:r>
            <a:r>
              <a:rPr lang="pt-BR" sz="38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pt-BR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Urbana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3800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r>
              <a:rPr lang="pt-BR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 equipes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População da área de abrangência: 8.200</a:t>
            </a:r>
            <a:endParaRPr lang="es-CO" sz="3800" b="1" dirty="0" smtClean="0">
              <a:solidFill>
                <a:schemeClr val="tx1"/>
              </a:solidFill>
              <a:effectLst/>
              <a:ea typeface="Times New Roman"/>
              <a:cs typeface="Arial" panose="020B0604020202020204" pitchFamily="34" charset="0"/>
            </a:endParaRPr>
          </a:p>
          <a:p>
            <a:pPr algn="l"/>
            <a:endParaRPr lang="es-CO" dirty="0"/>
          </a:p>
        </p:txBody>
      </p:sp>
      <p:pic>
        <p:nvPicPr>
          <p:cNvPr id="12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38164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047646461"/>
              </p:ext>
            </p:extLst>
          </p:nvPr>
        </p:nvGraphicFramePr>
        <p:xfrm>
          <a:off x="539552" y="404664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Subtítulo"/>
          <p:cNvSpPr>
            <a:spLocks noGrp="1"/>
          </p:cNvSpPr>
          <p:nvPr>
            <p:ph type="subTitle" idx="4294967295"/>
          </p:nvPr>
        </p:nvSpPr>
        <p:spPr>
          <a:xfrm>
            <a:off x="611560" y="4292600"/>
            <a:ext cx="2016224" cy="122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>
                <a:solidFill>
                  <a:schemeClr val="tx1"/>
                </a:solidFill>
              </a:rPr>
              <a:t>Porque sobre saúde do </a:t>
            </a:r>
            <a:r>
              <a:rPr lang="es-CO" dirty="0" err="1" smtClean="0">
                <a:solidFill>
                  <a:schemeClr val="tx1"/>
                </a:solidFill>
              </a:rPr>
              <a:t>idoso</a:t>
            </a:r>
            <a:r>
              <a:rPr lang="es-CO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64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200" dirty="0"/>
              <a:t>Melhorar a qualidade da atenção a saúde da pessoa idosa.</a:t>
            </a:r>
            <a:endParaRPr lang="es-CO" sz="3200" dirty="0"/>
          </a:p>
          <a:p>
            <a:pPr marL="0" indent="0">
              <a:buNone/>
            </a:pPr>
            <a:r>
              <a:rPr lang="pt-BR" dirty="0"/>
              <a:t> </a:t>
            </a:r>
            <a:endParaRPr lang="es-CO" dirty="0"/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Objetivo geral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76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Ampliar a cobertura do programa de saúde do </a:t>
            </a:r>
            <a:r>
              <a:rPr lang="pt-BR" dirty="0" smtClean="0"/>
              <a:t>idoso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Melhorar </a:t>
            </a:r>
            <a:r>
              <a:rPr lang="pt-BR" dirty="0"/>
              <a:t>a qualidade da atenção ao idoso na Unidade de </a:t>
            </a:r>
            <a:r>
              <a:rPr lang="pt-BR" dirty="0" smtClean="0"/>
              <a:t>Saúde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Melhorar </a:t>
            </a:r>
            <a:r>
              <a:rPr lang="pt-BR" dirty="0"/>
              <a:t>a adesão dos idosos ao Programa de Saúde do </a:t>
            </a:r>
            <a:r>
              <a:rPr lang="pt-BR" dirty="0" smtClean="0"/>
              <a:t>Idoso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Melhorar </a:t>
            </a:r>
            <a:r>
              <a:rPr lang="pt-BR" dirty="0"/>
              <a:t>o registro das </a:t>
            </a:r>
            <a:r>
              <a:rPr lang="pt-BR" dirty="0" smtClean="0"/>
              <a:t>informações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Mapear </a:t>
            </a:r>
            <a:r>
              <a:rPr lang="pt-BR" dirty="0"/>
              <a:t>os idosos de risco da área de </a:t>
            </a:r>
            <a:r>
              <a:rPr lang="pt-BR" dirty="0" smtClean="0"/>
              <a:t>abrangência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Promover </a:t>
            </a:r>
            <a:r>
              <a:rPr lang="pt-BR" dirty="0"/>
              <a:t>a saúde dos idosos.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18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Uso da </a:t>
            </a:r>
            <a:r>
              <a:rPr lang="pt-BR" dirty="0" smtClean="0"/>
              <a:t>ficha espelho</a:t>
            </a:r>
            <a:r>
              <a:rPr lang="pt-BR" dirty="0"/>
              <a:t>, </a:t>
            </a:r>
            <a:r>
              <a:rPr lang="pt-BR" dirty="0" smtClean="0"/>
              <a:t>planilha </a:t>
            </a:r>
            <a:r>
              <a:rPr lang="pt-BR" dirty="0"/>
              <a:t>de </a:t>
            </a:r>
            <a:r>
              <a:rPr lang="pt-BR" dirty="0" smtClean="0"/>
              <a:t>coleta </a:t>
            </a:r>
            <a:r>
              <a:rPr lang="pt-BR" dirty="0"/>
              <a:t>de </a:t>
            </a:r>
            <a:r>
              <a:rPr lang="pt-BR" dirty="0" smtClean="0"/>
              <a:t>dados</a:t>
            </a:r>
            <a:r>
              <a:rPr lang="pt-BR" dirty="0"/>
              <a:t>, </a:t>
            </a:r>
            <a:r>
              <a:rPr lang="pt-BR" dirty="0" smtClean="0"/>
              <a:t>caderneta do idoso </a:t>
            </a:r>
            <a:r>
              <a:rPr lang="pt-BR" dirty="0"/>
              <a:t>e uso de </a:t>
            </a:r>
            <a:r>
              <a:rPr lang="pt-BR" dirty="0" smtClean="0"/>
              <a:t>protocolos oficiais </a:t>
            </a:r>
            <a:r>
              <a:rPr lang="pt-BR" dirty="0"/>
              <a:t>(</a:t>
            </a:r>
            <a:r>
              <a:rPr lang="pt-BR" dirty="0" smtClean="0"/>
              <a:t>Caderno de atenção básica 19)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Realização de grupos para educação, prevenção e promoção (palestra)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latin typeface="+mn-lt"/>
              </a:rPr>
              <a:t>Controle e monitoramento das atividades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Capacitação </a:t>
            </a:r>
            <a:r>
              <a:rPr lang="pt-BR" dirty="0"/>
              <a:t>a equipe sobre o protocolo de atenção ao </a:t>
            </a:r>
            <a:r>
              <a:rPr lang="pt-BR" dirty="0" smtClean="0"/>
              <a:t>idoso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Reuniões dos </a:t>
            </a:r>
            <a:r>
              <a:rPr lang="pt-BR" dirty="0"/>
              <a:t>membros da equipe</a:t>
            </a:r>
          </a:p>
          <a:p>
            <a:endParaRPr lang="pt-BR" dirty="0" smtClean="0">
              <a:latin typeface="+mn-lt"/>
            </a:endParaRPr>
          </a:p>
          <a:p>
            <a:endParaRPr lang="pt-BR" dirty="0">
              <a:solidFill>
                <a:srgbClr val="002060"/>
              </a:solidFill>
            </a:endParaRPr>
          </a:p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65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3514402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14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578</TotalTime>
  <Words>592</Words>
  <Application>Microsoft Office PowerPoint</Application>
  <PresentationFormat>Presentación en pantalla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Cartoné</vt:lpstr>
      <vt:lpstr>Presentación de PowerPoint</vt:lpstr>
      <vt:lpstr>Introdução</vt:lpstr>
      <vt:lpstr>Presentación de PowerPoint</vt:lpstr>
      <vt:lpstr> Boa Vista/RR                                                                                                População 308.996   habitantes.                                                            32 UBS (ESF)  3 Hospitais. 2 CEO 21 Consultórios odontológicos</vt:lpstr>
      <vt:lpstr>Presentación de PowerPoint</vt:lpstr>
      <vt:lpstr>Objetivo geral </vt:lpstr>
      <vt:lpstr>Objetivos específicos </vt:lpstr>
      <vt:lpstr>Metodologia</vt:lpstr>
      <vt:lpstr>Resultados</vt:lpstr>
      <vt:lpstr>Presentación de PowerPoint</vt:lpstr>
      <vt:lpstr>Presentación de PowerPoint</vt:lpstr>
      <vt:lpstr>Metas cumpridas integralmente</vt:lpstr>
      <vt:lpstr>Metas sem cumprir</vt:lpstr>
      <vt:lpstr>Discussão</vt:lpstr>
      <vt:lpstr>Incorporação da intervenção à rotina e os próximos passos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Wilber</dc:creator>
  <cp:lastModifiedBy>Wilber</cp:lastModifiedBy>
  <cp:revision>77</cp:revision>
  <dcterms:created xsi:type="dcterms:W3CDTF">2015-08-20T01:28:01Z</dcterms:created>
  <dcterms:modified xsi:type="dcterms:W3CDTF">2015-10-01T02:00:30Z</dcterms:modified>
</cp:coreProperties>
</file>