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1" r:id="rId4"/>
    <p:sldId id="259" r:id="rId5"/>
    <p:sldId id="260" r:id="rId6"/>
    <p:sldId id="262" r:id="rId7"/>
    <p:sldId id="263" r:id="rId8"/>
    <p:sldId id="266" r:id="rId9"/>
    <p:sldId id="261" r:id="rId10"/>
    <p:sldId id="301" r:id="rId11"/>
    <p:sldId id="302" r:id="rId12"/>
    <p:sldId id="273" r:id="rId13"/>
    <p:sldId id="289" r:id="rId14"/>
    <p:sldId id="274" r:id="rId15"/>
    <p:sldId id="303" r:id="rId16"/>
    <p:sldId id="304" r:id="rId17"/>
    <p:sldId id="293" r:id="rId18"/>
    <p:sldId id="283" r:id="rId19"/>
    <p:sldId id="268" r:id="rId20"/>
    <p:sldId id="296" r:id="rId21"/>
    <p:sldId id="285" r:id="rId22"/>
    <p:sldId id="269" r:id="rId23"/>
    <p:sldId id="270" r:id="rId24"/>
    <p:sldId id="298" r:id="rId25"/>
    <p:sldId id="271" r:id="rId26"/>
    <p:sldId id="272" r:id="rId27"/>
    <p:sldId id="290" r:id="rId28"/>
    <p:sldId id="292" r:id="rId29"/>
    <p:sldId id="299" r:id="rId30"/>
    <p:sldId id="300" r:id="rId31"/>
    <p:sldId id="30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a\Downloads\rev%20Tomasi%20Planilha%20Josi%2026%2001%202014%20Ca%20Mama%20e%20de%20&#218;ter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a\Downloads\rev%20Tomasi%20Planilha%20Josi%2026%2001%202014%20Ca%20Mama%20e%20de%20&#218;ter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a\Downloads\rev%20Tomasi%20Planilha%20Josi%2026%2001%202014%20Ca%20Mama%20e%20de%20&#218;ter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a\Downloads\rev%20Tomasi%20Planilha%20Josi%2026%2001%202014%20Ca%20Mama%20e%20de%20&#218;ter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ana\Downloads\rev%20Tomasi%20Planilha%20Josi%2026%2001%202014%20Ca%20Mama%20e%20de%20&#218;ter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5.9634105280819076E-2"/>
          <c:y val="2.0940781538434934E-2"/>
          <c:w val="0.90283977161579065"/>
          <c:h val="0.9102520178286563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1.9487179487179575E-2</c:v>
                </c:pt>
                <c:pt idx="1">
                  <c:v>3.3504273504273686E-2</c:v>
                </c:pt>
                <c:pt idx="2">
                  <c:v>4.2735042735042784E-2</c:v>
                </c:pt>
                <c:pt idx="3">
                  <c:v>5.0256410256410561E-2</c:v>
                </c:pt>
              </c:numCache>
            </c:numRef>
          </c:val>
        </c:ser>
        <c:axId val="48528768"/>
        <c:axId val="50664576"/>
      </c:barChart>
      <c:catAx>
        <c:axId val="485287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0664576"/>
        <c:crosses val="autoZero"/>
        <c:auto val="1"/>
        <c:lblAlgn val="ctr"/>
        <c:lblOffset val="100"/>
      </c:catAx>
      <c:valAx>
        <c:axId val="506645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8528768"/>
        <c:crosses val="autoZero"/>
        <c:crossBetween val="between"/>
        <c:majorUnit val="0.1"/>
      </c:valAx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Arial" pitchFamily="34" charset="0"/>
          <a:ea typeface="+mn-ea"/>
          <a:cs typeface="Arial" pitchFamily="34" charset="0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9.5811636222020699E-2"/>
          <c:y val="5.019963059660041E-2"/>
          <c:w val="0.8994454399702716"/>
          <c:h val="0.839849945750708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1.3918629550321198E-2</c:v>
                </c:pt>
                <c:pt idx="1">
                  <c:v>2.4625267665952896E-2</c:v>
                </c:pt>
                <c:pt idx="2">
                  <c:v>3.5331905781584752E-2</c:v>
                </c:pt>
                <c:pt idx="3">
                  <c:v>6.5310492505353424E-2</c:v>
                </c:pt>
              </c:numCache>
            </c:numRef>
          </c:val>
        </c:ser>
        <c:axId val="50709632"/>
        <c:axId val="50711168"/>
      </c:barChart>
      <c:catAx>
        <c:axId val="50709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0711168"/>
        <c:crosses val="autoZero"/>
        <c:auto val="1"/>
        <c:lblAlgn val="ctr"/>
        <c:lblOffset val="100"/>
      </c:catAx>
      <c:valAx>
        <c:axId val="507111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07096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9.2840413915850004E-2"/>
          <c:y val="3.8822846844177805E-2"/>
          <c:w val="0.9233092832359826"/>
          <c:h val="0.8510014481821723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exame citopatológico alterado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</c:v>
                </c:pt>
                <c:pt idx="1">
                  <c:v>1.0204081632653114E-2</c:v>
                </c:pt>
                <c:pt idx="2">
                  <c:v>2.4E-2</c:v>
                </c:pt>
                <c:pt idx="3">
                  <c:v>2.0408163265306142E-2</c:v>
                </c:pt>
              </c:numCache>
            </c:numRef>
          </c:val>
        </c:ser>
        <c:axId val="50724224"/>
        <c:axId val="50906240"/>
      </c:barChart>
      <c:catAx>
        <c:axId val="50724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0906240"/>
        <c:crosses val="autoZero"/>
        <c:auto val="1"/>
        <c:lblAlgn val="ctr"/>
        <c:lblOffset val="100"/>
      </c:catAx>
      <c:valAx>
        <c:axId val="509062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pt-BR"/>
          </a:p>
        </c:txPr>
        <c:crossAx val="50724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9.5029109716732979E-2"/>
          <c:y val="7.3615008960357067E-2"/>
          <c:w val="0.87791190382341389"/>
          <c:h val="0.839932036537003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0.94285714285714251</c:v>
                </c:pt>
                <c:pt idx="1">
                  <c:v>1</c:v>
                </c:pt>
                <c:pt idx="2">
                  <c:v>1</c:v>
                </c:pt>
                <c:pt idx="3">
                  <c:v>0.79238754325259519</c:v>
                </c:pt>
              </c:numCache>
            </c:numRef>
          </c:val>
        </c:ser>
        <c:axId val="51041408"/>
        <c:axId val="51042944"/>
      </c:barChart>
      <c:catAx>
        <c:axId val="51041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042944"/>
        <c:crosses val="autoZero"/>
        <c:auto val="1"/>
        <c:lblAlgn val="ctr"/>
        <c:lblOffset val="100"/>
      </c:catAx>
      <c:valAx>
        <c:axId val="51042944"/>
        <c:scaling>
          <c:orientation val="minMax"/>
          <c:max val="1"/>
        </c:scaling>
        <c:axPos val="l"/>
        <c:majorGridlines>
          <c:spPr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041408"/>
        <c:crosses val="autoZero"/>
        <c:crossBetween val="between"/>
        <c:majorUnit val="0.1"/>
      </c:valAx>
      <c:spPr>
        <a:solidFill>
          <a:srgbClr val="FFFFFF"/>
        </a:solidFill>
        <a:ln w="25400">
          <a:solidFill>
            <a:schemeClr val="bg1"/>
          </a:solidFill>
        </a:ln>
      </c:spPr>
    </c:plotArea>
    <c:plotVisOnly val="1"/>
    <c:dispBlanksAs val="gap"/>
  </c:chart>
  <c:spPr>
    <a:solidFill>
      <a:srgbClr val="FFFFFF"/>
    </a:solidFill>
    <a:ln w="3175">
      <a:solidFill>
        <a:schemeClr val="accent2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2"/>
              <c:layout>
                <c:manualLayout>
                  <c:x val="1.1838306576185962E-2"/>
                  <c:y val="0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0.94285714285714251</c:v>
                </c:pt>
                <c:pt idx="1">
                  <c:v>1</c:v>
                </c:pt>
                <c:pt idx="2">
                  <c:v>1</c:v>
                </c:pt>
                <c:pt idx="3">
                  <c:v>0.79238754325259519</c:v>
                </c:pt>
              </c:numCache>
            </c:numRef>
          </c:val>
        </c:ser>
        <c:axId val="51207168"/>
        <c:axId val="51217152"/>
      </c:barChart>
      <c:catAx>
        <c:axId val="51207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217152"/>
        <c:crosses val="autoZero"/>
        <c:auto val="1"/>
        <c:lblAlgn val="ctr"/>
        <c:lblOffset val="100"/>
      </c:catAx>
      <c:valAx>
        <c:axId val="51217152"/>
        <c:scaling>
          <c:orientation val="minMax"/>
          <c:max val="1"/>
        </c:scaling>
        <c:axPos val="l"/>
        <c:majorGridlines>
          <c:spPr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pt-BR"/>
          </a:p>
        </c:txPr>
        <c:crossAx val="512071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chemeClr val="accent2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9263-C7A3-444A-9C8A-71FEB9C2911D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3238-B1AB-459E-B5F4-C723990A1F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QUALIFICAÇÃO DA ATENÇÃO À PREVENÇÃO DO CÂNCER DE COLO DE ÚTERO E CONTROLE DO CÂNCER DE MAMA NA UNIDADE DE SAÚDE (ESF)DOM BOSCO DE CURITIBA/ PR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Josiane Lima Nichele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Fabiana Vargas Ferreira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09 </a:t>
            </a:r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maio de 2014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65" y="200168"/>
            <a:ext cx="10826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907704" y="0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 - UnaSUS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4700" dirty="0" smtClean="0">
                <a:latin typeface="Arial" pitchFamily="34" charset="0"/>
                <a:cs typeface="Arial" pitchFamily="34" charset="0"/>
              </a:rPr>
              <a:t>Ampliar a cobertura de detecção precoce do câncer de colo e do câncer de mama;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4700" dirty="0" smtClean="0">
                <a:latin typeface="Arial" pitchFamily="34" charset="0"/>
                <a:cs typeface="Arial" pitchFamily="34" charset="0"/>
              </a:rPr>
              <a:t>Melhorar a adesão das mulheres à realização de exame citopatológico de colo uterino e mamografia;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sz="4700" dirty="0" smtClean="0">
                <a:latin typeface="Arial" pitchFamily="34" charset="0"/>
                <a:cs typeface="Arial" pitchFamily="34" charset="0"/>
              </a:rPr>
              <a:t>Melhorar a qualidade do atendimento das mulheres que realizam detecção precoce de câncer de colo de útero e de mama na unidade de saúde;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Melhorar registros das informações;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Mapear as mulheres de risco para câncer de colo de útero e de mama;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Promover a saúde das mulheres que realizam detecção precoce de câncer de colo de útero e de mama na unidade de saúde.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/>
              <a:t>Protocolo do Programa Viva Mulher (2008) da Secretaria Municipal de Saúde de Curitiba/PR ;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Intervenção durante o período de 12 semanas;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/>
              <a:t>Ações em quatro eixos:</a:t>
            </a:r>
          </a:p>
          <a:p>
            <a:pPr algn="just">
              <a:buNone/>
            </a:pPr>
            <a:r>
              <a:rPr lang="pt-BR" dirty="0" smtClean="0"/>
              <a:t>    -Organização e Gestão dos Serviços</a:t>
            </a:r>
          </a:p>
          <a:p>
            <a:pPr algn="just">
              <a:buNone/>
            </a:pPr>
            <a:r>
              <a:rPr lang="pt-BR" dirty="0" smtClean="0"/>
              <a:t>     -Qualificação da Prática Clínica</a:t>
            </a:r>
          </a:p>
          <a:p>
            <a:pPr algn="just">
              <a:buNone/>
            </a:pPr>
            <a:r>
              <a:rPr lang="pt-BR" dirty="0" smtClean="0"/>
              <a:t>     -Engajamento Público</a:t>
            </a:r>
          </a:p>
          <a:p>
            <a:pPr algn="just">
              <a:buNone/>
            </a:pPr>
            <a:r>
              <a:rPr lang="pt-BR" dirty="0" smtClean="0"/>
              <a:t>     -Monitoramento e Avaliação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Organização da agenda;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Cadastrar as mulheres que realizarem os exames;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Monitoramento dos indicadores da intervenção 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Registro dos dados coletados na planilha específica do estudo;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Reunião com a equipe para apresentação e discussão dos resultados;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Escrita e preparo do relatório de intervenção.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Metodologia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Realização de sala de espera sobre orientações da importância da realização dos exames;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Capacitar a equipe para o atendimento das mulheres;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Estabelecer atribuições de cada profissional na ação programática;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Divulgar o programa da saúde da mulher disponibilizado na unidade de saúde.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340768"/>
            <a:ext cx="4248473" cy="38164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68224" y="1742150"/>
            <a:ext cx="5400040" cy="36724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4464496" cy="3933056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43973" y="1760814"/>
            <a:ext cx="5328591" cy="333637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Retângulo 1"/>
          <p:cNvSpPr/>
          <p:nvPr/>
        </p:nvSpPr>
        <p:spPr>
          <a:xfrm>
            <a:off x="395536" y="188640"/>
            <a:ext cx="8496944" cy="756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7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Objetivo/Metas/Resultados</a:t>
            </a:r>
          </a:p>
          <a:p>
            <a:pPr marL="457200" indent="-457200"/>
            <a:r>
              <a:rPr lang="pt-BR" dirty="0" smtClean="0">
                <a:latin typeface="Arial" pitchFamily="34" charset="0"/>
                <a:cs typeface="Arial" pitchFamily="34" charset="0"/>
              </a:rPr>
              <a:t>Relativas ao objetivo: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Ampliar a cobertura de detecção precoce do câncer</a:t>
            </a:r>
          </a:p>
          <a:p>
            <a:pPr marL="457200" indent="-457200"/>
            <a:r>
              <a:rPr lang="pt-BR" b="1" u="sng" dirty="0" smtClean="0">
                <a:latin typeface="Arial" pitchFamily="34" charset="0"/>
                <a:cs typeface="Arial" pitchFamily="34" charset="0"/>
              </a:rPr>
              <a:t> de colo:</a:t>
            </a:r>
          </a:p>
          <a:p>
            <a:pPr marL="457200" indent="-457200"/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1-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de detecção precoce do câncer de colo uterino das mulheres na faixa etária entre 25 e 64 anos de idade para 50%.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latin typeface="Arial" pitchFamily="34" charset="0"/>
                <a:cs typeface="Arial" pitchFamily="34" charset="0"/>
              </a:rPr>
              <a:t>Gráfico 1 - Proporção de mulheres entre 25 e 64 anos com exame em dia para detecção precoce de câncer de colo do útero.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latin typeface="Arial" pitchFamily="34" charset="0"/>
                <a:cs typeface="Arial" pitchFamily="34" charset="0"/>
              </a:rPr>
              <a:t>Fonte: Planilha de Coleta de Dados Final</a:t>
            </a:r>
          </a:p>
          <a:p>
            <a:pPr marL="457200" indent="-457200">
              <a:lnSpc>
                <a:spcPct val="170000"/>
              </a:lnSpc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Espaço Reservado para Conteúdo 3"/>
          <p:cNvGraphicFramePr>
            <a:graphicFrameLocks/>
          </p:cNvGraphicFramePr>
          <p:nvPr/>
        </p:nvGraphicFramePr>
        <p:xfrm>
          <a:off x="1259632" y="2636912"/>
          <a:ext cx="66967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457200" indent="-457200" algn="ctr">
              <a:lnSpc>
                <a:spcPct val="170000"/>
              </a:lnSpc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Objetivo/Metas/Resultados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7544" y="692696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dirty="0" smtClean="0">
                <a:latin typeface="Arial" pitchFamily="34" charset="0"/>
                <a:cs typeface="Arial" pitchFamily="34" charset="0"/>
              </a:rPr>
              <a:t>Relativas ao objetivo: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Ampliar a cobertura de detecção precoce do câncer</a:t>
            </a:r>
          </a:p>
          <a:p>
            <a:pPr marL="457200" indent="-457200"/>
            <a:r>
              <a:rPr lang="pt-BR" b="1" u="sng" dirty="0" smtClean="0">
                <a:latin typeface="Arial" pitchFamily="34" charset="0"/>
                <a:cs typeface="Arial" pitchFamily="34" charset="0"/>
              </a:rPr>
              <a:t> de mama:</a:t>
            </a:r>
          </a:p>
          <a:p>
            <a:pPr marL="457200" indent="-457200"/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b="1" u="sng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259632" y="2564904"/>
          <a:ext cx="6696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tângulo 10"/>
          <p:cNvSpPr/>
          <p:nvPr/>
        </p:nvSpPr>
        <p:spPr>
          <a:xfrm>
            <a:off x="611560" y="5661248"/>
            <a:ext cx="79928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Gráfico  2 - Proporção de mulheres entre 50 e 69 anos com exame em dia para detecção precoce de câncer de mama.</a:t>
            </a:r>
            <a:b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</a:t>
            </a:r>
            <a:r>
              <a:rPr lang="pt-BR" sz="900" dirty="0" smtClean="0">
                <a:solidFill>
                  <a:prstClr val="black"/>
                </a:solidFill>
              </a:rPr>
              <a:t>Final</a:t>
            </a:r>
            <a:endParaRPr lang="pt-BR" sz="9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3568" y="162880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2 -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de detecção precoce do câncer de mama das mulheres na faixa etária entre 50 e 69 anos de idade para 50%.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</p:spPr>
        <p:txBody>
          <a:bodyPr>
            <a:normAutofit fontScale="90000"/>
          </a:bodyPr>
          <a:lstStyle/>
          <a:p>
            <a:pPr algn="l"/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Relativas ao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Melhorar a adesão das mulheres à realização de exame citopatológico de colo uterino e mamografia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3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- Buscar 100% das mulheres que tiveram exame citopatológico alterado. </a:t>
            </a:r>
          </a:p>
        </p:txBody>
      </p:sp>
      <p:graphicFrame>
        <p:nvGraphicFramePr>
          <p:cNvPr id="7" name="Gráfico 6"/>
          <p:cNvGraphicFramePr/>
          <p:nvPr/>
        </p:nvGraphicFramePr>
        <p:xfrm>
          <a:off x="971600" y="2420888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/>
          <p:cNvSpPr/>
          <p:nvPr/>
        </p:nvSpPr>
        <p:spPr>
          <a:xfrm>
            <a:off x="683568" y="60932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Gráfico  3 - Proporção de mulheres que tiveram exames alterados de citopatológico.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1907704" y="0"/>
            <a:ext cx="5184576" cy="6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70000"/>
              </a:lnSpc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24495" y="260648"/>
            <a:ext cx="4116833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7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Objetivo/Metas/Resultados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público alvo eram as mulheres de 25 a 64 anos de idade. Visto que o Brasil ainda tem muitos casos de diagnósticos tardios das neoplasias </a:t>
            </a: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ginecológicas;</a:t>
            </a: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Além disso, no Brasil, a situação pode ser considerada mais grave, pois enquanto nos outros países um paciente tem sobrevida de 12 a 16 anos, aqui este tempo é reduzido para entre 2 a 4 anos (casos de câncer de mama). </a:t>
            </a:r>
          </a:p>
          <a:p>
            <a:pPr algn="r"/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www.inca.gov.br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19256" cy="1152128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>
                <a:latin typeface="Arial" pitchFamily="34" charset="0"/>
                <a:cs typeface="Arial" pitchFamily="34" charset="0"/>
              </a:rPr>
              <a:t>Relativas ao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Melhorar a adesão das mulheres à realização de exame citopatológico de colo uterino e mamografia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lnSpcReduction="10000"/>
          </a:bodyPr>
          <a:lstStyle/>
          <a:p>
            <a:pPr marL="0" lvl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4. Buscar 100% das mulheres que tiveram exame citopatológico alterado e que não retornaram à unidade;</a:t>
            </a:r>
          </a:p>
          <a:p>
            <a:pPr marL="0" lvl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5. Buscar 100% das mulheres que tiveram mamografia alterada;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6. Buscar 100% das mulheres que tiveram mamografia alterada e que não retornaram à unidade;</a:t>
            </a:r>
          </a:p>
          <a:p>
            <a:pPr marL="0" lvl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123728" y="0"/>
            <a:ext cx="540060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7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Objetivo/Metas/Resultados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Retângulo 1"/>
          <p:cNvSpPr/>
          <p:nvPr/>
        </p:nvSpPr>
        <p:spPr>
          <a:xfrm>
            <a:off x="395536" y="260648"/>
            <a:ext cx="8352928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7. Buscar 100% das mulheres que não retornaram à unidade de saúde e que foram buscadas pelo serviço para dar continuidade ao tratamento (câncer de colo de útero);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8. Buscar 100% das mulheres que não retornaram à unidade de saúde e que foram buscadas pelo serviço para dar continuidade ao tratamento (câncer de mama).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98072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Relativas ao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Melhorar a adesão das mulheres à realização de exame citopatológico de colo uterino e mamografia:</a:t>
            </a:r>
          </a:p>
          <a:p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691681" y="260648"/>
            <a:ext cx="4705632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7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Objetivo/Metas/Resultados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>Relativa ao objetivo:  </a:t>
            </a:r>
            <a:r>
              <a:rPr lang="pt-BR" sz="2700" b="1" u="sng" dirty="0" smtClean="0">
                <a:latin typeface="Arial" pitchFamily="34" charset="0"/>
                <a:cs typeface="Arial" pitchFamily="34" charset="0"/>
              </a:rPr>
              <a:t>Melhorar a qualidade do atendimento das mulheres que realizam detecção precoce de câncer de colo de útero na unidade:</a:t>
            </a:r>
            <a:r>
              <a:rPr lang="pt-BR" sz="31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u="sng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3068960"/>
            <a:ext cx="7931224" cy="305720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9. Obter 100% de coleta de amostras satisfatórias do exame citopatológico de colo uterino.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424495" y="620688"/>
            <a:ext cx="4116833" cy="633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17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Objetivo/Metas/Resultados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Relativas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ao objetivo: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u="sng" dirty="0" smtClean="0">
                <a:latin typeface="Arial" pitchFamily="34" charset="0"/>
                <a:cs typeface="Arial" pitchFamily="34" charset="0"/>
              </a:rPr>
              <a:t>Manter e melhorar registros das informações: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u="sng" dirty="0" smtClean="0">
                <a:latin typeface="Arial" pitchFamily="34" charset="0"/>
                <a:cs typeface="Arial" pitchFamily="34" charset="0"/>
              </a:rPr>
            </a:br>
            <a:endParaRPr lang="pt-BR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10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- Manter registro da coleta de exame citopatológico de colo uterino em 100% das mulheres cadastradas nos programas da unidade de saúde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/>
        </p:nvGraphicFramePr>
        <p:xfrm>
          <a:off x="827584" y="2564904"/>
          <a:ext cx="75095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467544" y="5949280"/>
            <a:ext cx="83529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Gráfico  4 - Proporção de mulheres de mulheres com registro adequado do exame citopatológico de colo do útero.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Relativas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ao objetivo: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u="sng" dirty="0" smtClean="0">
                <a:latin typeface="Arial" pitchFamily="34" charset="0"/>
                <a:cs typeface="Arial" pitchFamily="34" charset="0"/>
              </a:rPr>
              <a:t>Manter e melhorar registros das informações: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u="sng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Meta 11-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Manter registro da realização da mamografia em 100% das  mulheres</a:t>
            </a:r>
          </a:p>
          <a:p>
            <a:pPr algn="just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cadastradas nos programas da unidade de saúde.</a:t>
            </a:r>
          </a:p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755576" y="2636912"/>
          <a:ext cx="75095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5949280"/>
            <a:ext cx="7488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Gráfico 5 - Proporção de mulheres de mulheres com registro adequado da mamografia.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Planilha de Coleta de Dados Final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Relativas ao objetivo: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u="sng" dirty="0" smtClean="0">
                <a:latin typeface="Arial" pitchFamily="34" charset="0"/>
                <a:cs typeface="Arial" pitchFamily="34" charset="0"/>
              </a:rPr>
              <a:t>Mapear as mulheres de risco para câncer de colo de útero e de mama:</a:t>
            </a:r>
            <a:r>
              <a:rPr lang="pt-BR" u="sng" dirty="0" smtClean="0"/>
              <a:t/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pt-BR" dirty="0" smtClean="0"/>
              <a:t>12.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avaliação de risco ou pesquisar sinais de alerta para identificação de câncer de colo de útero em 100% das mulheres na faixa etária-alvo;</a:t>
            </a:r>
          </a:p>
          <a:p>
            <a:pPr lvl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13. Realizar avaliação de risco ou pesquisar sinais de alerta para identificação de câncer de mama em 100% das mulheres na faixa etária-alvo.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dirty="0" smtClean="0">
                <a:latin typeface="Arial" pitchFamily="34" charset="0"/>
                <a:cs typeface="Arial" pitchFamily="34" charset="0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Relativa ao objetivo: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u="sng" dirty="0" smtClean="0">
                <a:latin typeface="Arial" pitchFamily="34" charset="0"/>
                <a:cs typeface="Arial" pitchFamily="34" charset="0"/>
              </a:rPr>
              <a:t>Promover a saúde das mulheres que realizam detecção precoce de câncer de colo de útero e de mama na unidade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14.Orientar 100% das mulheres cadastradas entre 25 e 64 anos sobre doenças sexualmente transmissíveis (DST);</a:t>
            </a:r>
          </a:p>
          <a:p>
            <a:pPr lvl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15.Orientar 100% das mulheres cadastradas entre 25 e 64 anos sobre fatores de risco para câncer de colo de útero;</a:t>
            </a:r>
          </a:p>
          <a:p>
            <a:pPr lvl="0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16.Orientar 100% das mulheres cadastradas entre 50 e 69 anos sobre fatores de risco para câncer de mama.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Importância para o </a:t>
            </a:r>
            <a:r>
              <a:rPr lang="pt-BR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serviço</a:t>
            </a:r>
          </a:p>
          <a:p>
            <a:pPr algn="just">
              <a:buNone/>
            </a:pPr>
            <a:endParaRPr lang="pt-BR" sz="2800" dirty="0" smtClean="0"/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Revisão dos protocolos;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Melhoramento e reestruturação do sistema de registro;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Reorganização do acolhimento as usuárias;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Atendimento com avaliação multidisciplinar;</a:t>
            </a: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Programa da saúde da mulher reestruturado.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Importância para a </a:t>
            </a:r>
            <a:r>
              <a:rPr lang="pt-BR" b="1" dirty="0" smtClean="0">
                <a:solidFill>
                  <a:schemeClr val="accent2"/>
                </a:solidFill>
              </a:rPr>
              <a:t>equipe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Capacitação e Qualificação;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União e atuação multidisciplinar;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Organização e Satisfação;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Retorno da utilização dos protocolos;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Melhora no registro das informações.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Importância para a </a:t>
            </a:r>
            <a:r>
              <a:rPr lang="pt-BR" sz="4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comunidade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Font typeface="Wingdings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Melhoria da  interação usuários e profissionais;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Maior conscientização quanto as doenças;</a:t>
            </a:r>
          </a:p>
          <a:p>
            <a:pPr algn="just">
              <a:buFont typeface="Wingdings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Melhor controle dos sinais de alerta;</a:t>
            </a:r>
          </a:p>
          <a:p>
            <a:pPr algn="just">
              <a:buFont typeface="Wingdings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Promoção a saúde;</a:t>
            </a:r>
          </a:p>
          <a:p>
            <a:pPr>
              <a:buFont typeface="Wingdings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Melhoria no procedimento;</a:t>
            </a:r>
          </a:p>
          <a:p>
            <a:pPr>
              <a:buFont typeface="Wingdings" pitchFamily="2" charset="2"/>
              <a:buChar char="v"/>
            </a:pPr>
            <a:r>
              <a:rPr lang="pt-BR" sz="4000" dirty="0" smtClean="0">
                <a:latin typeface="Arial" pitchFamily="34" charset="0"/>
                <a:cs typeface="Arial" pitchFamily="34" charset="0"/>
              </a:rPr>
              <a:t>Maior envolvimento com a comunidade.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trabalho foi desenvolvido na unidade de saúde (ESF)Dom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Bosco,na cidade de Curitiba/Pr;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Esta unidade foi uma das primeiras unidades de saúde de Curitiba, ela ainda não passou por nenhuma transformação desde sua construção, somente pinturas e a nossa população triplicou, são 11.251 habitantes pelo ultimo senso de 2010.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Na saúde da mulher já se trabalhava muito bem porém havia algumas questões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serem melhoradas, pois quando realizei a análise situacional não conseguia alguns dados pois não tinha de onde extraí-los.	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REFLEXÃO DO APRENDIZADO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C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rescimento pessoal e profissional;</a:t>
            </a:r>
          </a:p>
          <a:p>
            <a:pPr>
              <a:buFont typeface="Wingdings" pitchFamily="2" charset="2"/>
              <a:buChar char="v"/>
            </a:pPr>
            <a:r>
              <a:rPr lang="pt-BR" sz="3300" dirty="0" smtClean="0">
                <a:latin typeface="Arial" pitchFamily="34" charset="0"/>
                <a:cs typeface="Arial" pitchFamily="34" charset="0"/>
              </a:rPr>
              <a:t>Melhor engajamento com a  minha equipe e comunidade;</a:t>
            </a:r>
          </a:p>
          <a:p>
            <a:pPr>
              <a:buFont typeface="Wingdings" pitchFamily="2" charset="2"/>
              <a:buChar char="v"/>
            </a:pPr>
            <a:r>
              <a:rPr lang="pt-BR" sz="3300" dirty="0" smtClean="0">
                <a:latin typeface="Arial" pitchFamily="34" charset="0"/>
                <a:cs typeface="Arial" pitchFamily="34" charset="0"/>
              </a:rPr>
              <a:t>Satisfação pessoal de ter alcançado a maioria dos objetivos do trabalho;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300" dirty="0" smtClean="0">
                <a:latin typeface="Arial" pitchFamily="34" charset="0"/>
                <a:cs typeface="Arial" pitchFamily="34" charset="0"/>
              </a:rPr>
              <a:t>Trabalho em equipe;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300" dirty="0" smtClean="0">
                <a:latin typeface="Arial" pitchFamily="34" charset="0"/>
                <a:cs typeface="Arial" pitchFamily="34" charset="0"/>
              </a:rPr>
              <a:t>Aprender a ouvir e a delegar;</a:t>
            </a:r>
          </a:p>
          <a:p>
            <a:pPr algn="just">
              <a:buFont typeface="Wingdings" pitchFamily="2" charset="2"/>
              <a:buChar char="v"/>
            </a:pPr>
            <a:r>
              <a:rPr lang="pt-BR" sz="3300" dirty="0" smtClean="0">
                <a:latin typeface="Arial" pitchFamily="34" charset="0"/>
                <a:cs typeface="Arial" pitchFamily="34" charset="0"/>
              </a:rPr>
              <a:t>Superação diária; </a:t>
            </a:r>
          </a:p>
          <a:p>
            <a:pPr algn="just">
              <a:buFont typeface="Wingdings" pitchFamily="2" charset="2"/>
              <a:buChar char="v"/>
            </a:pPr>
            <a:r>
              <a:rPr lang="pt-BR" sz="3300" dirty="0" smtClean="0">
                <a:latin typeface="Arial" pitchFamily="34" charset="0"/>
                <a:cs typeface="Arial" pitchFamily="34" charset="0"/>
              </a:rPr>
              <a:t>Prosseguir com a melhoria do serviço de saúde.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608512"/>
          </a:xfrm>
        </p:spPr>
        <p:txBody>
          <a:bodyPr>
            <a:noAutofit/>
          </a:bodyPr>
          <a:lstStyle/>
          <a:p>
            <a:r>
              <a:rPr lang="pt-BR" sz="9600" b="1" dirty="0" smtClean="0">
                <a:latin typeface="Arial" pitchFamily="34" charset="0"/>
                <a:cs typeface="Arial" pitchFamily="34" charset="0"/>
              </a:rPr>
              <a:t>OBRIGADA</a:t>
            </a:r>
            <a:endParaRPr lang="pt-BR" sz="8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Porque a Saúde da Mulher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352928" cy="5184576"/>
          </a:xfrm>
        </p:spPr>
        <p:txBody>
          <a:bodyPr/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acordo com a Análise Situacional em que se verificou que as coberturas para ambas as neoplasias estão baixas, 37% e 9%, para o câncer de colo de útero e de mama, respectivamente, assim como, as atividades relativas à Saúde da Mulher presentes na unidade deveriam ser qualificadas a fim de prover uma atenção (assistência) integral e humanizadora.</a:t>
            </a:r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Câncer de colo de útero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câncer do colo do útero, também chamado de cervical, é um câncer de desenvolvimento lento. A melhor maneira de detecção é o exame preventivo;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principal alteração que pode levar a esse tipo de câncer é a infecção pelo papilomavírus humano, o HPV;</a:t>
            </a: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 o terceiro tumor mais frequente na população feminina no Brasil.</a:t>
            </a:r>
          </a:p>
          <a:p>
            <a:pPr algn="just"/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1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Como o HPV pode causar o câncer de colo de útero</a:t>
            </a:r>
            <a:r>
              <a:rPr lang="pt-BR" sz="3600" b="1" dirty="0" smtClean="0"/>
              <a:t>?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pPr algn="just"/>
            <a:r>
              <a:rPr lang="pt-BR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 um dos tipos do vírus permanece no organismo, pode ocasionar alterações nas células normais do colo do útero, tornando as células anormais e com o passar dos anos estas células anormais podem tornar-se cancerosas, mas este processo é lento e pode durar de 15 a 20 anos, por isso a ampla oportunidade para detecção </a:t>
            </a:r>
            <a:r>
              <a:rPr lang="pt-BR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precoce.</a:t>
            </a:r>
            <a:endParaRPr lang="pt-BR" sz="3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Câncer de mama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uma doença causada pela multiplicação 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anormal das células da mama, que formam um tumor;</a:t>
            </a:r>
          </a:p>
          <a:p>
            <a:pPr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 câncer de mama tem cura, se descoberto no início. Por meio da realização de alguns exames, principalmente do exame clínico das mamas e da mamografia.</a:t>
            </a:r>
          </a:p>
          <a:p>
            <a:pPr algn="ct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2627784" y="2996952"/>
            <a:ext cx="3960440" cy="3384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FATORES DE RISCO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87824" y="3356992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CÂNCER DE MAMA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CÂNCER DE COLO DO ÚTERO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95536" y="1988840"/>
            <a:ext cx="1419225" cy="1238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CÂNCER  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FAMILIA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092280" y="3429000"/>
            <a:ext cx="1600200" cy="1238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AUMENTO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PESO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51520" y="5877272"/>
            <a:ext cx="2448272" cy="6480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SEDENTARISMO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6876256" y="1556792"/>
            <a:ext cx="2059682" cy="15121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NÃO REALIZAÇÃO DA</a:t>
            </a:r>
            <a:r>
              <a:rPr kumimoji="0" lang="pt-B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b="1" baseline="0" dirty="0" smtClean="0">
                <a:latin typeface="Arial" pitchFamily="34" charset="0"/>
                <a:cs typeface="Arial" pitchFamily="34" charset="0"/>
              </a:rPr>
              <a:t>MAMOGRAFIA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7092280" y="5157192"/>
            <a:ext cx="1752600" cy="1247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NÃO USO DE CAMISINHA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251520" y="3933056"/>
            <a:ext cx="1728192" cy="6297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TABACO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3347864" y="1484784"/>
            <a:ext cx="2160240" cy="12382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NÃO REALIZAÇÃO DO PAPANICOLAU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835696" y="3140968"/>
            <a:ext cx="86409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2123728" y="429309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2843808" y="5949280"/>
            <a:ext cx="28803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>
            <a:off x="6084168" y="2564904"/>
            <a:ext cx="79208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6588224" y="4149080"/>
            <a:ext cx="432048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 flipH="1" flipV="1">
            <a:off x="6444208" y="5661248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4499992" y="285293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encrypted-tbn0.gstatic.com/images?q=tbn:ANd9GcTydaZo-WAK6jn8O69mBFEgpy2cVPwvyQkSyf_fpwDGHakBCXMjXw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24936" cy="350594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Melhorar a detecção de câncer de colo de útero e de mama em usuárias adscritas na Unidade Estratégia de Saúde da Família Dom Bosco, Curitiba, PR.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1481</Words>
  <Application>Microsoft Office PowerPoint</Application>
  <PresentationFormat>Apresentação na tela (4:3)</PresentationFormat>
  <Paragraphs>187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      QUALIFICAÇÃO DA ATENÇÃO À PREVENÇÃO DO CÂNCER DE COLO DE ÚTERO E CONTROLE DO CÂNCER DE MAMA NA UNIDADE DE SAÚDE (ESF)DOM BOSCO DE CURITIBA/ PR  </vt:lpstr>
      <vt:lpstr>Introdução </vt:lpstr>
      <vt:lpstr>Slide 3</vt:lpstr>
      <vt:lpstr>Porque a Saúde da Mulher</vt:lpstr>
      <vt:lpstr>Câncer de colo de útero </vt:lpstr>
      <vt:lpstr>Como o HPV pode causar o câncer de colo de útero?</vt:lpstr>
      <vt:lpstr>Câncer de mama</vt:lpstr>
      <vt:lpstr>FATORES DE RISCO</vt:lpstr>
      <vt:lpstr>Objetivo Geral</vt:lpstr>
      <vt:lpstr>Objetivos Específicos</vt:lpstr>
      <vt:lpstr>Objetivos Específicos</vt:lpstr>
      <vt:lpstr>Metodologia</vt:lpstr>
      <vt:lpstr>Metodologia</vt:lpstr>
      <vt:lpstr>Metodologia </vt:lpstr>
      <vt:lpstr>Slide 15</vt:lpstr>
      <vt:lpstr>Slide 16</vt:lpstr>
      <vt:lpstr>Slide 17</vt:lpstr>
      <vt:lpstr>Slide 18</vt:lpstr>
      <vt:lpstr>    Relativas ao objetivo:  Melhorar a adesão das mulheres à realização de exame citopatológico de colo uterino e mamografia:  </vt:lpstr>
      <vt:lpstr>Relativas ao objetivo:  Melhorar a adesão das mulheres à realização de exame citopatológico de colo uterino e mamografia:</vt:lpstr>
      <vt:lpstr>Slide 21</vt:lpstr>
      <vt:lpstr>     Relativa ao objetivo:  Melhorar a qualidade do atendimento das mulheres que realizam detecção precoce de câncer de colo de útero na unidade:  </vt:lpstr>
      <vt:lpstr> Relativas ao objetivo: Manter e melhorar registros das informações: </vt:lpstr>
      <vt:lpstr> Relativas ao objetivo: Manter e melhorar registros das informações: </vt:lpstr>
      <vt:lpstr> Relativas ao objetivo: Mapear as mulheres de risco para câncer de colo de útero e de mama: </vt:lpstr>
      <vt:lpstr>  Relativa ao objetivo: Promover a saúde das mulheres que realizam detecção precoce de câncer de colo de útero e de mama na unidade: </vt:lpstr>
      <vt:lpstr>Discussão </vt:lpstr>
      <vt:lpstr>Discussão</vt:lpstr>
      <vt:lpstr>Discussão</vt:lpstr>
      <vt:lpstr>REFLEXÃO DO APRENDIZADO</vt:lpstr>
      <vt:lpstr>OBRIGADA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 PELOTAS</dc:title>
  <dc:creator>Leo</dc:creator>
  <cp:lastModifiedBy>Leo</cp:lastModifiedBy>
  <cp:revision>73</cp:revision>
  <dcterms:created xsi:type="dcterms:W3CDTF">2014-03-21T23:20:13Z</dcterms:created>
  <dcterms:modified xsi:type="dcterms:W3CDTF">2014-05-01T22:01:06Z</dcterms:modified>
</cp:coreProperties>
</file>