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9"/>
  </p:notesMasterIdLst>
  <p:sldIdLst>
    <p:sldId id="258" r:id="rId2"/>
    <p:sldId id="259" r:id="rId3"/>
    <p:sldId id="270" r:id="rId4"/>
    <p:sldId id="300" r:id="rId5"/>
    <p:sldId id="271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301" r:id="rId16"/>
    <p:sldId id="290" r:id="rId17"/>
    <p:sldId id="291" r:id="rId18"/>
    <p:sldId id="297" r:id="rId19"/>
    <p:sldId id="298" r:id="rId20"/>
    <p:sldId id="294" r:id="rId21"/>
    <p:sldId id="299" r:id="rId22"/>
    <p:sldId id="295" r:id="rId23"/>
    <p:sldId id="296" r:id="rId24"/>
    <p:sldId id="285" r:id="rId25"/>
    <p:sldId id="286" r:id="rId26"/>
    <p:sldId id="287" r:id="rId27"/>
    <p:sldId id="289" r:id="rId2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9" d="100"/>
          <a:sy n="99" d="100"/>
        </p:scale>
        <p:origin x="-546" y="66"/>
      </p:cViewPr>
      <p:guideLst>
        <p:guide orient="horz" pos="162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nascimento:Documents:EaD%20-%20Unasus:Turma%202:Unidade%203:Tarefas%2007_03_Planilha%20Final:Josueid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gustavonascimento:Documents:EaD%20-%20Unasus:Turma%202:Unidade%203:Tarefas%2007_03_Planilha%20Final:Josuei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nascimento:Documents:EaD%20-%20Unasus:Turma%202:Unidade%203:Tarefas%2007_03_Planilha%20Final:Josueid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nascimento:Documents:EaD%20-%20Unasus:Turma%202:Unidade%203:Tarefas%2007_03_Planilha%20Final:Josuei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nascimento:Documents:EaD%20-%20Unasus:Turma%202:Unidade%203:Tarefas%2007_03_Planilha%20Final:Josueid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nascimento:Documents:EaD%20-%20Unasus:Turma%202:Unidade%203:Tarefas%2007_03_Planilha%20Final:Josuei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I\Desktop\TCCC%20GESTANTE\10.%20PLANILHA%20MODIFIC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pré-natal na UBS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0.214285714285714</c:v>
                </c:pt>
                <c:pt idx="1">
                  <c:v>0.44642857142857101</c:v>
                </c:pt>
                <c:pt idx="2">
                  <c:v>0.625</c:v>
                </c:pt>
                <c:pt idx="3">
                  <c:v>0.69642857142857095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49504"/>
        <c:axId val="78263360"/>
      </c:barChart>
      <c:catAx>
        <c:axId val="401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63360"/>
        <c:crosses val="autoZero"/>
        <c:auto val="1"/>
        <c:lblAlgn val="ctr"/>
        <c:lblOffset val="100"/>
        <c:noMultiLvlLbl val="0"/>
      </c:catAx>
      <c:valAx>
        <c:axId val="782633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495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consultas em dia de acordo com os períodos preconizados pelo protocolo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1</c:v>
                </c:pt>
                <c:pt idx="1">
                  <c:v>0.96</c:v>
                </c:pt>
                <c:pt idx="2">
                  <c:v>0.97222222222222199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52576"/>
        <c:axId val="78265664"/>
      </c:barChart>
      <c:catAx>
        <c:axId val="4015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65664"/>
        <c:crosses val="autoZero"/>
        <c:auto val="1"/>
        <c:lblAlgn val="ctr"/>
        <c:lblOffset val="100"/>
        <c:noMultiLvlLbl val="0"/>
      </c:catAx>
      <c:valAx>
        <c:axId val="78265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52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início do pré-natal no primeiro trimestre de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0.75</c:v>
                </c:pt>
                <c:pt idx="1">
                  <c:v>0.84</c:v>
                </c:pt>
                <c:pt idx="2">
                  <c:v>0.88888888888888895</c:v>
                </c:pt>
                <c:pt idx="3">
                  <c:v>0.92307692307692302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9856"/>
        <c:axId val="40232640"/>
      </c:barChart>
      <c:catAx>
        <c:axId val="4024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32640"/>
        <c:crosses val="autoZero"/>
        <c:auto val="1"/>
        <c:lblAlgn val="ctr"/>
        <c:lblOffset val="100"/>
        <c:noMultiLvlLbl val="0"/>
      </c:catAx>
      <c:valAx>
        <c:axId val="402326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498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exame ginecológico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0.33333333333333298</c:v>
                </c:pt>
                <c:pt idx="1">
                  <c:v>0.28000000000000003</c:v>
                </c:pt>
                <c:pt idx="2">
                  <c:v>0.33333333333333298</c:v>
                </c:pt>
                <c:pt idx="3">
                  <c:v>0.33333333333333298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96160"/>
        <c:axId val="40234944"/>
      </c:barChart>
      <c:catAx>
        <c:axId val="3919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34944"/>
        <c:crosses val="autoZero"/>
        <c:auto val="1"/>
        <c:lblAlgn val="ctr"/>
        <c:lblOffset val="100"/>
        <c:noMultiLvlLbl val="0"/>
      </c:catAx>
      <c:valAx>
        <c:axId val="4023494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196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gestantes com a vacina antitetânica em dia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0.91666666666666696</c:v>
                </c:pt>
                <c:pt idx="1">
                  <c:v>0.96</c:v>
                </c:pt>
                <c:pt idx="2">
                  <c:v>0.86111111111111105</c:v>
                </c:pt>
                <c:pt idx="3">
                  <c:v>0.94871794871794901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98208"/>
        <c:axId val="40237248"/>
      </c:barChart>
      <c:catAx>
        <c:axId val="3919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37248"/>
        <c:crosses val="autoZero"/>
        <c:auto val="1"/>
        <c:lblAlgn val="ctr"/>
        <c:lblOffset val="100"/>
        <c:noMultiLvlLbl val="0"/>
      </c:catAx>
      <c:valAx>
        <c:axId val="402372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1982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09756824561"/>
          <c:y val="1.9317980712428701E-2"/>
          <c:w val="0.85690633150351503"/>
          <c:h val="0.91720701610953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0.41666666666666702</c:v>
                </c:pt>
                <c:pt idx="1">
                  <c:v>0.52</c:v>
                </c:pt>
                <c:pt idx="2">
                  <c:v>0.80555555555555602</c:v>
                </c:pt>
                <c:pt idx="3">
                  <c:v>0.84615384615384603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86272"/>
        <c:axId val="40198720"/>
      </c:barChart>
      <c:catAx>
        <c:axId val="392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98720"/>
        <c:crosses val="autoZero"/>
        <c:auto val="1"/>
        <c:lblAlgn val="ctr"/>
        <c:lblOffset val="100"/>
        <c:noMultiLvlLbl val="0"/>
      </c:catAx>
      <c:valAx>
        <c:axId val="401987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2862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gestantes que receberam orientação sobre aleitamento materno exclusivo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0.41666666666666702</c:v>
                </c:pt>
                <c:pt idx="1">
                  <c:v>0.4</c:v>
                </c:pt>
                <c:pt idx="2">
                  <c:v>0.66666666666666696</c:v>
                </c:pt>
                <c:pt idx="3">
                  <c:v>0.79487179487179505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00864"/>
        <c:axId val="40816576"/>
      </c:barChart>
      <c:catAx>
        <c:axId val="385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816576"/>
        <c:crosses val="autoZero"/>
        <c:auto val="1"/>
        <c:lblAlgn val="ctr"/>
        <c:lblOffset val="100"/>
        <c:noMultiLvlLbl val="0"/>
      </c:catAx>
      <c:valAx>
        <c:axId val="408165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008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8.3333333333333301E-2</c:v>
                </c:pt>
                <c:pt idx="1">
                  <c:v>0.2</c:v>
                </c:pt>
                <c:pt idx="2">
                  <c:v>0.5</c:v>
                </c:pt>
                <c:pt idx="3">
                  <c:v>0.512820512820513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12000"/>
        <c:axId val="38248448"/>
      </c:barChart>
      <c:catAx>
        <c:axId val="3891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248448"/>
        <c:crosses val="autoZero"/>
        <c:auto val="1"/>
        <c:lblAlgn val="ctr"/>
        <c:lblOffset val="100"/>
        <c:noMultiLvlLbl val="0"/>
      </c:catAx>
      <c:valAx>
        <c:axId val="382484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912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para o período pós-parto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Indicadores!$D$93:$G$93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Indicadores!$D$94:$G$94</c:f>
              <c:numCache>
                <c:formatCode>0.0%</c:formatCode>
                <c:ptCount val="4"/>
                <c:pt idx="0">
                  <c:v>8.3333333333333329E-2</c:v>
                </c:pt>
                <c:pt idx="1">
                  <c:v>0.2</c:v>
                </c:pt>
                <c:pt idx="2">
                  <c:v>0.27777777777777779</c:v>
                </c:pt>
                <c:pt idx="3">
                  <c:v>0.28205128205128205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10144"/>
        <c:axId val="40201024"/>
      </c:barChart>
      <c:catAx>
        <c:axId val="4071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01024"/>
        <c:crosses val="autoZero"/>
        <c:auto val="1"/>
        <c:lblAlgn val="ctr"/>
        <c:lblOffset val="100"/>
        <c:noMultiLvlLbl val="0"/>
      </c:catAx>
      <c:valAx>
        <c:axId val="4020102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710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0" y="-1707654"/>
          <a:ext cx="6408712" cy="3096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4895-4276-49EF-8B5E-7422E64B70BF}" type="datetimeFigureOut">
              <a:rPr lang="pt-BR" smtClean="0"/>
              <a:t>13/06/2013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B9E35-DB6A-4611-A623-BE3C51686A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4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6" y="3789410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1" cy="260604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282389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40"/>
            <a:ext cx="4829287" cy="367104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2999" y="548640"/>
            <a:ext cx="6400801" cy="26060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7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1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1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1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549195"/>
            <a:ext cx="6400801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1" y="4629151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0FD870-402D-4C22-A985-890A23C17AD6}" type="datetimeFigureOut">
              <a:rPr lang="pt-BR" smtClean="0"/>
              <a:t>13/06/2013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1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09999" y="4629151"/>
            <a:ext cx="1828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08F268-FE9C-4B6C-905D-80C9F0737609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1753495" y="3579862"/>
            <a:ext cx="5637010" cy="661589"/>
          </a:xfrm>
        </p:spPr>
        <p:txBody>
          <a:bodyPr>
            <a:noAutofit/>
          </a:bodyPr>
          <a:lstStyle/>
          <a:p>
            <a:pPr algn="ctr"/>
            <a:r>
              <a:rPr lang="pt-BR" sz="2400" dirty="0" err="1" smtClean="0">
                <a:latin typeface="Garamond"/>
                <a:cs typeface="Garamond"/>
              </a:rPr>
              <a:t>Josueida</a:t>
            </a:r>
            <a:r>
              <a:rPr lang="pt-BR" sz="2400" dirty="0" smtClean="0">
                <a:latin typeface="Garamond"/>
                <a:cs typeface="Garamond"/>
              </a:rPr>
              <a:t> de Carvalho Sousa</a:t>
            </a:r>
          </a:p>
          <a:p>
            <a:pPr algn="ctr"/>
            <a:r>
              <a:rPr lang="pt-BR" sz="2400" dirty="0" smtClean="0">
                <a:latin typeface="Garamond"/>
                <a:cs typeface="Garamond"/>
              </a:rPr>
              <a:t>Orientador: </a:t>
            </a:r>
            <a:r>
              <a:rPr lang="pt-BR" sz="2400" dirty="0">
                <a:latin typeface="Garamond"/>
                <a:cs typeface="Garamond"/>
              </a:rPr>
              <a:t>Gustavo </a:t>
            </a:r>
            <a:r>
              <a:rPr lang="pt-BR" sz="2400" dirty="0" smtClean="0">
                <a:latin typeface="Garamond"/>
                <a:cs typeface="Garamond"/>
              </a:rPr>
              <a:t>G. </a:t>
            </a:r>
            <a:r>
              <a:rPr lang="pt-BR" sz="2400" dirty="0">
                <a:latin typeface="Garamond"/>
                <a:cs typeface="Garamond"/>
              </a:rPr>
              <a:t>Nascimento</a:t>
            </a:r>
          </a:p>
          <a:p>
            <a:pPr algn="ctr"/>
            <a:endParaRPr lang="pt-BR" sz="2400" dirty="0" smtClean="0">
              <a:latin typeface="Garamond"/>
              <a:cs typeface="Garamond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-507" y="2103698"/>
            <a:ext cx="9145015" cy="2484276"/>
          </a:xfrm>
        </p:spPr>
        <p:txBody>
          <a:bodyPr/>
          <a:lstStyle/>
          <a:p>
            <a:pPr marL="182880" indent="0" algn="ctr">
              <a:buNone/>
            </a:pPr>
            <a:r>
              <a:rPr lang="pt-BR" sz="3600" b="0" i="1" dirty="0" smtClean="0">
                <a:effectLst/>
                <a:latin typeface="Garamond"/>
                <a:cs typeface="Garamond"/>
              </a:rPr>
              <a:t>Qualificação do Pré-Natal na Unidade de Saúde da Família Sindicato José Hélio da Silva em Palmares/PE</a:t>
            </a:r>
            <a:endParaRPr lang="pt-BR" sz="3600" b="0" i="1" dirty="0">
              <a:effectLst/>
              <a:latin typeface="Garamond"/>
              <a:cs typeface="Garamond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12843" y="4731990"/>
            <a:ext cx="191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Garamond"/>
                <a:cs typeface="Garamond"/>
              </a:rPr>
              <a:t>Salvador, 2013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3783" y="38110"/>
            <a:ext cx="71964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spc="300" dirty="0" smtClean="0">
                <a:latin typeface="Garamond"/>
                <a:cs typeface="Garamond"/>
              </a:rPr>
              <a:t>Universidade </a:t>
            </a:r>
            <a:r>
              <a:rPr lang="pt-BR" sz="2400" spc="300" dirty="0">
                <a:latin typeface="Garamond"/>
                <a:cs typeface="Garamond"/>
              </a:rPr>
              <a:t>Aberta do SUS –UNASUS</a:t>
            </a:r>
          </a:p>
          <a:p>
            <a:pPr algn="ctr"/>
            <a:r>
              <a:rPr lang="pt-BR" sz="2400" spc="300" dirty="0" smtClean="0">
                <a:latin typeface="Garamond"/>
                <a:cs typeface="Garamond"/>
              </a:rPr>
              <a:t>Universidade </a:t>
            </a:r>
            <a:r>
              <a:rPr lang="pt-BR" sz="2400" spc="300" dirty="0">
                <a:latin typeface="Garamond"/>
                <a:cs typeface="Garamond"/>
              </a:rPr>
              <a:t>Federal de Pelotas</a:t>
            </a:r>
          </a:p>
          <a:p>
            <a:pPr algn="ctr"/>
            <a:r>
              <a:rPr lang="pt-BR" sz="2000" spc="300" dirty="0">
                <a:latin typeface="Garamond"/>
                <a:cs typeface="Garamond"/>
              </a:rPr>
              <a:t>Especialização em Saúde da Família</a:t>
            </a:r>
          </a:p>
          <a:p>
            <a:pPr algn="ctr"/>
            <a:r>
              <a:rPr lang="pt-BR" sz="2000" spc="300" dirty="0">
                <a:latin typeface="Garamond"/>
                <a:cs typeface="Garamond"/>
              </a:rPr>
              <a:t>Modalidade a Distância</a:t>
            </a:r>
          </a:p>
          <a:p>
            <a:pPr algn="ctr"/>
            <a:r>
              <a:rPr lang="pt-BR" sz="2000" spc="300" dirty="0">
                <a:latin typeface="Garamond"/>
                <a:cs typeface="Garamond"/>
              </a:rPr>
              <a:t>Turma 2</a:t>
            </a:r>
          </a:p>
          <a:p>
            <a:pPr algn="ctr"/>
            <a:endParaRPr lang="pt-BR" sz="2400" spc="300" dirty="0">
              <a:latin typeface="Garamond"/>
              <a:cs typeface="Garamond"/>
            </a:endParaRPr>
          </a:p>
          <a:p>
            <a:pPr algn="ctr"/>
            <a:endParaRPr lang="pt-BR" sz="2400" spc="3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9286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275606"/>
            <a:ext cx="58326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Garamond"/>
              <a:cs typeface="Garamond"/>
            </a:endParaRPr>
          </a:p>
          <a:p>
            <a:pPr algn="ctr"/>
            <a:r>
              <a:rPr lang="pt-BR" sz="2400" dirty="0">
                <a:latin typeface="Garamond"/>
                <a:cs typeface="Garamond"/>
              </a:rPr>
              <a:t>2. Captação da gestante no primeiro trimestre.</a:t>
            </a: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4680520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2.1 </a:t>
            </a:r>
            <a:r>
              <a:rPr lang="pt-BR" sz="2400" dirty="0">
                <a:latin typeface="Garamond"/>
                <a:cs typeface="Garamond"/>
              </a:rPr>
              <a:t>Busca ativa pelas </a:t>
            </a:r>
            <a:r>
              <a:rPr lang="pt-BR" sz="2400" dirty="0" smtClean="0">
                <a:latin typeface="Garamond"/>
                <a:cs typeface="Garamond"/>
              </a:rPr>
              <a:t>ACS.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2.2 </a:t>
            </a:r>
            <a:r>
              <a:rPr lang="pt-BR" sz="2400" dirty="0">
                <a:latin typeface="Garamond"/>
                <a:cs typeface="Garamond"/>
              </a:rPr>
              <a:t>Importância do </a:t>
            </a:r>
            <a:r>
              <a:rPr lang="pt-BR" sz="2400" dirty="0" smtClean="0">
                <a:latin typeface="Garamond"/>
                <a:cs typeface="Garamond"/>
              </a:rPr>
              <a:t>Pré-Natal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2.3 Agilidade no exame BHCG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Metodologia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331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590465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3</a:t>
            </a:r>
            <a:r>
              <a:rPr lang="pt-BR" sz="2400" dirty="0">
                <a:latin typeface="Garamond"/>
                <a:cs typeface="Garamond"/>
              </a:rPr>
              <a:t>. Realização do exame no citológico - Oficina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4680520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3.1 </a:t>
            </a:r>
            <a:r>
              <a:rPr lang="pt-BR" sz="2400" dirty="0">
                <a:latin typeface="Garamond"/>
                <a:cs typeface="Garamond"/>
              </a:rPr>
              <a:t>Roda de conversa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Metodologia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0582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432048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Garamond"/>
              <a:cs typeface="Garamond"/>
            </a:endParaRPr>
          </a:p>
          <a:p>
            <a:pPr algn="ctr"/>
            <a:r>
              <a:rPr lang="pt-BR" sz="2400" dirty="0">
                <a:latin typeface="Garamond"/>
                <a:cs typeface="Garamond"/>
              </a:rPr>
              <a:t>4. Monitoramento do cartão de vacina da gestante.</a:t>
            </a: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5540561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4.1 </a:t>
            </a:r>
            <a:r>
              <a:rPr lang="pt-BR" sz="2400" dirty="0">
                <a:latin typeface="Garamond"/>
                <a:cs typeface="Garamond"/>
              </a:rPr>
              <a:t>Atribuições dos membros da equipe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Metodologia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8970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60486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5</a:t>
            </a:r>
            <a:r>
              <a:rPr lang="pt-BR" sz="2400" dirty="0">
                <a:latin typeface="Garamond"/>
                <a:cs typeface="Garamond"/>
              </a:rPr>
              <a:t>. Implementação da consulta odontológico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5688632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5.1 </a:t>
            </a:r>
            <a:r>
              <a:rPr lang="pt-BR" sz="2400" dirty="0">
                <a:latin typeface="Garamond"/>
                <a:cs typeface="Garamond"/>
              </a:rPr>
              <a:t>Agendamento prévio de consultas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Metodologia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578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3832319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Garamond"/>
                <a:cs typeface="Garamond"/>
              </a:rPr>
              <a:t>6</a:t>
            </a:r>
            <a:r>
              <a:rPr lang="pt-BR" sz="2400" dirty="0" smtClean="0">
                <a:latin typeface="Garamond"/>
                <a:cs typeface="Garamond"/>
              </a:rPr>
              <a:t>. Avaliação das puérperas.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5400440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6.1 Planejamento Familiar em domicílio;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6.2 Agendamento de consultas.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Metodologia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2976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0100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4"/>
          <p:cNvGraphicFramePr/>
          <p:nvPr>
            <p:extLst>
              <p:ext uri="{D42A27DB-BD31-4B8C-83A1-F6EECF244321}">
                <p14:modId xmlns:p14="http://schemas.microsoft.com/office/powerpoint/2010/main" val="4174190998"/>
              </p:ext>
            </p:extLst>
          </p:nvPr>
        </p:nvGraphicFramePr>
        <p:xfrm>
          <a:off x="1115616" y="771550"/>
          <a:ext cx="67687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87624" y="3795886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Figura 1: Cobertura </a:t>
            </a:r>
            <a:r>
              <a:rPr lang="pt-B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programa de Pré-Natal </a:t>
            </a:r>
            <a:r>
              <a:rPr lang="pt-B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UBS por mês</a:t>
            </a:r>
            <a:r>
              <a:rPr lang="pt-B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pt-B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Palmares, PE, 2013  </a:t>
            </a:r>
          </a:p>
          <a:p>
            <a:pPr lvl="0"/>
            <a:endParaRPr lang="pt-BR" sz="1600" dirty="0" smtClean="0">
              <a:latin typeface="Garamond" pitchFamily="18" charset="0"/>
              <a:ea typeface="Calibri" pitchFamily="34" charset="0"/>
              <a:cs typeface="Arial" pitchFamily="34" charset="0"/>
            </a:endParaRPr>
          </a:p>
          <a:p>
            <a:pPr lvl="0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Meta:80%  Alcance:69,6%</a:t>
            </a:r>
            <a:endParaRPr lang="pt-BR" sz="1600" dirty="0">
              <a:latin typeface="Garamond" pitchFamily="18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68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6"/>
          <p:cNvGraphicFramePr/>
          <p:nvPr>
            <p:extLst>
              <p:ext uri="{D42A27DB-BD31-4B8C-83A1-F6EECF244321}">
                <p14:modId xmlns:p14="http://schemas.microsoft.com/office/powerpoint/2010/main" val="1286471283"/>
              </p:ext>
            </p:extLst>
          </p:nvPr>
        </p:nvGraphicFramePr>
        <p:xfrm>
          <a:off x="1492090" y="771550"/>
          <a:ext cx="6336704" cy="281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2: Proporção de gestantes com consultas em dia segundo período preconizado pelo protocolo. Palmares, PE, 2013.</a:t>
            </a: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  Alcance: 100%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8"/>
          <p:cNvGraphicFramePr/>
          <p:nvPr>
            <p:extLst>
              <p:ext uri="{D42A27DB-BD31-4B8C-83A1-F6EECF244321}">
                <p14:modId xmlns:p14="http://schemas.microsoft.com/office/powerpoint/2010/main" val="2083651627"/>
              </p:ext>
            </p:extLst>
          </p:nvPr>
        </p:nvGraphicFramePr>
        <p:xfrm>
          <a:off x="1223627" y="771550"/>
          <a:ext cx="6768752" cy="3095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90872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59633" y="3867894"/>
            <a:ext cx="66967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3: Proporção de gestantes com início do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ré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- Natal no primeiro trimestre segundo mês. Palmares, PE, 2013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Meta:80% Alcance:92,3%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4"/>
          <p:cNvGraphicFramePr/>
          <p:nvPr>
            <p:extLst>
              <p:ext uri="{D42A27DB-BD31-4B8C-83A1-F6EECF244321}">
                <p14:modId xmlns:p14="http://schemas.microsoft.com/office/powerpoint/2010/main" val="1468040024"/>
              </p:ext>
            </p:extLst>
          </p:nvPr>
        </p:nvGraphicFramePr>
        <p:xfrm>
          <a:off x="1187624" y="699542"/>
          <a:ext cx="6696744" cy="30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84445" y="3792812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4: Proporção de gestantes que realizaram exame ginecológico segundo mês. Palmares, PE, 2013 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Meta:60%  Alcance:33%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161656"/>
              </p:ext>
            </p:extLst>
          </p:nvPr>
        </p:nvGraphicFramePr>
        <p:xfrm>
          <a:off x="971600" y="699542"/>
          <a:ext cx="6984776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1600" y="3795886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5: Proporção de gestantes vacinadas contra o tétano e hepatite B segundo mês. Palmares, PE, 2013  </a:t>
            </a:r>
          </a:p>
          <a:p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Meta:80% Alcance:94,9%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2304255" cy="857250"/>
          </a:xfrm>
        </p:spPr>
        <p:txBody>
          <a:bodyPr/>
          <a:lstStyle/>
          <a:p>
            <a:pPr marL="0" indent="0" algn="ctr"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Introdução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95536" y="987574"/>
            <a:ext cx="8460432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latin typeface="Garamond"/>
                <a:cs typeface="Garamond"/>
              </a:rPr>
              <a:t>Uma atenção pré-natal e puerperal humanizada é fundamental para a saúde materna e </a:t>
            </a:r>
            <a:r>
              <a:rPr lang="pt-BR" sz="2400" dirty="0" smtClean="0">
                <a:latin typeface="Garamond"/>
                <a:cs typeface="Garamond"/>
              </a:rPr>
              <a:t>neonatal;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95536" y="1921582"/>
            <a:ext cx="8496944" cy="1156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latin typeface="Garamond"/>
                <a:cs typeface="Garamond"/>
              </a:rPr>
              <a:t>Para sua humanização e qualificação, faz-se necessário: construir um novo olhar sobre o processo saúde/ doença, que compreenda a pessoa em sua totalidade corpo/</a:t>
            </a:r>
            <a:r>
              <a:rPr lang="pt-BR" sz="2400" dirty="0" smtClean="0">
                <a:latin typeface="Garamond"/>
                <a:cs typeface="Garamond"/>
              </a:rPr>
              <a:t>mente;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5536" y="3147814"/>
            <a:ext cx="8496944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latin typeface="Garamond"/>
                <a:cs typeface="Garamond"/>
              </a:rPr>
              <a:t>É neste contexto que se buscou realizar um trabalho voltado para o grupo de gestantes com perspectivas de implementação das ações de </a:t>
            </a:r>
            <a:r>
              <a:rPr lang="pt-BR" sz="2400" dirty="0" smtClean="0">
                <a:latin typeface="Garamond"/>
                <a:cs typeface="Garamond"/>
              </a:rPr>
              <a:t>forma </a:t>
            </a:r>
            <a:r>
              <a:rPr lang="pt-BR" sz="2400" dirty="0">
                <a:latin typeface="Garamond"/>
                <a:cs typeface="Garamond"/>
              </a:rPr>
              <a:t>multidisciplinar  da Atenção Primária à Saúde 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668344" y="4774168"/>
            <a:ext cx="122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Garamond"/>
                <a:cs typeface="Garamond"/>
              </a:rPr>
              <a:t>Brasil, 2006</a:t>
            </a:r>
            <a:endParaRPr lang="pt-B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2733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2"/>
          <p:cNvGraphicFramePr/>
          <p:nvPr>
            <p:extLst>
              <p:ext uri="{D42A27DB-BD31-4B8C-83A1-F6EECF244321}">
                <p14:modId xmlns:p14="http://schemas.microsoft.com/office/powerpoint/2010/main" val="4278750766"/>
              </p:ext>
            </p:extLst>
          </p:nvPr>
        </p:nvGraphicFramePr>
        <p:xfrm>
          <a:off x="1151620" y="699542"/>
          <a:ext cx="69127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51620" y="3939902"/>
            <a:ext cx="69487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6: Proporção de gestantes com avaliação de Saúde Bucal segundo mês. Palmares, PE, 2013</a:t>
            </a:r>
          </a:p>
          <a:p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Meta:50%  Alcance: 84,6%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809027"/>
              </p:ext>
            </p:extLst>
          </p:nvPr>
        </p:nvGraphicFramePr>
        <p:xfrm>
          <a:off x="755576" y="699542"/>
          <a:ext cx="7632848" cy="309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3795886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7: Proporção de gestantes que receberam orientação sobre aleitamento materno exclusivo segundo mês, Palmares, PE, 2013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Meta: 70% Alcance: 79,5%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3"/>
          <p:cNvGraphicFramePr/>
          <p:nvPr>
            <p:extLst>
              <p:ext uri="{D42A27DB-BD31-4B8C-83A1-F6EECF244321}">
                <p14:modId xmlns:p14="http://schemas.microsoft.com/office/powerpoint/2010/main" val="1709774180"/>
              </p:ext>
            </p:extLst>
          </p:nvPr>
        </p:nvGraphicFramePr>
        <p:xfrm>
          <a:off x="827584" y="707886"/>
          <a:ext cx="7416111" cy="309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4" y="3795886"/>
            <a:ext cx="74168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8: Proporção de gestantes que receberam orientações sobre cuidados com recém- nascido segundo mês. Palmares, PE, 2013</a:t>
            </a:r>
          </a:p>
          <a:p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117"/>
              </p:ext>
            </p:extLst>
          </p:nvPr>
        </p:nvGraphicFramePr>
        <p:xfrm>
          <a:off x="971600" y="710411"/>
          <a:ext cx="748883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71600" y="3939902"/>
            <a:ext cx="74888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9: Proporção de gestantes com orientação sobre anticoncepção para o período pós- parto segundo mês. Palmares, PE, 2013</a:t>
            </a:r>
          </a:p>
          <a:p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059582"/>
            <a:ext cx="8352927" cy="406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2400" dirty="0">
                <a:latin typeface="Garamond"/>
                <a:cs typeface="Garamond"/>
              </a:rPr>
              <a:t>As atividades executadas proporcionaram uma sensibilização da equipe para executar suas ações de forma integrada. </a:t>
            </a: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Garamond"/>
                <a:cs typeface="Garamond"/>
              </a:rPr>
              <a:t>Todas </a:t>
            </a:r>
            <a:r>
              <a:rPr lang="pt-BR" sz="2400" dirty="0">
                <a:latin typeface="Garamond"/>
                <a:cs typeface="Garamond"/>
              </a:rPr>
              <a:t>estas mudanças e atitudes realizadas pela equipe trouxeram um novo olhar para o atendimento de uma forma geral dos outros grupos que existem na unidade. </a:t>
            </a: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Garamond"/>
                <a:cs typeface="Garamond"/>
              </a:rPr>
              <a:t>As </a:t>
            </a:r>
            <a:r>
              <a:rPr lang="pt-BR" sz="2400" dirty="0">
                <a:latin typeface="Garamond"/>
                <a:cs typeface="Garamond"/>
              </a:rPr>
              <a:t>gestantes relatam na sala de espera como são bem </a:t>
            </a:r>
            <a:r>
              <a:rPr lang="pt-BR" sz="2400" dirty="0" smtClean="0">
                <a:latin typeface="Garamond"/>
                <a:cs typeface="Garamond"/>
              </a:rPr>
              <a:t>acolhidas </a:t>
            </a:r>
            <a:r>
              <a:rPr lang="pt-BR" sz="2400" dirty="0">
                <a:latin typeface="Garamond"/>
                <a:cs typeface="Garamond"/>
              </a:rPr>
              <a:t>na unidade. </a:t>
            </a: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Discussão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068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635646"/>
            <a:ext cx="8568952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 smtClean="0">
                <a:latin typeface="Garamond"/>
                <a:cs typeface="Garamond"/>
              </a:rPr>
              <a:t>Acessibilidade da educação à distância;</a:t>
            </a:r>
          </a:p>
          <a:p>
            <a:pPr algn="just"/>
            <a:endParaRPr lang="pt-BR" sz="2600" dirty="0">
              <a:latin typeface="Garamond"/>
              <a:cs typeface="Garamond"/>
            </a:endParaRPr>
          </a:p>
          <a:p>
            <a:pPr algn="just"/>
            <a:r>
              <a:rPr lang="pt-BR" sz="2600" dirty="0" smtClean="0">
                <a:latin typeface="Garamond"/>
                <a:cs typeface="Garamond"/>
              </a:rPr>
              <a:t>Conhecimento </a:t>
            </a:r>
            <a:r>
              <a:rPr lang="pt-BR" sz="2600" dirty="0">
                <a:latin typeface="Garamond"/>
                <a:cs typeface="Garamond"/>
              </a:rPr>
              <a:t>de processo de trabalho de profissionais de vários lugares do </a:t>
            </a:r>
            <a:r>
              <a:rPr lang="pt-BR" sz="2600" dirty="0" smtClean="0">
                <a:latin typeface="Garamond"/>
                <a:cs typeface="Garamond"/>
              </a:rPr>
              <a:t>Brasil;</a:t>
            </a:r>
          </a:p>
          <a:p>
            <a:pPr algn="just"/>
            <a:endParaRPr lang="pt-BR" sz="2600" dirty="0">
              <a:latin typeface="Garamond"/>
              <a:cs typeface="Garamond"/>
            </a:endParaRPr>
          </a:p>
          <a:p>
            <a:pPr algn="just"/>
            <a:r>
              <a:rPr lang="pt-BR" sz="2600" dirty="0" smtClean="0">
                <a:latin typeface="Garamond"/>
                <a:cs typeface="Garamond"/>
              </a:rPr>
              <a:t>Novas </a:t>
            </a:r>
            <a:r>
              <a:rPr lang="pt-BR" sz="2600" dirty="0">
                <a:latin typeface="Garamond"/>
                <a:cs typeface="Garamond"/>
              </a:rPr>
              <a:t>reflexões na forma de pensar no trabalho em equipe</a:t>
            </a:r>
            <a:r>
              <a:rPr lang="pt-BR" sz="2600" dirty="0" smtClean="0">
                <a:latin typeface="Garamond"/>
                <a:cs typeface="Garamond"/>
              </a:rPr>
              <a:t>.</a:t>
            </a:r>
          </a:p>
          <a:p>
            <a:pPr algn="just"/>
            <a:endParaRPr lang="pt-BR" sz="2600" dirty="0">
              <a:latin typeface="Garamond"/>
              <a:cs typeface="Garamond"/>
            </a:endParaRPr>
          </a:p>
          <a:p>
            <a:pPr algn="just"/>
            <a:endParaRPr lang="pt-BR" sz="2600" dirty="0">
              <a:latin typeface="Garamond"/>
              <a:cs typeface="Garamond"/>
            </a:endParaRPr>
          </a:p>
          <a:p>
            <a:pPr algn="just"/>
            <a:endParaRPr lang="pt-BR" sz="2600" dirty="0">
              <a:latin typeface="Garamond"/>
              <a:cs typeface="Garamond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3600400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Reflexão Crítica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144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419622"/>
            <a:ext cx="8352927" cy="628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Garamond"/>
                <a:cs typeface="Garamond"/>
              </a:rPr>
              <a:t>A problematização </a:t>
            </a:r>
            <a:r>
              <a:rPr lang="pt-BR" sz="2400" dirty="0">
                <a:latin typeface="Garamond"/>
                <a:cs typeface="Garamond"/>
              </a:rPr>
              <a:t>vem aliar aos conhecimentos pré-existentes dos profissionais por meio das várias realidades do dia-dia de trabalho com a teoria. </a:t>
            </a: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r>
              <a:rPr lang="pt-BR" sz="2400" dirty="0">
                <a:latin typeface="Garamond"/>
                <a:cs typeface="Garamond"/>
              </a:rPr>
              <a:t>Troca de saberes rica possibilitando a realização de uma autocrítica do trabalho que temos feito e com o decorrer do curso implantar e implementar novas propostas a cerca do que realmente deve ser a ATENÇÃO EM SAÚDE DA FAMÍLIA.</a:t>
            </a: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3600400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Reflexão Crítica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070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8"/>
            <a:ext cx="9144000" cy="514188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47564" y="927711"/>
            <a:ext cx="7848872" cy="328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i="1" spc="300" dirty="0">
                <a:latin typeface="Garamond"/>
                <a:cs typeface="Garamond"/>
              </a:rPr>
              <a:t>Inexiste validade no ensino de que não resulta um aprendizado em que o aprendiz não se tornou capaz de recriar ou de refazer o ensinado. </a:t>
            </a:r>
            <a:endParaRPr lang="pt-BR" sz="2800" i="1" spc="300" dirty="0" smtClean="0">
              <a:latin typeface="Garamond"/>
              <a:cs typeface="Garamond"/>
            </a:endParaRPr>
          </a:p>
          <a:p>
            <a:pPr algn="r">
              <a:lnSpc>
                <a:spcPct val="150000"/>
              </a:lnSpc>
            </a:pPr>
            <a:r>
              <a:rPr lang="pt-BR" sz="2800" i="1" spc="300" dirty="0" smtClean="0">
                <a:latin typeface="Garamond"/>
                <a:cs typeface="Garamond"/>
              </a:rPr>
              <a:t>(</a:t>
            </a:r>
            <a:r>
              <a:rPr lang="pt-BR" sz="2800" i="1" spc="300" dirty="0">
                <a:latin typeface="Garamond"/>
                <a:cs typeface="Garamond"/>
              </a:rPr>
              <a:t>Paulo Freire)</a:t>
            </a:r>
          </a:p>
          <a:p>
            <a:pPr algn="ctr">
              <a:lnSpc>
                <a:spcPct val="150000"/>
              </a:lnSpc>
            </a:pPr>
            <a:endParaRPr lang="pt-BR" sz="2800" i="1" spc="3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427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683568" y="843558"/>
            <a:ext cx="3951903" cy="12798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PALMARES/PE</a:t>
            </a:r>
          </a:p>
          <a:p>
            <a:pPr algn="ctr"/>
            <a:r>
              <a:rPr lang="pt-BR" sz="2400" dirty="0" smtClean="0">
                <a:latin typeface="Garamond"/>
                <a:cs typeface="Garamond"/>
              </a:rPr>
              <a:t>Zona da Mata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5292080" y="843558"/>
            <a:ext cx="3672408" cy="12798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Unidade de Saúde Sindicato José Hélio da Silva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39552" y="2355725"/>
            <a:ext cx="4320479" cy="5040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55.790 habitantes;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39552" y="3111810"/>
            <a:ext cx="4320480" cy="792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Economia comércio e Cana de açúcar;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9552" y="4155926"/>
            <a:ext cx="432048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Sistema de Saúde pleno e contrapartida do município.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796136" y="2427734"/>
            <a:ext cx="2727908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Centro da cidade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96136" y="3314966"/>
            <a:ext cx="2727908" cy="745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3.723 habitantes</a:t>
            </a:r>
            <a:endParaRPr lang="pt-BR" sz="2400" dirty="0">
              <a:latin typeface="Garamond"/>
              <a:cs typeface="Garamond"/>
            </a:endParaRPr>
          </a:p>
          <a:p>
            <a:pPr algn="ctr"/>
            <a:r>
              <a:rPr lang="pt-BR" sz="2400" dirty="0" smtClean="0">
                <a:latin typeface="Garamond"/>
                <a:cs typeface="Garamond"/>
              </a:rPr>
              <a:t>1.163 fam.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796136" y="4443958"/>
            <a:ext cx="273630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Equipe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7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b="0" i="1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Introdução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1845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I\Desktop\DSC086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1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1160914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Realidade da prática do  pré-natal antes da intervenção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Pré-Natal mecanizado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Equipe Fragmentada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Inexistência de Interação entre os membros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OSI\Pictures\pré-natal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89" b="100000" l="0" r="100000">
                        <a14:foregroundMark x1="42949" y1="5556" x2="42949" y2="5556"/>
                        <a14:backgroundMark x1="52564" y1="9028" x2="52564" y2="90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2499742"/>
            <a:ext cx="3131840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b="0" i="1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Introdução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342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79595"/>
            <a:ext cx="8676456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600" dirty="0">
                <a:latin typeface="Garamond"/>
                <a:cs typeface="Garamond"/>
              </a:rPr>
              <a:t>Objetivos </a:t>
            </a:r>
            <a:r>
              <a:rPr lang="pt-BR" sz="2600" dirty="0" smtClean="0">
                <a:latin typeface="Garamond"/>
                <a:cs typeface="Garamond"/>
              </a:rPr>
              <a:t>Específicos</a:t>
            </a:r>
            <a:endParaRPr lang="pt-BR" sz="2600" dirty="0">
              <a:latin typeface="Garamond"/>
              <a:cs typeface="Garamond"/>
            </a:endParaRPr>
          </a:p>
          <a:p>
            <a:pPr>
              <a:lnSpc>
                <a:spcPct val="150000"/>
              </a:lnSpc>
            </a:pPr>
            <a:r>
              <a:rPr lang="pt-BR" sz="2600" dirty="0">
                <a:latin typeface="Garamond"/>
                <a:cs typeface="Garamond"/>
              </a:rPr>
              <a:t>1- Ampliar a cobertura do pré-natal e </a:t>
            </a:r>
            <a:r>
              <a:rPr lang="pt-BR" sz="2600" dirty="0" smtClean="0">
                <a:latin typeface="Garamond"/>
                <a:cs typeface="Garamond"/>
              </a:rPr>
              <a:t>puerpério;</a:t>
            </a:r>
            <a:endParaRPr lang="pt-BR" sz="2600" dirty="0">
              <a:latin typeface="Garamond"/>
              <a:cs typeface="Garamond"/>
            </a:endParaRPr>
          </a:p>
          <a:p>
            <a:pPr>
              <a:lnSpc>
                <a:spcPct val="150000"/>
              </a:lnSpc>
            </a:pPr>
            <a:r>
              <a:rPr lang="pt-BR" sz="2600" dirty="0">
                <a:latin typeface="Garamond"/>
                <a:cs typeface="Garamond"/>
              </a:rPr>
              <a:t>2- Melhorar a qualidade de atendimento do pré-natal e puerpério;</a:t>
            </a:r>
          </a:p>
          <a:p>
            <a:pPr>
              <a:lnSpc>
                <a:spcPct val="150000"/>
              </a:lnSpc>
            </a:pPr>
            <a:r>
              <a:rPr lang="pt-BR" sz="2600" dirty="0">
                <a:latin typeface="Garamond"/>
                <a:cs typeface="Garamond"/>
              </a:rPr>
              <a:t>3- Melhorar e implantar os registros das informações;</a:t>
            </a:r>
          </a:p>
          <a:p>
            <a:pPr>
              <a:lnSpc>
                <a:spcPct val="150000"/>
              </a:lnSpc>
            </a:pPr>
            <a:r>
              <a:rPr lang="pt-BR" sz="2600" dirty="0">
                <a:latin typeface="Garamond"/>
                <a:cs typeface="Garamond"/>
              </a:rPr>
              <a:t>4- Realizar ações de promoção em saúde desde o pré-natal ao puerpério.</a:t>
            </a:r>
          </a:p>
          <a:p>
            <a:pPr>
              <a:lnSpc>
                <a:spcPct val="150000"/>
              </a:lnSpc>
            </a:pPr>
            <a:endParaRPr lang="pt-BR" sz="2600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403244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Objetivos e Metas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1730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19971"/>
            <a:ext cx="8892480" cy="436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1 - </a:t>
            </a:r>
            <a:r>
              <a:rPr lang="pt-BR" sz="2400" dirty="0">
                <a:latin typeface="Garamond"/>
                <a:cs typeface="Garamond"/>
              </a:rPr>
              <a:t>Garantir a captação de 80% das gestantes no primeiro trimestre de gestação;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2 - </a:t>
            </a:r>
            <a:r>
              <a:rPr lang="pt-BR" sz="2400" dirty="0">
                <a:latin typeface="Garamond"/>
                <a:cs typeface="Garamond"/>
              </a:rPr>
              <a:t>Realizar pelo menos um exame ginecológico em 60% das gestantes durante o pré-natal;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3 - </a:t>
            </a:r>
            <a:r>
              <a:rPr lang="pt-BR" sz="2400" dirty="0">
                <a:latin typeface="Garamond"/>
                <a:cs typeface="Garamond"/>
              </a:rPr>
              <a:t>Realizar exame das mamas em 70% das gestantes durante o pré-natal;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4 - </a:t>
            </a:r>
            <a:r>
              <a:rPr lang="pt-BR" sz="2400" dirty="0">
                <a:latin typeface="Garamond"/>
                <a:cs typeface="Garamond"/>
              </a:rPr>
              <a:t>Garantir que 80% das gestantes completem o esquema de vacina Hepatite B;</a:t>
            </a:r>
          </a:p>
          <a:p>
            <a:pPr>
              <a:lnSpc>
                <a:spcPct val="150000"/>
              </a:lnSpc>
            </a:pPr>
            <a:endParaRPr lang="pt-BR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Metas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919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59582"/>
            <a:ext cx="867645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>
                <a:latin typeface="Garamond"/>
                <a:cs typeface="Garamond"/>
              </a:rPr>
              <a:t>5- Garantir que 80% das gestantes completem o esquema de vacina de </a:t>
            </a:r>
            <a:r>
              <a:rPr lang="pt-BR" sz="2200" dirty="0" smtClean="0">
                <a:latin typeface="Garamond"/>
                <a:cs typeface="Garamond"/>
              </a:rPr>
              <a:t>antitetânica;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Garamond"/>
                <a:cs typeface="Garamond"/>
              </a:rPr>
              <a:t>6- </a:t>
            </a:r>
            <a:r>
              <a:rPr lang="pt-BR" sz="2200" dirty="0">
                <a:latin typeface="Garamond"/>
                <a:cs typeface="Garamond"/>
              </a:rPr>
              <a:t>Realizar avaliação de saúde bucal em 50% das gestantes  durante o </a:t>
            </a:r>
            <a:r>
              <a:rPr lang="pt-BR" sz="2200" dirty="0" smtClean="0">
                <a:latin typeface="Garamond"/>
                <a:cs typeface="Garamond"/>
              </a:rPr>
              <a:t>pré-natal;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Garamond"/>
                <a:cs typeface="Garamond"/>
              </a:rPr>
              <a:t>7- </a:t>
            </a:r>
            <a:r>
              <a:rPr lang="pt-BR" sz="2200" dirty="0">
                <a:latin typeface="Garamond"/>
                <a:cs typeface="Garamond"/>
              </a:rPr>
              <a:t>Garantir que 80% das puérperas sejam avaliadas;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Garamond"/>
                <a:cs typeface="Garamond"/>
              </a:rPr>
              <a:t>8- </a:t>
            </a:r>
            <a:r>
              <a:rPr lang="pt-BR" sz="2200" dirty="0">
                <a:latin typeface="Garamond"/>
                <a:cs typeface="Garamond"/>
              </a:rPr>
              <a:t>Manter 100% das gestantes e puérperas com os registros atualizados;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Garamond"/>
                <a:cs typeface="Garamond"/>
              </a:rPr>
              <a:t>9-  </a:t>
            </a:r>
            <a:r>
              <a:rPr lang="pt-BR" sz="2200" dirty="0">
                <a:latin typeface="Garamond"/>
                <a:cs typeface="Garamond"/>
              </a:rPr>
              <a:t>Realizar educação em saúde em 80% das gestantes e </a:t>
            </a:r>
            <a:r>
              <a:rPr lang="pt-BR" sz="2200" dirty="0" smtClean="0">
                <a:latin typeface="Garamond"/>
                <a:cs typeface="Garamond"/>
              </a:rPr>
              <a:t>puérperas;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Garamond"/>
                <a:cs typeface="Garamond"/>
              </a:rPr>
              <a:t>10-Orientar as puérperas quanto aos cuidados com o RN.</a:t>
            </a:r>
            <a:endParaRPr lang="pt-BR" sz="2200" dirty="0" smtClean="0">
              <a:latin typeface="Garamond"/>
              <a:cs typeface="Garamond"/>
            </a:endParaRPr>
          </a:p>
          <a:p>
            <a:pPr>
              <a:lnSpc>
                <a:spcPct val="150000"/>
              </a:lnSpc>
            </a:pPr>
            <a:endParaRPr lang="pt-BR" sz="2200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Metas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2401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518457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Garamond"/>
              <a:cs typeface="Garamond"/>
            </a:endParaRPr>
          </a:p>
          <a:p>
            <a:pPr algn="ctr"/>
            <a:r>
              <a:rPr lang="pt-BR" sz="2400" dirty="0" smtClean="0">
                <a:latin typeface="Garamond"/>
                <a:cs typeface="Garamond"/>
              </a:rPr>
              <a:t>1</a:t>
            </a:r>
            <a:r>
              <a:rPr lang="pt-BR" sz="2400" dirty="0">
                <a:latin typeface="Garamond"/>
                <a:cs typeface="Garamond"/>
              </a:rPr>
              <a:t>. Capacitação e sensibilização da equipe a respeito do protocolo de </a:t>
            </a:r>
            <a:r>
              <a:rPr lang="pt-BR" sz="2400" dirty="0" smtClean="0">
                <a:latin typeface="Garamond"/>
                <a:cs typeface="Garamond"/>
              </a:rPr>
              <a:t>pré-natal.</a:t>
            </a:r>
            <a:endParaRPr lang="pt-BR" sz="2400" dirty="0">
              <a:latin typeface="Garamond"/>
              <a:cs typeface="Garamond"/>
            </a:endParaRP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>
            <a:spLocks/>
          </p:cNvSpPr>
          <p:nvPr/>
        </p:nvSpPr>
        <p:spPr>
          <a:xfrm>
            <a:off x="3131840" y="3024000"/>
            <a:ext cx="5400600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1.1 </a:t>
            </a:r>
            <a:r>
              <a:rPr lang="pt-BR" sz="2400" dirty="0">
                <a:latin typeface="Garamond"/>
                <a:cs typeface="Garamond"/>
              </a:rPr>
              <a:t>Atribuições dos membros da equipe.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Garamond"/>
                <a:cs typeface="Garamond"/>
              </a:rPr>
              <a:t>1.2 Adequação da ficha espelho.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Garamond"/>
                <a:cs typeface="Garamond"/>
              </a:rPr>
              <a:t>1.3 Criação de planilha eletrônica.</a:t>
            </a:r>
          </a:p>
          <a:p>
            <a:pPr algn="ctr">
              <a:lnSpc>
                <a:spcPct val="150000"/>
              </a:lnSpc>
            </a:pP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>Metodologia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6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931</TotalTime>
  <Words>923</Words>
  <Application>Microsoft Office PowerPoint</Application>
  <PresentationFormat>Apresentação na tela (16:9)</PresentationFormat>
  <Paragraphs>141</Paragraphs>
  <Slides>27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Integração</vt:lpstr>
      <vt:lpstr>Qualificação do Pré-Natal na Unidade de Saúde da Família Sindicato José Hélio da Silva em Palmares/PE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do pré-natal na usf-sindicato</dc:title>
  <dc:creator>JOSI</dc:creator>
  <cp:lastModifiedBy>JOSI</cp:lastModifiedBy>
  <cp:revision>79</cp:revision>
  <dcterms:created xsi:type="dcterms:W3CDTF">2013-05-30T14:06:32Z</dcterms:created>
  <dcterms:modified xsi:type="dcterms:W3CDTF">2013-06-13T22:56:28Z</dcterms:modified>
</cp:coreProperties>
</file>