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harts/chart9.xml" ContentType="application/vnd.openxmlformats-officedocument.drawingml.chart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comments/comment7.xml" ContentType="application/vnd.openxmlformats-officedocument.presentationml.comment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omments/comment10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4" r:id="rId4"/>
    <p:sldId id="265" r:id="rId5"/>
    <p:sldId id="258" r:id="rId6"/>
    <p:sldId id="288" r:id="rId7"/>
    <p:sldId id="259" r:id="rId8"/>
    <p:sldId id="266" r:id="rId9"/>
    <p:sldId id="260" r:id="rId10"/>
    <p:sldId id="267" r:id="rId11"/>
    <p:sldId id="261" r:id="rId12"/>
    <p:sldId id="268" r:id="rId13"/>
    <p:sldId id="269" r:id="rId14"/>
    <p:sldId id="278" r:id="rId15"/>
    <p:sldId id="270" r:id="rId16"/>
    <p:sldId id="280" r:id="rId17"/>
    <p:sldId id="281" r:id="rId18"/>
    <p:sldId id="279" r:id="rId19"/>
    <p:sldId id="274" r:id="rId20"/>
    <p:sldId id="284" r:id="rId21"/>
    <p:sldId id="282" r:id="rId22"/>
    <p:sldId id="283" r:id="rId23"/>
    <p:sldId id="286" r:id="rId24"/>
    <p:sldId id="285" r:id="rId25"/>
    <p:sldId id="287" r:id="rId26"/>
    <p:sldId id="263" r:id="rId27"/>
    <p:sldId id="275" r:id="rId2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A62A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ocuments\Especializa&#231;&#227;o%20Sa&#250;de%20P&#250;blica\Unidade%20T4\Planilha%20Fina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ustavonascimento:Documents:EaD%20-%20Unasus:Turma%202:Unidade%203:Tarefas%2007_03_Planilha%20Final:Jos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user\Desktop\Pasta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ser\Desktop\Pasta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ser\Desktop\Pasta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user\Desktop\Pasta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user\Desktop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 marL="228600" indent="-228600" algn="just">
              <a:buNone/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	1. Proporção </a:t>
            </a:r>
            <a:r>
              <a:rPr lang="pt-BR" dirty="0"/>
              <a:t>de </a:t>
            </a:r>
            <a:r>
              <a:rPr lang="pt-BR" dirty="0" smtClean="0"/>
              <a:t>escolares residentes na </a:t>
            </a:r>
            <a:r>
              <a:rPr lang="pt-BR" sz="1200" b="1" i="0" u="none" strike="noStrike" baseline="0" dirty="0" smtClean="0"/>
              <a:t>área</a:t>
            </a:r>
            <a:r>
              <a:rPr lang="pt-BR" dirty="0" smtClean="0"/>
              <a:t> entre </a:t>
            </a:r>
            <a:r>
              <a:rPr lang="pt-BR" dirty="0"/>
              <a:t>6 </a:t>
            </a:r>
            <a:r>
              <a:rPr lang="pt-BR" dirty="0" smtClean="0"/>
              <a:t>e</a:t>
            </a:r>
            <a:r>
              <a:rPr lang="pt-BR" baseline="0" dirty="0" smtClean="0"/>
              <a:t> </a:t>
            </a:r>
            <a:r>
              <a:rPr lang="pt-BR" dirty="0" smtClean="0"/>
              <a:t>12</a:t>
            </a:r>
            <a:r>
              <a:rPr lang="pt-BR" baseline="0" dirty="0" smtClean="0"/>
              <a:t> </a:t>
            </a:r>
            <a:r>
              <a:rPr lang="pt-BR" dirty="0" smtClean="0"/>
              <a:t>anos que passaram</a:t>
            </a:r>
            <a:r>
              <a:rPr lang="pt-BR" baseline="0" dirty="0" smtClean="0"/>
              <a:t> por </a:t>
            </a:r>
            <a:r>
              <a:rPr lang="pt-BR" dirty="0" smtClean="0"/>
              <a:t>primeira </a:t>
            </a:r>
            <a:r>
              <a:rPr lang="pt-BR" dirty="0"/>
              <a:t>consulta </a:t>
            </a:r>
            <a:r>
              <a:rPr lang="pt-BR" dirty="0" smtClean="0"/>
              <a:t>odontológica  ao longo dos</a:t>
            </a:r>
            <a:r>
              <a:rPr lang="pt-BR" baseline="0" dirty="0" smtClean="0"/>
              <a:t> meses de intervenção</a:t>
            </a:r>
            <a:endParaRPr lang="pt-BR" dirty="0" smtClean="0"/>
          </a:p>
          <a:p>
            <a:pPr marL="228600" indent="-228600" algn="just">
              <a:buNone/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 dirty="0"/>
          </a:p>
        </c:rich>
      </c:tx>
      <c:layout>
        <c:manualLayout>
          <c:xMode val="edge"/>
          <c:yMode val="edge"/>
          <c:x val="5.1997637785237125E-2"/>
          <c:y val="2.09963443215304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184681999515301"/>
          <c:y val="0.26773550364862592"/>
          <c:w val="0.81910086009812921"/>
          <c:h val="0.574482391377025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entre 6 e 12 anos com primeira consulta odontológica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8.1428571428571433E-2</c:v>
                </c:pt>
                <c:pt idx="1">
                  <c:v>9.5714285714285752E-2</c:v>
                </c:pt>
                <c:pt idx="2">
                  <c:v>5.7142857142857224E-2</c:v>
                </c:pt>
                <c:pt idx="3">
                  <c:v>3.7142857142857227E-2</c:v>
                </c:pt>
              </c:numCache>
            </c:numRef>
          </c:val>
        </c:ser>
        <c:axId val="57661696"/>
        <c:axId val="58679296"/>
      </c:barChart>
      <c:catAx>
        <c:axId val="57661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8679296"/>
        <c:crosses val="autoZero"/>
        <c:auto val="1"/>
        <c:lblAlgn val="ctr"/>
        <c:lblOffset val="100"/>
      </c:catAx>
      <c:valAx>
        <c:axId val="5867929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576616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2.</a:t>
            </a:r>
            <a:r>
              <a:rPr lang="pt-BR" baseline="0" dirty="0" smtClean="0"/>
              <a:t> </a:t>
            </a:r>
            <a:r>
              <a:rPr lang="pt-BR" sz="1200" b="1" i="0" u="none" strike="noStrike" baseline="0" dirty="0" smtClean="0"/>
              <a:t>Número total de escolares com primeira consulta odontológica realizada ao longo dos meses de intervenção</a:t>
            </a:r>
            <a:endParaRPr lang="pt-BR" dirty="0"/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entre 6 e 12 anos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8.1428571428571433E-2</c:v>
                </c:pt>
                <c:pt idx="1">
                  <c:v>0.17714285714285705</c:v>
                </c:pt>
                <c:pt idx="2">
                  <c:v>0.23428571428571396</c:v>
                </c:pt>
                <c:pt idx="3">
                  <c:v>0.27142857142857113</c:v>
                </c:pt>
              </c:numCache>
            </c:numRef>
          </c:val>
        </c:ser>
        <c:axId val="59202944"/>
        <c:axId val="59212928"/>
      </c:barChart>
      <c:catAx>
        <c:axId val="59202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12928"/>
        <c:crosses val="autoZero"/>
        <c:auto val="1"/>
        <c:lblAlgn val="ctr"/>
        <c:lblOffset val="100"/>
      </c:catAx>
      <c:valAx>
        <c:axId val="592129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029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just">
              <a:defRPr lang="pt-BR"/>
            </a:pPr>
            <a:r>
              <a:rPr lang="pt-BR" sz="1200" baseline="0" dirty="0" smtClean="0">
                <a:latin typeface="Calibri" pitchFamily="34" charset="0"/>
              </a:rPr>
              <a:t>4. Proporção</a:t>
            </a:r>
            <a:r>
              <a:rPr lang="pt-BR" sz="1200" dirty="0" smtClean="0">
                <a:latin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</a:rPr>
              <a:t>de </a:t>
            </a:r>
            <a:r>
              <a:rPr lang="pt-BR" sz="1200" dirty="0" smtClean="0">
                <a:latin typeface="Calibri" pitchFamily="34" charset="0"/>
              </a:rPr>
              <a:t>escolares faltosos </a:t>
            </a:r>
            <a:r>
              <a:rPr lang="pt-BR" sz="1200" dirty="0">
                <a:latin typeface="Calibri" pitchFamily="34" charset="0"/>
              </a:rPr>
              <a:t>que tiveram busca ativa </a:t>
            </a:r>
            <a:r>
              <a:rPr lang="pt-BR" sz="1200" noProof="0" dirty="0" smtClean="0">
                <a:latin typeface="Calibri" pitchFamily="34" charset="0"/>
              </a:rPr>
              <a:t>realizada</a:t>
            </a:r>
            <a:r>
              <a:rPr lang="pt-BR" sz="1200" dirty="0" smtClean="0">
                <a:latin typeface="Calibri" pitchFamily="34" charset="0"/>
              </a:rPr>
              <a:t> </a:t>
            </a:r>
            <a:r>
              <a:rPr lang="pt-BR" sz="1200" noProof="0" dirty="0" smtClean="0">
                <a:latin typeface="Calibri" pitchFamily="34" charset="0"/>
              </a:rPr>
              <a:t>dentro</a:t>
            </a:r>
            <a:r>
              <a:rPr lang="pt-BR" sz="1200" dirty="0" smtClean="0">
                <a:latin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</a:rPr>
              <a:t>do total de </a:t>
            </a:r>
            <a:r>
              <a:rPr lang="pt-BR" sz="1200" noProof="0" dirty="0" smtClean="0">
                <a:latin typeface="Calibri" pitchFamily="34" charset="0"/>
              </a:rPr>
              <a:t>crianças</a:t>
            </a:r>
            <a:r>
              <a:rPr lang="pt-BR" sz="1200" dirty="0" smtClean="0">
                <a:latin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</a:rPr>
              <a:t>que faltaram à </a:t>
            </a:r>
            <a:r>
              <a:rPr lang="pt-BR" sz="1200" noProof="0" dirty="0" smtClean="0">
                <a:latin typeface="Calibri" pitchFamily="34" charset="0"/>
              </a:rPr>
              <a:t>consulta</a:t>
            </a:r>
            <a:r>
              <a:rPr lang="pt-BR" sz="1200" dirty="0" smtClean="0">
                <a:latin typeface="Calibri" pitchFamily="34" charset="0"/>
              </a:rPr>
              <a:t> </a:t>
            </a:r>
            <a:r>
              <a:rPr lang="pt-BR" sz="1200" dirty="0">
                <a:latin typeface="Calibri" pitchFamily="34" charset="0"/>
              </a:rPr>
              <a:t>agendada. </a:t>
            </a:r>
          </a:p>
        </c:rich>
      </c:tx>
      <c:layout>
        <c:manualLayout>
          <c:xMode val="edge"/>
          <c:yMode val="edge"/>
          <c:x val="8.2898775136096156E-2"/>
          <c:y val="2.6455393845128412E-2"/>
        </c:manualLayout>
      </c:layout>
    </c:title>
    <c:plotArea>
      <c:layout>
        <c:manualLayout>
          <c:layoutTarget val="inner"/>
          <c:xMode val="edge"/>
          <c:yMode val="edge"/>
          <c:x val="0.14629330708661406"/>
          <c:y val="0.32009514435695502"/>
          <c:w val="0.33519138232721013"/>
          <c:h val="0.55865230387868203"/>
        </c:manualLayout>
      </c:layout>
      <c:pieChart>
        <c:varyColors val="1"/>
        <c:ser>
          <c:idx val="0"/>
          <c:order val="0"/>
          <c:tx>
            <c:v>Número de crianças faltosas que tiveram busca ativa realizada dentro do total de crianças que faltaram à consulta agendada. </c:v>
          </c:tx>
          <c:dPt>
            <c:idx val="1"/>
            <c:spPr>
              <a:solidFill>
                <a:srgbClr val="E60000"/>
              </a:solidFill>
            </c:spPr>
          </c:dPt>
          <c:dLbls>
            <c:dLbl>
              <c:idx val="0"/>
              <c:layout>
                <c:manualLayout>
                  <c:x val="-0.13306136482919506"/>
                  <c:y val="8.0427101667066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38%</a:t>
                    </a:r>
                  </a:p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2611170597902896"/>
                  <c:y val="-9.99877937539104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62% </a:t>
                    </a:r>
                  </a:p>
                  <a:p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Lit>
              <c:ptCount val="1"/>
              <c:pt idx="0">
                <c:v>Numero de crianças que tiveram busca ativa realizada</c:v>
              </c:pt>
            </c:strLit>
          </c:cat>
          <c:val>
            <c:numRef>
              <c:f>Plan2!$A$2:$A$3</c:f>
              <c:numCache>
                <c:formatCode>General</c:formatCode>
                <c:ptCount val="2"/>
                <c:pt idx="0">
                  <c:v>59</c:v>
                </c:pt>
                <c:pt idx="1">
                  <c:v>97</c:v>
                </c:pt>
              </c:numCache>
            </c:numRef>
          </c:val>
        </c:ser>
        <c:ser>
          <c:idx val="1"/>
          <c:order val="1"/>
          <c:tx>
            <c:v>59</c:v>
          </c:tx>
          <c:cat>
            <c:strLit>
              <c:ptCount val="1"/>
              <c:pt idx="0">
                <c:v>Numero de crianças que tiveram busca ativa realizada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Percent val="1"/>
        </c:dLbls>
        <c:firstSliceAng val="0"/>
      </c:pieChart>
    </c:plotArea>
    <c:dispBlanksAs val="zero"/>
  </c:chart>
  <c:spPr>
    <a:ln>
      <a:solidFill>
        <a:prstClr val="black">
          <a:alpha val="38000"/>
        </a:prstClr>
      </a:solidFill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800" b="1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1" i="0" baseline="0" noProof="0" dirty="0">
                <a:latin typeface="Calibri" pitchFamily="34" charset="0"/>
              </a:rPr>
              <a:t>3. </a:t>
            </a:r>
            <a:r>
              <a:rPr lang="pt-BR" sz="1200" b="1" i="0" baseline="0" noProof="0" dirty="0" smtClean="0">
                <a:latin typeface="Calibri" pitchFamily="34" charset="0"/>
              </a:rPr>
              <a:t>N</a:t>
            </a:r>
            <a:r>
              <a:rPr lang="pt-BR" sz="1200" b="1" i="0" u="none" strike="noStrike" baseline="0" noProof="0" dirty="0" smtClean="0">
                <a:latin typeface="Calibri" pitchFamily="34" charset="0"/>
              </a:rPr>
              <a:t>ú</a:t>
            </a:r>
            <a:r>
              <a:rPr lang="pt-BR" sz="1200" b="1" i="0" baseline="0" noProof="0" dirty="0" smtClean="0">
                <a:latin typeface="Calibri" pitchFamily="34" charset="0"/>
              </a:rPr>
              <a:t>mero </a:t>
            </a:r>
            <a:r>
              <a:rPr lang="pt-BR" sz="1200" b="1" i="0" baseline="0" noProof="0" dirty="0">
                <a:latin typeface="Calibri" pitchFamily="34" charset="0"/>
              </a:rPr>
              <a:t>de escolares faltosos em relação a busca ativa realizada</a:t>
            </a:r>
            <a:endParaRPr lang="pt-BR" sz="1200" noProof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8.3385088359945417E-2"/>
          <c:y val="5.459611956435842E-2"/>
        </c:manualLayout>
      </c:layout>
    </c:title>
    <c:plotArea>
      <c:layout>
        <c:manualLayout>
          <c:layoutTarget val="inner"/>
          <c:xMode val="edge"/>
          <c:yMode val="edge"/>
          <c:x val="0.122946681134823"/>
          <c:y val="0.22115245594300695"/>
          <c:w val="0.50244901366127925"/>
          <c:h val="0.71369508811398741"/>
        </c:manualLayout>
      </c:layout>
      <c:barChart>
        <c:barDir val="col"/>
        <c:grouping val="stacked"/>
        <c:ser>
          <c:idx val="0"/>
          <c:order val="0"/>
          <c:tx>
            <c:v>Número de escolares que tiveram a busca ativa realizada</c:v>
          </c:tx>
          <c:spPr>
            <a:solidFill>
              <a:srgbClr val="A62A9D"/>
            </a:solidFill>
          </c:spPr>
          <c:cat>
            <c:strLit>
              <c:ptCount val="1"/>
              <c:pt idx="0">
                <c:v>Numero de crianças que não tiveram a busca ativa realizada</c:v>
              </c:pt>
            </c:strLit>
          </c:cat>
          <c:val>
            <c:numRef>
              <c:f>Plan1!$B$2:$C$2</c:f>
              <c:numCache>
                <c:formatCode>General</c:formatCode>
                <c:ptCount val="2"/>
                <c:pt idx="0">
                  <c:v>97</c:v>
                </c:pt>
              </c:numCache>
            </c:numRef>
          </c:val>
        </c:ser>
        <c:ser>
          <c:idx val="1"/>
          <c:order val="1"/>
          <c:tx>
            <c:v>Número de escolares que não tiveram a busca ativa realizada</c:v>
          </c:tx>
          <c:spPr>
            <a:solidFill>
              <a:srgbClr val="92D050"/>
            </a:solidFill>
          </c:spPr>
          <c:cat>
            <c:strLit>
              <c:ptCount val="1"/>
              <c:pt idx="0">
                <c:v>Numero de crianças que não tiveram a busca ativa realizada</c:v>
              </c:pt>
            </c:strLit>
          </c:cat>
          <c:val>
            <c:numRef>
              <c:f>Plan1!$B$3:$C$3</c:f>
              <c:numCache>
                <c:formatCode>General</c:formatCode>
                <c:ptCount val="2"/>
                <c:pt idx="0">
                  <c:v>59</c:v>
                </c:pt>
              </c:numCache>
            </c:numRef>
          </c:val>
        </c:ser>
        <c:gapWidth val="300"/>
        <c:overlap val="100"/>
        <c:axId val="60946688"/>
        <c:axId val="60960768"/>
      </c:barChart>
      <c:catAx>
        <c:axId val="60946688"/>
        <c:scaling>
          <c:orientation val="minMax"/>
        </c:scaling>
        <c:delete val="1"/>
        <c:axPos val="b"/>
        <c:majorTickMark val="none"/>
        <c:tickLblPos val="none"/>
        <c:crossAx val="60960768"/>
        <c:crosses val="autoZero"/>
        <c:auto val="1"/>
        <c:lblAlgn val="ctr"/>
        <c:lblOffset val="100"/>
      </c:catAx>
      <c:valAx>
        <c:axId val="609607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</a:t>
                </a:r>
                <a:r>
                  <a:rPr lang="pt-BR" sz="1000" b="1" i="0" u="none" strike="noStrike" baseline="0" dirty="0" smtClean="0"/>
                  <a:t>ú</a:t>
                </a:r>
                <a:r>
                  <a:rPr lang="en-US" dirty="0" smtClean="0"/>
                  <a:t>mero </a:t>
                </a:r>
                <a:r>
                  <a:rPr lang="en-US" dirty="0"/>
                  <a:t>de escolares faltosos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latin typeface="Calibri" pitchFamily="34" charset="0"/>
              </a:defRPr>
            </a:pPr>
            <a:endParaRPr lang="pt-BR"/>
          </a:p>
        </c:txPr>
        <c:crossAx val="609466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pt-BR"/>
          </a:p>
        </c:txPr>
      </c:legendEntry>
      <c:layout/>
    </c:legend>
    <c:plotVisOnly val="1"/>
    <c:dispBlanksAs val="gap"/>
  </c:chart>
  <c:spPr>
    <a:solidFill>
      <a:schemeClr val="bg1"/>
    </a:solidFill>
    <a:ln>
      <a:solidFill>
        <a:prstClr val="black">
          <a:alpha val="60000"/>
        </a:prstClr>
      </a:solidFill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just">
              <a:defRPr/>
            </a:pPr>
            <a:r>
              <a:rPr lang="en-US" sz="1200" b="1" i="0" u="none" strike="noStrike" baseline="0" dirty="0">
                <a:latin typeface="Calibri" pitchFamily="34" charset="0"/>
              </a:rPr>
              <a:t>6. Proporção de escolares de 06 a 12 anos que </a:t>
            </a:r>
            <a:r>
              <a:rPr lang="pt-BR" sz="1200" dirty="0">
                <a:latin typeface="Calibri" pitchFamily="34" charset="0"/>
              </a:rPr>
              <a:t>tiveram tratamento odontológico concluído </a:t>
            </a:r>
            <a:r>
              <a:rPr lang="en-US" sz="1200" b="1" i="0" u="none" strike="noStrike" baseline="0" dirty="0">
                <a:latin typeface="Calibri" pitchFamily="34" charset="0"/>
              </a:rPr>
              <a:t>dentro do total de escolares cadastrados na </a:t>
            </a:r>
            <a:r>
              <a:rPr lang="en-US" sz="1200" b="1" i="0" u="none" strike="noStrike" baseline="0" dirty="0" smtClean="0">
                <a:latin typeface="Calibri" pitchFamily="34" charset="0"/>
              </a:rPr>
              <a:t>intenvenção</a:t>
            </a:r>
          </a:p>
          <a:p>
            <a:pPr algn="just">
              <a:defRPr/>
            </a:pPr>
            <a:endParaRPr lang="pt-BR" sz="12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9.7398257177535433E-2"/>
          <c:y val="2.9875428871191007E-2"/>
        </c:manualLayout>
      </c:layout>
    </c:title>
    <c:plotArea>
      <c:layout/>
      <c:pieChart>
        <c:varyColors val="1"/>
        <c:ser>
          <c:idx val="0"/>
          <c:order val="0"/>
          <c:tx>
            <c:v>Número de escolares que não tiveram tratamento odontológico concluído</c:v>
          </c:tx>
          <c:dLbls>
            <c:dLbl>
              <c:idx val="0"/>
              <c:layout>
                <c:manualLayout>
                  <c:x val="-0.117073897532537"/>
                  <c:y val="-8.07412668549835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118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2898425310414505"/>
                  <c:y val="6.89210461159214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Lit>
              <c:ptCount val="1"/>
              <c:pt idx="0">
                <c:v>Número de escolares que tiveram tratamento odontológico concluído</c:v>
              </c:pt>
            </c:strLit>
          </c:cat>
          <c:val>
            <c:numRef>
              <c:f>Plan2!$B$2:$B$3</c:f>
              <c:numCache>
                <c:formatCode>General</c:formatCode>
                <c:ptCount val="2"/>
                <c:pt idx="0">
                  <c:v>118</c:v>
                </c:pt>
                <c:pt idx="1">
                  <c:v>72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baseline="0">
                <a:latin typeface="Calibri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54629415740220899"/>
          <c:y val="0.46698763651610392"/>
          <c:w val="0.39012705030877609"/>
          <c:h val="0.53301236348389702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zero"/>
  </c:chart>
  <c:spPr>
    <a:noFill/>
    <a:ln>
      <a:solidFill>
        <a:prstClr val="black">
          <a:alpha val="47000"/>
        </a:prstClr>
      </a:solidFill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just">
              <a:defRPr/>
            </a:pPr>
            <a:r>
              <a:rPr lang="pt-BR" sz="1200" dirty="0" smtClean="0">
                <a:latin typeface="Calibri" pitchFamily="34" charset="0"/>
              </a:rPr>
              <a:t>7. Proporção </a:t>
            </a:r>
            <a:r>
              <a:rPr lang="pt-BR" sz="1200" dirty="0">
                <a:latin typeface="Calibri" pitchFamily="34" charset="0"/>
              </a:rPr>
              <a:t>de escolares residentes na área entre 6 e 12 anos que apresentaram alto risco a cárie dentária dentro no número total de escolares cadastrados.</a:t>
            </a:r>
          </a:p>
        </c:rich>
      </c:tx>
      <c:layout>
        <c:manualLayout>
          <c:xMode val="edge"/>
          <c:yMode val="edge"/>
          <c:x val="9.463888888888905E-2"/>
          <c:y val="2.7777777777777821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663757790353103"/>
                  <c:y val="0.142868183143774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59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1259188047206202"/>
                  <c:y val="-0.205853018372703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  <a:r>
                      <a:rPr lang="en-US" dirty="0" smtClean="0"/>
                      <a:t>% </a:t>
                    </a:r>
                  </a:p>
                  <a:p>
                    <a:r>
                      <a:rPr lang="en-US" dirty="0" smtClean="0"/>
                      <a:t>131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Lit>
              <c:ptCount val="1"/>
              <c:pt idx="0">
                <c:v>Número de escolares com alto risco para cárie dentária</c:v>
              </c:pt>
            </c:strLit>
          </c:cat>
          <c:val>
            <c:numRef>
              <c:f>Plan3!$B$2:$B$3</c:f>
              <c:numCache>
                <c:formatCode>General</c:formatCode>
                <c:ptCount val="2"/>
                <c:pt idx="0">
                  <c:v>59</c:v>
                </c:pt>
                <c:pt idx="1">
                  <c:v>131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baseline="0">
                <a:latin typeface="Calibri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62915926008221301"/>
          <c:y val="0.3696340040828231"/>
          <c:w val="0.33954941386441023"/>
          <c:h val="0.478092738407699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zero"/>
  </c:chart>
  <c:spPr>
    <a:ln>
      <a:solidFill>
        <a:prstClr val="black">
          <a:alpha val="46000"/>
        </a:prstClr>
      </a:solidFill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just">
              <a:defRPr/>
            </a:pPr>
            <a:r>
              <a:rPr lang="en-US" sz="1200" b="1" i="0" u="none" strike="noStrike" baseline="0" dirty="0">
                <a:latin typeface="Calibri" pitchFamily="34" charset="0"/>
              </a:rPr>
              <a:t>6. Proporção de escolares de 06 a 12 anos </a:t>
            </a:r>
            <a:r>
              <a:rPr lang="pt-BR" sz="1200" dirty="0">
                <a:latin typeface="Calibri" pitchFamily="34" charset="0"/>
              </a:rPr>
              <a:t>que passaram por exame de rastreamento de cárie dentro do número de escolares da </a:t>
            </a:r>
            <a:r>
              <a:rPr lang="pt-BR" sz="1200" dirty="0" smtClean="0">
                <a:latin typeface="Calibri" pitchFamily="34" charset="0"/>
              </a:rPr>
              <a:t>escola </a:t>
            </a:r>
            <a:r>
              <a:rPr lang="pt-BR" sz="1200" dirty="0">
                <a:latin typeface="Calibri" pitchFamily="34" charset="0"/>
              </a:rPr>
              <a:t>selecionada.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v>Número de escolares que passaram por exame de rastreamento de cárie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dirty="0"/>
                      <a:t>92,99%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4.3021044536718109E-2"/>
                  <c:y val="0.10623428994000705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7,01%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Lit>
              <c:ptCount val="1"/>
              <c:pt idx="0">
                <c:v>Número de escolares que passaram por exame de rastreamento de cárie</c:v>
              </c:pt>
            </c:strLit>
          </c:cat>
          <c:val>
            <c:numRef>
              <c:f>Plan2!$B$2:$B$3</c:f>
              <c:numCache>
                <c:formatCode>General</c:formatCode>
                <c:ptCount val="2"/>
                <c:pt idx="0">
                  <c:v>332</c:v>
                </c:pt>
                <c:pt idx="1">
                  <c:v>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0595169453745703"/>
          <c:y val="0.33209104712271009"/>
          <c:w val="0.32872482682784032"/>
          <c:h val="0.61452724949050819"/>
        </c:manualLayout>
      </c:layout>
      <c:txPr>
        <a:bodyPr/>
        <a:lstStyle/>
        <a:p>
          <a:pPr rtl="0">
            <a:defRPr baseline="0">
              <a:latin typeface="Calibri" pitchFamily="34" charset="0"/>
            </a:defRPr>
          </a:pPr>
          <a:endParaRPr lang="pt-BR"/>
        </a:p>
      </c:txPr>
    </c:legend>
    <c:plotVisOnly val="1"/>
    <c:dispBlanksAs val="zero"/>
  </c:chart>
  <c:spPr>
    <a:noFill/>
    <a:ln>
      <a:solidFill>
        <a:prstClr val="black">
          <a:alpha val="39000"/>
        </a:prstClr>
      </a:solidFill>
    </a:ln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algn="just">
              <a:defRPr/>
            </a:pPr>
            <a:r>
              <a:rPr lang="pt-BR" sz="1100" dirty="0"/>
              <a:t>8. </a:t>
            </a:r>
            <a:r>
              <a:rPr lang="pt-BR" sz="1200" dirty="0">
                <a:latin typeface="Calibri" pitchFamily="34" charset="0"/>
              </a:rPr>
              <a:t>Proporção de escolares  que passaram por escovação supervisionada na escola ou em consultório dentro do total de escolares cadastrados</a:t>
            </a:r>
          </a:p>
        </c:rich>
      </c:tx>
      <c:layout>
        <c:manualLayout>
          <c:xMode val="edge"/>
          <c:yMode val="edge"/>
          <c:x val="8.0624890638670385E-2"/>
          <c:y val="2.3148148148148098E-2"/>
        </c:manualLayout>
      </c:layout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A62A9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52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187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2941130796150505"/>
                  <c:y val="-4.79680664916885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170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Lit>
              <c:ptCount val="1"/>
              <c:pt idx="0">
                <c:v>Número de escolares que passaram por escovação supervisionada na escola ou em consultório</c:v>
              </c:pt>
            </c:strLit>
          </c:cat>
          <c:val>
            <c:numRef>
              <c:f>Plan3!$B$2:$B$3</c:f>
              <c:numCache>
                <c:formatCode>General</c:formatCode>
                <c:ptCount val="2"/>
                <c:pt idx="0">
                  <c:v>187</c:v>
                </c:pt>
                <c:pt idx="1">
                  <c:v>170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1100" baseline="0">
                <a:latin typeface="Calibri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53400131233595804"/>
          <c:y val="0.31547827354914032"/>
          <c:w val="0.44099868766404221"/>
          <c:h val="0.60492271799358543"/>
        </c:manualLayout>
      </c:layout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zero"/>
  </c:chart>
  <c:spPr>
    <a:ln>
      <a:solidFill>
        <a:prstClr val="black">
          <a:alpha val="47000"/>
        </a:prstClr>
      </a:solidFill>
    </a:ln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baseline="0" dirty="0">
                <a:latin typeface="Calibri" pitchFamily="34" charset="0"/>
              </a:rPr>
              <a:t>9. </a:t>
            </a:r>
            <a:r>
              <a:rPr lang="pt-BR" sz="1200" b="1" i="0" u="none" strike="noStrike" baseline="0" dirty="0">
                <a:latin typeface="Calibri" pitchFamily="34" charset="0"/>
              </a:rPr>
              <a:t>Proporção de escolares  que passaram por aplicação tópica de flúor na escola ou em consultório dentro do total de </a:t>
            </a:r>
            <a:r>
              <a:rPr lang="pt-BR" sz="1200" b="1" i="0" u="none" strike="noStrike" baseline="0" dirty="0" smtClean="0">
                <a:latin typeface="Calibri" pitchFamily="34" charset="0"/>
              </a:rPr>
              <a:t>escolares   cadastrados</a:t>
            </a:r>
            <a:endParaRPr lang="en-US" sz="12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5.4983236261420002E-2"/>
          <c:y val="2.1458909474405409E-2"/>
        </c:manualLayout>
      </c:layout>
    </c:title>
    <c:plotArea>
      <c:layout>
        <c:manualLayout>
          <c:layoutTarget val="inner"/>
          <c:xMode val="edge"/>
          <c:yMode val="edge"/>
          <c:x val="0.12651978418673407"/>
          <c:y val="0.253740386422668"/>
          <c:w val="0.50244901366127925"/>
          <c:h val="0.71369508811398741"/>
        </c:manualLayout>
      </c:layout>
      <c:barChart>
        <c:barDir val="col"/>
        <c:grouping val="stacked"/>
        <c:ser>
          <c:idx val="0"/>
          <c:order val="0"/>
          <c:tx>
            <c:v>Número de escolares que não passaram por aplicação tópica de flúor</c:v>
          </c:tx>
          <c:cat>
            <c:strLit>
              <c:ptCount val="1"/>
              <c:pt idx="0">
                <c:v>Numero de crianças que não tiveram a busca ativa realizada</c:v>
              </c:pt>
            </c:strLit>
          </c:cat>
          <c:val>
            <c:numRef>
              <c:f>Plan1!$B$2:$C$2</c:f>
              <c:numCache>
                <c:formatCode>General</c:formatCode>
                <c:ptCount val="2"/>
                <c:pt idx="0">
                  <c:v>170</c:v>
                </c:pt>
              </c:numCache>
            </c:numRef>
          </c:val>
        </c:ser>
        <c:ser>
          <c:idx val="1"/>
          <c:order val="1"/>
          <c:tx>
            <c:v>Número de escolares que passaram por aplicação tópica de flúor</c:v>
          </c:tx>
          <c:spPr>
            <a:solidFill>
              <a:srgbClr val="92D050"/>
            </a:solidFill>
          </c:spPr>
          <c:cat>
            <c:strLit>
              <c:ptCount val="1"/>
              <c:pt idx="0">
                <c:v>Numero de crianças que não tiveram a busca ativa realizada</c:v>
              </c:pt>
            </c:strLit>
          </c:cat>
          <c:val>
            <c:numRef>
              <c:f>Plan1!$B$3:$C$3</c:f>
              <c:numCache>
                <c:formatCode>General</c:formatCode>
                <c:ptCount val="2"/>
                <c:pt idx="0">
                  <c:v>187</c:v>
                </c:pt>
              </c:numCache>
            </c:numRef>
          </c:val>
        </c:ser>
        <c:gapWidth val="300"/>
        <c:overlap val="100"/>
        <c:axId val="61499648"/>
        <c:axId val="61501440"/>
      </c:barChart>
      <c:catAx>
        <c:axId val="61499648"/>
        <c:scaling>
          <c:orientation val="minMax"/>
        </c:scaling>
        <c:delete val="1"/>
        <c:axPos val="b"/>
        <c:majorTickMark val="none"/>
        <c:tickLblPos val="none"/>
        <c:crossAx val="61501440"/>
        <c:crosses val="autoZero"/>
        <c:auto val="1"/>
        <c:lblAlgn val="ctr"/>
        <c:lblOffset val="100"/>
      </c:catAx>
      <c:valAx>
        <c:axId val="61501440"/>
        <c:scaling>
          <c:orientation val="minMax"/>
        </c:scaling>
        <c:axPos val="l"/>
        <c:majorGridlines/>
        <c:numFmt formatCode="General" sourceLinked="1"/>
        <c:tickLblPos val="nextTo"/>
        <c:crossAx val="6149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70126335169241"/>
          <c:y val="0.43574579677624009"/>
          <c:w val="0.32746619423238721"/>
          <c:h val="0.34419894500029802"/>
        </c:manualLayout>
      </c:layout>
      <c:txPr>
        <a:bodyPr/>
        <a:lstStyle/>
        <a:p>
          <a:pPr>
            <a:defRPr baseline="0">
              <a:latin typeface="Calibri" pitchFamily="34" charset="0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>
      <a:solidFill>
        <a:prstClr val="black">
          <a:alpha val="50000"/>
        </a:prstClr>
      </a:solidFill>
    </a:ln>
  </c:spPr>
  <c:externalData r:id="rId1"/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2:20:47.241" idx="1">
    <p:pos x="2498" y="1226"/>
    <p:text>Nesse primeiro grafico podemos perceber um declinio de primeiras consultas realizadas nos 2 ultimos meses. Isso ocorreu devido a falta de transporte nesse periodo de intervenção. Por questões politicas o transporte escolar foi suspenso e a população que utiliza os onibus escolares para tudo ficou bastante prejudicada.</p:text>
  </p:cm>
  <p:cm authorId="0" dt="2013-05-17T12:25:25.545" idx="2">
    <p:pos x="5298" y="1290"/>
    <p:text>Aqui observamos a proporção de escolares que passaram por primeira consulta dentro do total de crianças residentes na area. 
Estimamos que a população de 7 a 14 anos seria 700 crianças. Não temos dados na Unidade sobre a faixa etaria de 6 a 12 anos então utilizamos este dado. Dentro deste universo 190 crianças passaram por primeira consulta odontologica o que contabiliza 27% deste total. 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28:24.198" idx="17">
    <p:pos x="10" y="10"/>
    <p:text>A princípio acreditava-se que este indicador seria fácil de se obter, porém verificamos que o escovódromo estava quebrado e a pia do banheiro era muito pequena, alem de não ter funcionario de limpeza fixo na escola. 
Para não causar transtornos a diretora optamos por realizar a escovação supervisionada da maioria dos alunos em consultorio.
 A Técnica em Saúde Bucal foi orientada para a realização do acolhimento dos escolares e responsáveis bem como a escovação supervisionada e aplicação de flúor dos mesmos antes das consultas otimizando o tempo em consultório. 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29:16.645" idx="18">
    <p:pos x="10" y="10"/>
    <p:text>Da mesma forma a aplicação de fluor. 
Todas as crianças que escovaram receberam aplicação tópica de flúor independente do índice de cárie como forma de prevenção a saúde bucal.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30:58.482" idx="3">
    <p:pos x="2314" y="1010"/>
    <p:text>Neste grafico observamos que 156 crianças faltaram a consulta, sendo que 97 tiveram a busca ativa realizada e 59 não tiveram a busca ativa realizada. 
No grafico ao lado percebe-se que isso totaliza um indicador de 62% de buscas ativas realizadas, seja atraves de cartas aos pais (que eram enviadas novamente), seja atraves dos agentes comunitarios que entravam em contato com os responsaveis.
 </p:text>
  </p:cm>
  <p:cm authorId="0" dt="2013-05-17T13:31:41.850" idx="4">
    <p:pos x="4527" y="1026"/>
    <p:text>De inicio utilizamos as cartas, quando ocorreram problemas com o transporte das crianças contatamos os agentes comunitarios. Eles entravam em contato com os pais, perguntavam a eles qual turno era mais acessivel (manha ou tarde) para levar as crianças e ja marcavam a consulta para facilitar ao maximo o acesso dessas crianças ao serviço.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2:44:11.211" idx="6">
    <p:pos x="1251" y="586"/>
    <p:text>Observamos neste primeiro grafico que 118 crianças tiveram o tratamento concluido, dentro de um universo de 190 crianças que tiveram primeira consulta realizada. Isso significa um indicador de 62%, acima da meta estipulada de 60%. 
Deve ser ressaltado que esse indicador – tratamento concluído – não era a prioridade de projeto. A prioridade inicial seria garantir que a maioria das crianças triadas tivesse a oportunidade de passar por uma consulta odontológica. Ademais este valor de 60% foi um valor aleatório estipulado devido à necessidade de avaliarmos o andamento do projeto e continuidade do tratamento dos escolares.</p:text>
  </p:cm>
  <p:cm authorId="0" dt="2013-05-17T13:03:00.965" idx="7">
    <p:pos x="2553" y="580"/>
    <p:text>Dessa forma dentro do grupo de pacientes com tratamento concluído incluem-se as crianças sem necessidade de tratamento que tiveram primeiras consultas odontológicas realizadas. Optou-se por incluí-las para possibilitar que todas as crianças passassem por consulta odontológica, para orientação e escovação supervisionada, garantindo assim a manutenção da saúde bucal das mesmas. Dessa forma estamos atentos ao principio da universalidade, possibilitando que todos tenham acesso ao serviço.</p:text>
  </p:cm>
  <p:cm authorId="0" dt="2013-05-17T12:46:21.643" idx="8">
    <p:pos x="4226" y="562"/>
    <p:text>Nesse segundo grafico observamos que o numero de tratamentos concluidos vai decaindo ao longo do tempo (bem como o numero de crianças que tiveram a primeira realizada) devido aos problemas com o transporte ja mencionados.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2:47:33.309" idx="9">
    <p:pos x="5168" y="2896"/>
    <p:text>Os demais integrantes da ESF mostravam-se a disposição quando necessário, como as recepcionistas que por vezes faziam o acolhimento dos escolares e os agentes comunitários que foram importantes na busca ativa dos faltosos, contudo, devido as atribuições especificas de cada um e ao tumultuado período eleitoral a maioria evitava comprometer-se na realização das atividades.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2:49:15.989" idx="10">
    <p:pos x="2276" y="517"/>
    <p:text>O número total de crianças examinadas foi de 332 crianças, sendo o número total de crianças da escola de 357 temos um indicador de 92,99%.Mesmo instituindo-se um dia para acomodar os faltosos no dia do exame, algumas crianças faltaram o que implica no índice tão próximo do estabelecido de 100%.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04:18.528" idx="13">
    <p:pos x="10" y="10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00:20.035" idx="11">
    <p:pos x="2804" y="411"/>
    <p:text>Esse grafico nos mostra como está a saude bucal de nossa população. O número de crianças identificadas como  apresentando alto risco em saúde bucal  (sendo consideradas prioritárias nas remarcações) foi de 59 crianças. Totalizando 31% dos escolares cadastrados.
Eram consideradas de alto risco as crianças com pelo menos 2 unidades dentarias com carie ativa, sendo ao menos uma permanente e acumulo de fatores de risco, como alto indice de placa.
Isso nos mostra a necessidade de atentarmos para o principio da equidade, tratando desigualmente os desiguais, dando enfase ao tratamento dos que mais necessitam.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10:16.299" idx="15">
    <p:pos x="3142" y="92"/>
    <p:text>Nesse indicador atentamos para a qualidade da informação partilhada. Optou-se por atividades ludico educativas, despertando o interesse das crianças. Sabemos que apenas palestras ou videos educativos torna a atividade chata, maçante e o escolar não "leva o aprendizado" para a casa, para a familia...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7T13:23:12.135" idx="16">
    <p:pos x="10" y="10"/>
    <p:text>Nesse sentido buscamos dinâmicas participativas e a resposta foi excelente. 
A rotina estabelecida foi a seguinte: Primeiro utilizamos um video de musicas divertidas (parodias) sobre os problemas bucais, posteriormente realizava-se a dinâmica do dia, "dinamica dos dentes de isopor", confecção de cartazes com recortes... e em seguida era feito o levantamento (exame bucal dos escolares) otimizando o tempo que tinhamos fora do consultorio odontologico.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0.21311</cdr:x>
      <cdr:y>0.35897</cdr:y>
    </cdr:from>
    <cdr:to>
      <cdr:x>0.27869</cdr:x>
      <cdr:y>0.48718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36104" y="1008112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57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0.42623</cdr:x>
      <cdr:y>0.28205</cdr:y>
    </cdr:from>
    <cdr:to>
      <cdr:x>0.4918</cdr:x>
      <cdr:y>0.38462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872208" y="792088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dirty="0"/>
            <a:t>6</a:t>
          </a:r>
          <a:r>
            <a:rPr lang="pt-BR" sz="1100" dirty="0" smtClean="0"/>
            <a:t>7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0.62295</cdr:x>
      <cdr:y>0.46154</cdr:y>
    </cdr:from>
    <cdr:to>
      <cdr:x>0.70492</cdr:x>
      <cdr:y>0.58974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736304" y="1296144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40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0.83607</cdr:x>
      <cdr:y>0.5641</cdr:y>
    </cdr:from>
    <cdr:to>
      <cdr:x>0.91803</cdr:x>
      <cdr:y>0.64103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672408" y="158417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26</a:t>
          </a:r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0.71458</cdr:x>
      <cdr:y>0.37847</cdr:y>
    </cdr:from>
    <cdr:to>
      <cdr:x>0.91458</cdr:x>
      <cdr:y>0.71181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267075" y="1038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0.51667</cdr:x>
      <cdr:y>0.3</cdr:y>
    </cdr:from>
    <cdr:to>
      <cdr:x>0.975</cdr:x>
      <cdr:y>0.81579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232248" y="864096"/>
          <a:ext cx="1980206" cy="148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>
            <a:buClr>
              <a:srgbClr val="C00000"/>
            </a:buClr>
            <a:buSzPct val="195000"/>
            <a:buFont typeface="Wingdings" pitchFamily="2" charset="2"/>
            <a:buChar char="§"/>
          </a:pPr>
          <a:r>
            <a:rPr lang="pt-BR" dirty="0" smtClean="0">
              <a:latin typeface="Calibri" pitchFamily="34" charset="0"/>
            </a:rPr>
            <a:t>N</a:t>
          </a:r>
          <a:r>
            <a:rPr lang="en-US" dirty="0" smtClean="0">
              <a:latin typeface="Calibri" pitchFamily="34" charset="0"/>
            </a:rPr>
            <a:t>ú</a:t>
          </a:r>
          <a:r>
            <a:rPr lang="pt-BR" dirty="0" smtClean="0">
              <a:latin typeface="Calibri" pitchFamily="34" charset="0"/>
            </a:rPr>
            <a:t>mero </a:t>
          </a:r>
          <a:r>
            <a:rPr lang="pt-BR" dirty="0">
              <a:latin typeface="Calibri" pitchFamily="34" charset="0"/>
            </a:rPr>
            <a:t>de escolares que </a:t>
          </a:r>
        </a:p>
        <a:p xmlns:a="http://schemas.openxmlformats.org/drawingml/2006/main">
          <a:pPr algn="just"/>
          <a:r>
            <a:rPr lang="pt-BR" dirty="0">
              <a:latin typeface="Calibri" pitchFamily="34" charset="0"/>
            </a:rPr>
            <a:t>tiveram busca ativa realizada</a:t>
          </a:r>
        </a:p>
        <a:p xmlns:a="http://schemas.openxmlformats.org/drawingml/2006/main">
          <a:pPr algn="just"/>
          <a:endParaRPr lang="pt-BR" dirty="0">
            <a:latin typeface="Calibri" pitchFamily="34" charset="0"/>
          </a:endParaRPr>
        </a:p>
        <a:p xmlns:a="http://schemas.openxmlformats.org/drawingml/2006/main">
          <a:pPr algn="just">
            <a:buClr>
              <a:srgbClr val="00B0F0"/>
            </a:buClr>
            <a:buSzPct val="196000"/>
            <a:buFont typeface="Wingdings" pitchFamily="2" charset="2"/>
            <a:buChar char="§"/>
          </a:pPr>
          <a:r>
            <a:rPr lang="pt-BR" dirty="0" smtClean="0">
              <a:solidFill>
                <a:schemeClr val="tx1"/>
              </a:solidFill>
              <a:latin typeface="Calibri" pitchFamily="34" charset="0"/>
            </a:rPr>
            <a:t>N</a:t>
          </a:r>
          <a:r>
            <a:rPr lang="en-US" dirty="0" smtClean="0">
              <a:latin typeface="Calibri" pitchFamily="34" charset="0"/>
            </a:rPr>
            <a:t>ú</a:t>
          </a:r>
          <a:r>
            <a:rPr lang="pt-BR" dirty="0" smtClean="0">
              <a:solidFill>
                <a:schemeClr val="tx1"/>
              </a:solidFill>
              <a:latin typeface="Calibri" pitchFamily="34" charset="0"/>
            </a:rPr>
            <a:t>mero </a:t>
          </a:r>
          <a:r>
            <a:rPr lang="pt-BR" dirty="0">
              <a:solidFill>
                <a:schemeClr val="tx1"/>
              </a:solidFill>
              <a:latin typeface="Calibri" pitchFamily="34" charset="0"/>
            </a:rPr>
            <a:t>de escolares que </a:t>
          </a:r>
        </a:p>
        <a:p xmlns:a="http://schemas.openxmlformats.org/drawingml/2006/main">
          <a:pPr algn="just"/>
          <a:r>
            <a:rPr lang="pt-BR" dirty="0">
              <a:solidFill>
                <a:schemeClr val="tx1"/>
              </a:solidFill>
              <a:latin typeface="Calibri" pitchFamily="34" charset="0"/>
            </a:rPr>
            <a:t>não tiveram </a:t>
          </a:r>
          <a:r>
            <a:rPr lang="pt-BR" dirty="0" smtClean="0">
              <a:solidFill>
                <a:schemeClr val="tx1"/>
              </a:solidFill>
              <a:latin typeface="Calibri" pitchFamily="34" charset="0"/>
            </a:rPr>
            <a:t>busca </a:t>
          </a:r>
          <a:r>
            <a:rPr lang="pt-BR" dirty="0">
              <a:solidFill>
                <a:schemeClr val="tx1"/>
              </a:solidFill>
              <a:latin typeface="Calibri" pitchFamily="34" charset="0"/>
            </a:rPr>
            <a:t>ativa </a:t>
          </a:r>
          <a:r>
            <a:rPr lang="pt-BR" dirty="0" smtClean="0">
              <a:solidFill>
                <a:schemeClr val="tx1"/>
              </a:solidFill>
              <a:latin typeface="Calibri" pitchFamily="34" charset="0"/>
            </a:rPr>
            <a:t>realizada</a:t>
          </a:r>
          <a:endParaRPr lang="pt-BR" dirty="0">
            <a:solidFill>
              <a:schemeClr val="tx1"/>
            </a:solidFill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0.82686</cdr:x>
      <cdr:y>0.50857</cdr:y>
    </cdr:from>
    <cdr:to>
      <cdr:x>0.99647</cdr:x>
      <cdr:y>0.78286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457700" y="1695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0.19672</cdr:x>
      <cdr:y>0.22662</cdr:y>
    </cdr:from>
    <cdr:to>
      <cdr:x>0.36633</cdr:x>
      <cdr:y>0.51805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864096" y="648072"/>
          <a:ext cx="745010" cy="833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b="0" dirty="0">
              <a:latin typeface="Calibri" pitchFamily="34" charset="0"/>
            </a:rPr>
            <a:t>156</a:t>
          </a:r>
        </a:p>
      </cdr:txBody>
    </cdr:sp>
  </cdr:relSizeAnchor>
  <cdr:relSizeAnchor xmlns:cdr="http://schemas.openxmlformats.org/drawingml/2006/chartDrawing">
    <cdr:from>
      <cdr:x>0.21311</cdr:x>
      <cdr:y>0.65467</cdr:y>
    </cdr:from>
    <cdr:to>
      <cdr:x>0.38272</cdr:x>
      <cdr:y>0.92895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936104" y="1872208"/>
          <a:ext cx="745010" cy="784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97</a:t>
          </a: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0.21025</cdr:x>
      <cdr:y>0.40286</cdr:y>
    </cdr:from>
    <cdr:to>
      <cdr:x>0.37986</cdr:x>
      <cdr:y>0.67714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133475" y="13430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59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0.56648</cdr:x>
      <cdr:y>0.7548</cdr:y>
    </cdr:from>
    <cdr:to>
      <cdr:x>0.92697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76264" y="2088231"/>
          <a:ext cx="1512168" cy="678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just"/>
          <a:r>
            <a:rPr lang="pt-BR" sz="1000" dirty="0" smtClean="0">
              <a:latin typeface="Calibri" pitchFamily="34" charset="0"/>
              <a:cs typeface="Lucida Sans Unicode" pitchFamily="34" charset="0"/>
            </a:rPr>
            <a:t>   Número </a:t>
          </a:r>
          <a:r>
            <a:rPr lang="pt-BR" sz="1000" dirty="0">
              <a:latin typeface="Calibri" pitchFamily="34" charset="0"/>
              <a:cs typeface="Lucida Sans Unicode" pitchFamily="34" charset="0"/>
            </a:rPr>
            <a:t>de escolares </a:t>
          </a:r>
          <a:r>
            <a:rPr lang="pt-BR" sz="1000" dirty="0" smtClean="0">
              <a:latin typeface="Calibri" pitchFamily="34" charset="0"/>
              <a:cs typeface="Lucida Sans Unicode" pitchFamily="34" charset="0"/>
            </a:rPr>
            <a:t>que </a:t>
          </a:r>
        </a:p>
        <a:p xmlns:a="http://schemas.openxmlformats.org/drawingml/2006/main">
          <a:pPr algn="just"/>
          <a:r>
            <a:rPr lang="pt-BR" sz="1000" dirty="0" smtClean="0">
              <a:latin typeface="Calibri" pitchFamily="34" charset="0"/>
              <a:cs typeface="Lucida Sans Unicode" pitchFamily="34" charset="0"/>
            </a:rPr>
            <a:t>não tiveram tratamento</a:t>
          </a:r>
        </a:p>
        <a:p xmlns:a="http://schemas.openxmlformats.org/drawingml/2006/main">
          <a:pPr algn="just"/>
          <a:r>
            <a:rPr lang="pt-BR" sz="1000" dirty="0" smtClean="0">
              <a:latin typeface="Calibri" pitchFamily="34" charset="0"/>
              <a:cs typeface="Lucida Sans Unicode" pitchFamily="34" charset="0"/>
            </a:rPr>
            <a:t> odontológico </a:t>
          </a:r>
          <a:r>
            <a:rPr lang="pt-BR" sz="1000" dirty="0">
              <a:latin typeface="Calibri" pitchFamily="34" charset="0"/>
              <a:cs typeface="Lucida Sans Unicode" pitchFamily="34" charset="0"/>
            </a:rPr>
            <a:t>concluído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0.66129</cdr:x>
      <cdr:y>0.60374</cdr:y>
    </cdr:from>
    <cdr:to>
      <cdr:x>0.86129</cdr:x>
      <cdr:y>0.93707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952328" y="1656184"/>
          <a:ext cx="892899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000" dirty="0">
              <a:latin typeface="Calibri" pitchFamily="34" charset="0"/>
            </a:rPr>
            <a:t>Número de escolares com</a:t>
          </a:r>
        </a:p>
        <a:p xmlns:a="http://schemas.openxmlformats.org/drawingml/2006/main">
          <a:r>
            <a:rPr lang="pt-BR" sz="1000" dirty="0">
              <a:latin typeface="Calibri" pitchFamily="34" charset="0"/>
            </a:rPr>
            <a:t> médio e baixo risco para</a:t>
          </a:r>
        </a:p>
        <a:p xmlns:a="http://schemas.openxmlformats.org/drawingml/2006/main">
          <a:r>
            <a:rPr lang="pt-BR" sz="1000" dirty="0">
              <a:latin typeface="Calibri" pitchFamily="34" charset="0"/>
            </a:rPr>
            <a:t> cárie dentária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0.52459</cdr:x>
      <cdr:y>0.64706</cdr:y>
    </cdr:from>
    <cdr:to>
      <cdr:x>0.87125</cdr:x>
      <cdr:y>0.93025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04256" y="1584176"/>
          <a:ext cx="1522708" cy="693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000" dirty="0">
              <a:latin typeface="Calibri" pitchFamily="34" charset="0"/>
              <a:cs typeface="Lucida Sans Unicode" pitchFamily="34" charset="0"/>
            </a:rPr>
            <a:t>Número de escolares que </a:t>
          </a:r>
          <a:r>
            <a:rPr lang="pt-BR" sz="1000" dirty="0" smtClean="0">
              <a:latin typeface="Calibri" pitchFamily="34" charset="0"/>
              <a:cs typeface="Lucida Sans Unicode" pitchFamily="34" charset="0"/>
            </a:rPr>
            <a:t>não</a:t>
          </a:r>
        </a:p>
        <a:p xmlns:a="http://schemas.openxmlformats.org/drawingml/2006/main">
          <a:r>
            <a:rPr lang="pt-BR" sz="1000" dirty="0" smtClean="0">
              <a:latin typeface="Calibri" pitchFamily="34" charset="0"/>
              <a:cs typeface="Lucida Sans Unicode" pitchFamily="34" charset="0"/>
            </a:rPr>
            <a:t> passaram por </a:t>
          </a:r>
          <a:r>
            <a:rPr lang="pt-BR" sz="1000" dirty="0">
              <a:latin typeface="Calibri" pitchFamily="34" charset="0"/>
              <a:cs typeface="Lucida Sans Unicode" pitchFamily="34" charset="0"/>
            </a:rPr>
            <a:t>exame de </a:t>
          </a:r>
          <a:endParaRPr lang="pt-BR" sz="1000" dirty="0" smtClean="0">
            <a:latin typeface="Calibri" pitchFamily="34" charset="0"/>
            <a:cs typeface="Lucida Sans Unicode" pitchFamily="34" charset="0"/>
          </a:endParaRPr>
        </a:p>
        <a:p xmlns:a="http://schemas.openxmlformats.org/drawingml/2006/main">
          <a:r>
            <a:rPr lang="pt-BR" sz="1000" dirty="0" smtClean="0">
              <a:latin typeface="Calibri" pitchFamily="34" charset="0"/>
              <a:cs typeface="Lucida Sans Unicode" pitchFamily="34" charset="0"/>
            </a:rPr>
            <a:t>rastreamento </a:t>
          </a:r>
          <a:r>
            <a:rPr lang="pt-BR" sz="1000" dirty="0">
              <a:latin typeface="Calibri" pitchFamily="34" charset="0"/>
              <a:cs typeface="Lucida Sans Unicode" pitchFamily="34" charset="0"/>
            </a:rPr>
            <a:t>de cárie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0.55124</cdr:x>
      <cdr:y>0.60374</cdr:y>
    </cdr:from>
    <cdr:to>
      <cdr:x>0.75124</cdr:x>
      <cdr:y>0.93707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20280" y="1656184"/>
          <a:ext cx="914400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dirty="0">
              <a:latin typeface="Calibri" pitchFamily="34" charset="0"/>
            </a:rPr>
            <a:t>Número de escolares que</a:t>
          </a:r>
        </a:p>
        <a:p xmlns:a="http://schemas.openxmlformats.org/drawingml/2006/main">
          <a:r>
            <a:rPr lang="pt-BR" baseline="0" dirty="0">
              <a:latin typeface="Calibri" pitchFamily="34" charset="0"/>
            </a:rPr>
            <a:t> não passaram por escovação </a:t>
          </a:r>
        </a:p>
        <a:p xmlns:a="http://schemas.openxmlformats.org/drawingml/2006/main">
          <a:r>
            <a:rPr lang="pt-BR" baseline="0" dirty="0">
              <a:latin typeface="Calibri" pitchFamily="34" charset="0"/>
            </a:rPr>
            <a:t>supervisionada</a:t>
          </a:r>
          <a:endParaRPr lang="pt-BR" dirty="0">
            <a:latin typeface="Calibri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0.21127</cdr:x>
      <cdr:y>0.25406</cdr:y>
    </cdr:from>
    <cdr:to>
      <cdr:x>0.38088</cdr:x>
      <cdr:y>0.54549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080120" y="792088"/>
          <a:ext cx="867143" cy="90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000" b="0" dirty="0"/>
            <a:t>357</a:t>
          </a:r>
        </a:p>
      </cdr:txBody>
    </cdr:sp>
  </cdr:relSizeAnchor>
  <cdr:relSizeAnchor xmlns:cdr="http://schemas.openxmlformats.org/drawingml/2006/chartDrawing">
    <cdr:from>
      <cdr:x>0.21127</cdr:x>
      <cdr:y>0.69289</cdr:y>
    </cdr:from>
    <cdr:to>
      <cdr:x>0.38088</cdr:x>
      <cdr:y>0.96717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080120" y="2160240"/>
          <a:ext cx="867143" cy="855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000" dirty="0"/>
            <a:t>170</a:t>
          </a: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0.21127</cdr:x>
      <cdr:y>0.39264</cdr:y>
    </cdr:from>
    <cdr:to>
      <cdr:x>0.38088</cdr:x>
      <cdr:y>0.66692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080120" y="1224136"/>
          <a:ext cx="867143" cy="855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000" dirty="0"/>
            <a:t>187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1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97C130-6E7E-4493-A7F0-95F616AF1818}" type="datetimeFigureOut">
              <a:rPr lang="pt-BR" smtClean="0"/>
              <a:pPr/>
              <a:t>13/06/2013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6FC82A-5DFA-4FD9-BBDE-3FE1BFC01E9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893167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UNIVERSIDADE FEDERAL DE </a:t>
            </a:r>
            <a:r>
              <a:rPr lang="pt-BR" sz="2000" dirty="0" smtClean="0">
                <a:solidFill>
                  <a:schemeClr val="tx1"/>
                </a:solidFill>
              </a:rPr>
              <a:t>PELOTAS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UNIVERSIDADE ABERTA DO SUS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Curso de Especialização </a:t>
            </a:r>
            <a:r>
              <a:rPr lang="pt-BR" sz="2000" dirty="0">
                <a:solidFill>
                  <a:schemeClr val="tx1"/>
                </a:solidFill>
              </a:rPr>
              <a:t>em Saúde da Família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b="1" dirty="0"/>
              <a:t> 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815666"/>
            <a:ext cx="7120880" cy="131445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Intervenção em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ucal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scolar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Laje-Bahia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chemeClr val="tx1"/>
                </a:solidFill>
              </a:rPr>
              <a:t> 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7494"/>
            <a:ext cx="1584176" cy="12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51720" y="3003798"/>
            <a:ext cx="50818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Josy Kelly de Souza </a:t>
            </a:r>
            <a:r>
              <a:rPr lang="pt-BR" b="1" dirty="0" smtClean="0"/>
              <a:t>Ribeiro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Orientador: Gustavo Giacomelli Nascimento</a:t>
            </a:r>
            <a:endParaRPr lang="pt-BR" dirty="0"/>
          </a:p>
          <a:p>
            <a:pPr algn="ctr"/>
            <a:r>
              <a:rPr lang="pt-BR" b="1" dirty="0"/>
              <a:t> </a:t>
            </a:r>
            <a:endParaRPr lang="pt-BR" dirty="0"/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297292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6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Reunião da Equipe de Saúde da Família (exposição do projeto)</a:t>
            </a:r>
          </a:p>
          <a:p>
            <a:pPr algn="just">
              <a:buNone/>
            </a:pP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2. Visita à provável escola-alvo das ações. </a:t>
            </a:r>
          </a:p>
          <a:p>
            <a:pPr algn="jus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	O projeto foi exposto à diretoria da escola observando interesse e engajamento da diretora. </a:t>
            </a:r>
          </a:p>
          <a:p>
            <a:pPr algn="just">
              <a:buNone/>
            </a:pPr>
            <a:endParaRPr lang="pt-BR" sz="7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3. A Equipe de Saúde Bucal (TSB e ASB) foi capacitada para preenchimento da ficha de levantamento. </a:t>
            </a:r>
          </a:p>
          <a:p>
            <a:pPr algn="just">
              <a:buNone/>
            </a:pPr>
            <a:r>
              <a:rPr lang="pt-BR" sz="7200" dirty="0" smtClean="0">
                <a:latin typeface="Arial" pitchFamily="34" charset="0"/>
                <a:cs typeface="Arial" pitchFamily="34" charset="0"/>
              </a:rPr>
              <a:t>	 	</a:t>
            </a:r>
            <a:endParaRPr lang="pt-BR" sz="7200" dirty="0" smtClean="0"/>
          </a:p>
          <a:p>
            <a:pPr algn="just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Metodologia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629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/>
              <a:t>Indicador 1 </a:t>
            </a:r>
            <a:endParaRPr lang="pt-BR" sz="1600" dirty="0" smtClean="0"/>
          </a:p>
          <a:p>
            <a:pPr>
              <a:buNone/>
            </a:pPr>
            <a:r>
              <a:rPr lang="pt-BR" sz="1200" dirty="0" smtClean="0"/>
              <a:t>Número de crianças que passaram por consulta odontológica dentro do total de crianças residentes na área. </a:t>
            </a:r>
          </a:p>
          <a:p>
            <a:pPr>
              <a:buNone/>
            </a:pPr>
            <a:r>
              <a:rPr lang="pt-BR" sz="1200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97210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9512" y="1563638"/>
          <a:ext cx="43924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07575"/>
              </p:ext>
            </p:extLst>
          </p:nvPr>
        </p:nvGraphicFramePr>
        <p:xfrm>
          <a:off x="4788024" y="1563639"/>
          <a:ext cx="42253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1520" y="19548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4716016" y="1851670"/>
          <a:ext cx="432048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251520" y="1851670"/>
          <a:ext cx="4392488" cy="28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3528" y="1347614"/>
            <a:ext cx="8820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1100" dirty="0" smtClean="0"/>
              <a:t>Número de crianças faltosas que tiveram busca ativa realizada dentro do total de crianças que faltaram à consulta agendada.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1131590"/>
            <a:ext cx="151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Indicador  2  </a:t>
            </a: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31590"/>
            <a:ext cx="8373616" cy="35283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pt-BR" sz="1600" b="1" dirty="0" smtClean="0"/>
              <a:t>Indicador 3</a:t>
            </a:r>
            <a:endParaRPr lang="pt-BR" sz="12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600" dirty="0" smtClean="0"/>
          </a:p>
          <a:p>
            <a:pPr algn="just">
              <a:buNone/>
            </a:pPr>
            <a:endParaRPr lang="pt-BR" sz="12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1520" y="19548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179512" y="1851670"/>
          <a:ext cx="4194795" cy="276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95536" y="1347614"/>
            <a:ext cx="8093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crianças cadastradas e que completaram o tratamento dentro do total de crianças cadastradas</a:t>
            </a:r>
          </a:p>
          <a:p>
            <a:r>
              <a:rPr lang="pt-BR" sz="1200" dirty="0" smtClean="0"/>
              <a:t> no programa. 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499992" y="1923678"/>
          <a:ext cx="4392488" cy="2610996"/>
        </p:xfrm>
        <a:graphic>
          <a:graphicData uri="http://schemas.openxmlformats.org/drawingml/2006/table">
            <a:tbl>
              <a:tblPr/>
              <a:tblGrid>
                <a:gridCol w="2164110"/>
                <a:gridCol w="536408"/>
                <a:gridCol w="536408"/>
                <a:gridCol w="650539"/>
                <a:gridCol w="505023"/>
              </a:tblGrid>
              <a:tr h="246321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Proporção de crianças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tratamento odontológico concluído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728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crianças da área de abrangência entre 6 e 12 anos  com tratamento odontológico concluído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crianças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que 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fizeram a primeira consulta programática em saúde bucal na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UBS e foram cadastradas no programa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1131590"/>
            <a:ext cx="8507288" cy="3394472"/>
          </a:xfrm>
        </p:spPr>
        <p:txBody>
          <a:bodyPr/>
          <a:lstStyle/>
          <a:p>
            <a:pPr>
              <a:buNone/>
            </a:pPr>
            <a:r>
              <a:rPr lang="pt-BR" sz="1700" b="1" dirty="0" smtClean="0"/>
              <a:t>Indicador 4 </a:t>
            </a:r>
            <a:endParaRPr lang="pt-BR" sz="17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51520" y="555526"/>
            <a:ext cx="2808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1419622"/>
            <a:ext cx="853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Número de profissionais da equipe que receberam capacitação para atendimento de acordo com o protocolo proposto pelo total de profissionais da equipe.</a:t>
            </a:r>
          </a:p>
          <a:p>
            <a:endParaRPr lang="pt-BR" dirty="0"/>
          </a:p>
        </p:txBody>
      </p:sp>
      <p:pic>
        <p:nvPicPr>
          <p:cNvPr id="1026" name="Picture 2" descr="C:\Users\user\Pictures\Fotos\Escola Pe Walter\DSC0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23678"/>
            <a:ext cx="3024336" cy="2268252"/>
          </a:xfrm>
          <a:prstGeom prst="rect">
            <a:avLst/>
          </a:prstGeom>
          <a:noFill/>
        </p:spPr>
      </p:pic>
      <p:pic>
        <p:nvPicPr>
          <p:cNvPr id="1027" name="Picture 3" descr="C:\Users\user\Pictures\Fotos\Escola Pe Walter\DSC0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23678"/>
            <a:ext cx="3024336" cy="226825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899592" y="4299942"/>
            <a:ext cx="7200800" cy="8435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        O número total de profissionais da equipe são 15 profissionais,  contudo somente a TSB, a ASB atuaram intimamente no projeto, assim somente as mesmas foram capacitadas para tal. </a:t>
            </a:r>
          </a:p>
          <a:p>
            <a:pPr algn="just"/>
            <a:r>
              <a:rPr lang="pt-BR" sz="1200" dirty="0" smtClean="0"/>
              <a:t>         Estabelecendo o indicador temos que apenas 20% dos profissionais foram capacitados.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t-BR" sz="3400" b="1" dirty="0" smtClean="0"/>
              <a:t>Indicador 5</a:t>
            </a:r>
            <a:endParaRPr lang="pt-BR" sz="3400" dirty="0" smtClean="0"/>
          </a:p>
          <a:p>
            <a:pPr algn="just">
              <a:buNone/>
            </a:pPr>
            <a:r>
              <a:rPr lang="pt-BR" sz="3400" dirty="0" smtClean="0"/>
              <a:t>	</a:t>
            </a:r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/>
            <a:endParaRPr lang="pt-BR" sz="3400" dirty="0" smtClean="0"/>
          </a:p>
          <a:p>
            <a:pPr algn="just">
              <a:buNone/>
            </a:pPr>
            <a:endParaRPr lang="pt-BR" sz="3400" dirty="0" smtClean="0"/>
          </a:p>
          <a:p>
            <a:pPr algn="just">
              <a:buNone/>
            </a:pPr>
            <a:r>
              <a:rPr lang="pt-BR" sz="3400" dirty="0" smtClean="0"/>
              <a:t>           </a:t>
            </a:r>
            <a:r>
              <a:rPr lang="pt-BR" sz="2400" dirty="0" smtClean="0"/>
              <a:t>O número total de crianças examinadas foi de 332 crianças, sendo o número total de crianças da escola de 357 temos um indicador de 92,99%, um pouco abaixo da meta de 100% que foi estabelecida.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7534"/>
            <a:ext cx="8229600" cy="857250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dirty="0" smtClean="0"/>
              <a:t>Resultados</a:t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2050" name="Picture 2" descr="C:\Users\user\Pictures\Fotos\Escola Pe Walter\Apresentaçã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43558"/>
            <a:ext cx="4192465" cy="2875209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157" y="1419622"/>
            <a:ext cx="3130141" cy="2394195"/>
          </a:xfrm>
          <a:prstGeom prst="rect">
            <a:avLst/>
          </a:prstGeom>
          <a:noFill/>
          <a:ln w="9525">
            <a:solidFill>
              <a:prstClr val="black">
                <a:alpha val="45000"/>
              </a:prst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49163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pPr algn="just"/>
            <a:r>
              <a:rPr lang="pt-BR" sz="1200" dirty="0" smtClean="0"/>
              <a:t>        Todas as crianças que passaram por primeira consulta odontológica possuem ficha clinica odontológica especifica na UBS, com monitoramento dos retornos e conclusão de tratamento das mesmas. </a:t>
            </a:r>
          </a:p>
          <a:p>
            <a:pPr algn="just"/>
            <a:r>
              <a:rPr lang="pt-BR" sz="1200" dirty="0" smtClean="0"/>
              <a:t>        Nesse sentido temos que 190 crianças passaram por primeira consulta  odontológica e 100% das mesmas puderam ser monitoradas através de ficha clinica odontológica especifica.</a:t>
            </a:r>
            <a:endParaRPr lang="pt-BR" sz="1200" dirty="0"/>
          </a:p>
        </p:txBody>
      </p:sp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7614"/>
            <a:ext cx="2443447" cy="3340993"/>
          </a:xfrm>
          <a:prstGeom prst="rect">
            <a:avLst/>
          </a:prstGeom>
          <a:noFill/>
          <a:ln w="9525">
            <a:solidFill>
              <a:prstClr val="black">
                <a:alpha val="43000"/>
              </a:prstClr>
            </a:solidFill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83568" y="11315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Indicador 6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1491630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crianças cadastradas que possuem registro atualizado </a:t>
            </a:r>
          </a:p>
          <a:p>
            <a:r>
              <a:rPr lang="pt-BR" sz="1200" dirty="0" smtClean="0"/>
              <a:t>em ficha clínica odontológica escolar dentro do número de crianças</a:t>
            </a:r>
          </a:p>
          <a:p>
            <a:r>
              <a:rPr lang="pt-BR" sz="1200" dirty="0" smtClean="0"/>
              <a:t>cadastradas. 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9582"/>
            <a:ext cx="8568952" cy="3485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/>
              <a:t>Indicador 7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27560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Número de crianças cadastradas que possuem fatores de risco em saúde bucal identificados e que recebem acompanhamento pelo número de crianças cadastradas.</a:t>
            </a:r>
            <a:endParaRPr lang="pt-BR" sz="1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467544" y="1851670"/>
          <a:ext cx="4464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148065" y="1779662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         </a:t>
            </a:r>
          </a:p>
          <a:p>
            <a:pPr algn="just"/>
            <a:endParaRPr lang="pt-BR" sz="1200" dirty="0" smtClean="0"/>
          </a:p>
          <a:p>
            <a:pPr algn="just"/>
            <a:r>
              <a:rPr lang="pt-BR" sz="1200" dirty="0" smtClean="0"/>
              <a:t>           Todas as crianças com acúmulo dos fatores de risco foram identificadas e devidamente acompanhadas. Portanto 100%  desses escolares tiveram acompanhamento prioritário nas remarcações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203598"/>
            <a:ext cx="815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crianças que passaram por exame de rastreamento de cárie dentro do número de escolares da </a:t>
            </a:r>
          </a:p>
          <a:p>
            <a:r>
              <a:rPr lang="pt-BR" sz="1200" dirty="0" smtClean="0"/>
              <a:t>escola selecionada. 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987574"/>
            <a:ext cx="13821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1600" b="1" dirty="0" smtClean="0"/>
              <a:t>Indicador 8 </a:t>
            </a:r>
            <a:endParaRPr lang="pt-BR" sz="1600" dirty="0" smtClean="0"/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467544" y="1851670"/>
          <a:ext cx="4392488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1" name="Picture 1" descr="C:\Users\user\Pictures\Fotos\Escola Pe Walter\DSC0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51670"/>
            <a:ext cx="3332990" cy="249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43558"/>
            <a:ext cx="8229600" cy="329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/>
              <a:t>Indicador 9</a:t>
            </a:r>
            <a:endParaRPr lang="pt-BR" sz="16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65516"/>
            <a:ext cx="822960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user\Desktop\dia 2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7654"/>
            <a:ext cx="3968441" cy="2232248"/>
          </a:xfrm>
          <a:prstGeom prst="rect">
            <a:avLst/>
          </a:prstGeom>
          <a:noFill/>
        </p:spPr>
      </p:pic>
      <p:pic>
        <p:nvPicPr>
          <p:cNvPr id="9" name="Picture 3" descr="C:\Users\user\Desktop\dia 2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9702"/>
            <a:ext cx="4339974" cy="244123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95536" y="1131590"/>
            <a:ext cx="876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escolares que receberam orientações sobre higiene bucal, sobre cárie dentária e orientação nutricional </a:t>
            </a:r>
          </a:p>
          <a:p>
            <a:r>
              <a:rPr lang="pt-BR" sz="1200" dirty="0" smtClean="0"/>
              <a:t>dentro do total de escolares da escola selecionada.</a:t>
            </a:r>
            <a:endParaRPr lang="pt-B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dirty="0"/>
              <a:t>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Laje</a:t>
            </a:r>
            <a:r>
              <a:rPr lang="pt-BR" dirty="0"/>
              <a:t>, município do Estado da Bahia, pertence à mesorregião do centro sul </a:t>
            </a:r>
            <a:r>
              <a:rPr lang="pt-BR" dirty="0" smtClean="0"/>
              <a:t>baiano, microrregião </a:t>
            </a:r>
            <a:r>
              <a:rPr lang="pt-BR" dirty="0"/>
              <a:t>de </a:t>
            </a:r>
            <a:r>
              <a:rPr lang="pt-BR" dirty="0" smtClean="0"/>
              <a:t>Jequié. </a:t>
            </a:r>
          </a:p>
          <a:p>
            <a:pPr algn="just">
              <a:buNone/>
            </a:pPr>
            <a:endParaRPr lang="pt-BR" dirty="0"/>
          </a:p>
          <a:p>
            <a:pPr algn="just"/>
            <a:r>
              <a:rPr lang="pt-BR" dirty="0" smtClean="0"/>
              <a:t>Segundo </a:t>
            </a:r>
            <a:r>
              <a:rPr lang="pt-BR" dirty="0"/>
              <a:t>levantamento do IBGE em 2010, o município de Laje-BA apresentava </a:t>
            </a:r>
            <a:r>
              <a:rPr lang="pt-BR" dirty="0" smtClean="0"/>
              <a:t>22.206 habitantes.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49492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  <p:pic>
        <p:nvPicPr>
          <p:cNvPr id="4" name="Picture 2" descr="C:\Users\user\Desktop\LAJE BA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9502"/>
            <a:ext cx="2774582" cy="1476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43558"/>
            <a:ext cx="8229600" cy="3291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/>
              <a:t>Indicador 9</a:t>
            </a:r>
            <a:endParaRPr lang="pt-BR" sz="16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465516"/>
            <a:ext cx="8229600" cy="85725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b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3651870"/>
            <a:ext cx="828092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1400" dirty="0" smtClean="0"/>
              <a:t>	O </a:t>
            </a:r>
            <a:r>
              <a:rPr lang="pt-BR" sz="1400" dirty="0"/>
              <a:t>número total de crianças que efetivamente participaram do projeto </a:t>
            </a:r>
            <a:r>
              <a:rPr lang="pt-BR" sz="1400" dirty="0" smtClean="0"/>
              <a:t>(através </a:t>
            </a:r>
            <a:r>
              <a:rPr lang="pt-BR" sz="1400" dirty="0"/>
              <a:t>das </a:t>
            </a:r>
            <a:r>
              <a:rPr lang="pt-BR" sz="1400" dirty="0" smtClean="0"/>
              <a:t>atividades </a:t>
            </a:r>
            <a:r>
              <a:rPr lang="pt-BR" sz="1400" dirty="0"/>
              <a:t>preventivas </a:t>
            </a:r>
            <a:r>
              <a:rPr lang="pt-BR" sz="1400" dirty="0" smtClean="0"/>
              <a:t>lúdico-educativas) foi </a:t>
            </a:r>
            <a:r>
              <a:rPr lang="pt-BR" sz="1400" dirty="0"/>
              <a:t>de 332 crianças, sendo </a:t>
            </a:r>
            <a:r>
              <a:rPr lang="pt-BR" sz="1400" dirty="0" smtClean="0"/>
              <a:t>o </a:t>
            </a:r>
            <a:r>
              <a:rPr lang="pt-BR" sz="1400" dirty="0"/>
              <a:t>número total de crianças da escola de 357 temos </a:t>
            </a:r>
            <a:r>
              <a:rPr lang="pt-BR" sz="1400" dirty="0" smtClean="0"/>
              <a:t>um </a:t>
            </a:r>
            <a:r>
              <a:rPr lang="pt-BR" sz="1400" dirty="0"/>
              <a:t>indicador de </a:t>
            </a:r>
            <a:r>
              <a:rPr lang="pt-BR" sz="1400" dirty="0" smtClean="0"/>
              <a:t>92, 99%, um pouco </a:t>
            </a:r>
            <a:r>
              <a:rPr lang="pt-BR" sz="1400" dirty="0"/>
              <a:t>abaixo da meta de 100% que foi </a:t>
            </a:r>
            <a:r>
              <a:rPr lang="pt-BR" sz="1400" dirty="0" smtClean="0"/>
              <a:t>estabelecida.</a:t>
            </a:r>
            <a:endParaRPr lang="pt-BR" sz="1400" dirty="0"/>
          </a:p>
        </p:txBody>
      </p:sp>
      <p:pic>
        <p:nvPicPr>
          <p:cNvPr id="8" name="Picture 2" descr="C:\Users\user\Desktop\dia 1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91630"/>
            <a:ext cx="3456383" cy="1944216"/>
          </a:xfrm>
          <a:prstGeom prst="rect">
            <a:avLst/>
          </a:prstGeom>
          <a:noFill/>
        </p:spPr>
      </p:pic>
      <p:pic>
        <p:nvPicPr>
          <p:cNvPr id="11" name="Picture 3" descr="C:\Users\user\Pictures\Fotos\Escola Pe Walter\Apresentaçã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7534"/>
            <a:ext cx="3875923" cy="2180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203598"/>
            <a:ext cx="878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escolares que realizaram escovação supervisionada dentro do total de escolares da escola selecionada. 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3528" y="987574"/>
            <a:ext cx="14462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1600" b="1" dirty="0" smtClean="0"/>
              <a:t>Indicador 10</a:t>
            </a:r>
            <a:endParaRPr lang="pt-BR" sz="1600" dirty="0" smtClean="0"/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539552" y="1563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user\Pictures\Fotos\Escola Pe Walter\Foto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35646"/>
            <a:ext cx="3374504" cy="253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Resultados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203598"/>
            <a:ext cx="891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Número de escolares que passaram por aplicação tópica de flúor dentro do total de escolares da escola selecionada.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3528" y="987574"/>
            <a:ext cx="14462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1600" b="1" dirty="0" smtClean="0"/>
              <a:t>Indicador 11</a:t>
            </a:r>
            <a:endParaRPr lang="pt-BR" sz="1600" dirty="0" smtClean="0"/>
          </a:p>
          <a:p>
            <a:pPr>
              <a:buNone/>
            </a:pPr>
            <a:r>
              <a:rPr lang="pt-BR" sz="1400" dirty="0" smtClean="0"/>
              <a:t>	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95536" y="1707654"/>
          <a:ext cx="4608512" cy="311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user\Pictures\Fotos\Escola Pe Walter\Foto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9662"/>
            <a:ext cx="3686539" cy="27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275606"/>
            <a:ext cx="8784976" cy="31169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		Alto número de crianças com doença cárie;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 		Polarização da doença;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	Cerca de 27% das crianças estavam livres de cárie.</a:t>
            </a: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1780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42239"/>
            <a:ext cx="8640960" cy="30136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		Resultados positivos;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 	</a:t>
            </a:r>
            <a:r>
              <a:rPr lang="pt-BR" sz="2400" dirty="0"/>
              <a:t>T</a:t>
            </a:r>
            <a:r>
              <a:rPr lang="pt-BR" sz="2400" dirty="0" smtClean="0"/>
              <a:t>urno de atendimento semanal para os escolares;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None/>
            </a:pPr>
            <a:r>
              <a:rPr lang="pt-BR" sz="2400" dirty="0" smtClean="0"/>
              <a:t>		Carta-convite aos pais;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	 	 Importância do levantamento epidemiológico.</a:t>
            </a:r>
          </a:p>
          <a:p>
            <a:pPr marL="109728" indent="0" algn="just">
              <a:buNone/>
            </a:pPr>
            <a:r>
              <a:rPr lang="pt-BR" sz="2400" dirty="0" smtClean="0"/>
              <a:t>	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9492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Discussão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1882791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987574"/>
            <a:ext cx="8229600" cy="369300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400" dirty="0" smtClean="0">
                <a:solidFill>
                  <a:schemeClr val="accent4"/>
                </a:solidFill>
              </a:rPr>
              <a:t>Continuidade da intervenção:</a:t>
            </a:r>
          </a:p>
          <a:p>
            <a:pPr algn="just">
              <a:buNone/>
            </a:pPr>
            <a:endParaRPr lang="pt-BR" sz="2400" dirty="0"/>
          </a:p>
          <a:p>
            <a:pPr algn="just">
              <a:buNone/>
            </a:pPr>
            <a:r>
              <a:rPr lang="pt-BR" sz="2400" dirty="0" smtClean="0"/>
              <a:t>	Tratamento odontológico;</a:t>
            </a:r>
          </a:p>
          <a:p>
            <a:pPr algn="just">
              <a:buNone/>
            </a:pPr>
            <a:r>
              <a:rPr lang="pt-BR" sz="2400" dirty="0" smtClean="0"/>
              <a:t>	Atividades educativas nas escolas do município.</a:t>
            </a:r>
          </a:p>
          <a:p>
            <a:pPr algn="just">
              <a:buNone/>
            </a:pPr>
            <a:r>
              <a:rPr lang="pt-BR" sz="2400" dirty="0" smtClean="0"/>
              <a:t>  		</a:t>
            </a:r>
          </a:p>
          <a:p>
            <a:pPr algn="just">
              <a:buNone/>
            </a:pPr>
            <a:r>
              <a:rPr lang="pt-BR" sz="2400" dirty="0">
                <a:solidFill>
                  <a:srgbClr val="39639D"/>
                </a:solidFill>
              </a:rPr>
              <a:t>A</a:t>
            </a:r>
            <a:r>
              <a:rPr lang="pt-BR" sz="2400" dirty="0" smtClean="0">
                <a:solidFill>
                  <a:srgbClr val="39639D"/>
                </a:solidFill>
              </a:rPr>
              <a:t>mpliação da cobertura: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Outras escolas;</a:t>
            </a:r>
          </a:p>
          <a:p>
            <a:pPr algn="just">
              <a:buNone/>
            </a:pPr>
            <a:r>
              <a:rPr lang="pt-BR" sz="2400" dirty="0"/>
              <a:t>	O</a:t>
            </a:r>
            <a:r>
              <a:rPr lang="pt-BR" sz="2400" dirty="0" smtClean="0"/>
              <a:t>utras faixas etárias;</a:t>
            </a:r>
          </a:p>
          <a:p>
            <a:pPr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Crianças que não frequentam a escola.</a:t>
            </a: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Discussão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08878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2571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Reflexão </a:t>
            </a:r>
            <a:r>
              <a:rPr lang="pt-BR" sz="3600" dirty="0"/>
              <a:t>crítica 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1131590"/>
            <a:ext cx="799288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	</a:t>
            </a:r>
          </a:p>
          <a:p>
            <a:pPr algn="ctr"/>
            <a:r>
              <a:rPr lang="pt-BR" dirty="0" smtClean="0"/>
              <a:t>Elaboração do Projeto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 </a:t>
            </a:r>
            <a:r>
              <a:rPr lang="pt-BR" dirty="0"/>
              <a:t>levantamento epidemiológico inicial </a:t>
            </a:r>
            <a:r>
              <a:rPr lang="pt-BR" dirty="0" smtClean="0"/>
              <a:t>norteando </a:t>
            </a:r>
            <a:r>
              <a:rPr lang="pt-BR" dirty="0"/>
              <a:t>a intervenção</a:t>
            </a:r>
            <a:r>
              <a:rPr lang="pt-BR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as </a:t>
            </a:r>
            <a:r>
              <a:rPr lang="pt-BR" dirty="0"/>
              <a:t>atividades educativas em conjunto </a:t>
            </a:r>
            <a:r>
              <a:rPr lang="pt-BR" dirty="0" smtClean="0"/>
              <a:t>com </a:t>
            </a:r>
            <a:r>
              <a:rPr lang="pt-BR" dirty="0"/>
              <a:t>o </a:t>
            </a:r>
            <a:r>
              <a:rPr lang="pt-BR" dirty="0" smtClean="0"/>
              <a:t>levantamento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o </a:t>
            </a:r>
            <a:r>
              <a:rPr lang="pt-BR" dirty="0"/>
              <a:t>estabelecimento de </a:t>
            </a:r>
            <a:r>
              <a:rPr lang="pt-BR" dirty="0" smtClean="0"/>
              <a:t>cronograma </a:t>
            </a:r>
            <a:r>
              <a:rPr lang="pt-BR" dirty="0"/>
              <a:t>semanal de </a:t>
            </a:r>
            <a:r>
              <a:rPr lang="pt-BR" dirty="0" smtClean="0"/>
              <a:t>atividades, 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 as cartas-convite</a:t>
            </a:r>
          </a:p>
          <a:p>
            <a:pPr algn="just"/>
            <a:endParaRPr lang="pt-BR" dirty="0" smtClean="0"/>
          </a:p>
          <a:p>
            <a:pPr algn="ctr"/>
            <a:r>
              <a:rPr lang="pt-BR" dirty="0" smtClean="0"/>
              <a:t> Aprendizado</a:t>
            </a:r>
          </a:p>
          <a:p>
            <a:pPr algn="just"/>
            <a:r>
              <a:rPr lang="pt-BR" dirty="0" smtClean="0"/>
              <a:t>Destaque para </a:t>
            </a:r>
            <a:r>
              <a:rPr lang="pt-BR" dirty="0"/>
              <a:t>a necessidade de buscarmos parcerias.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user\Pictures\Fotos\Escola Pe Walter\DSC0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1510"/>
            <a:ext cx="4093842" cy="2335781"/>
          </a:xfrm>
          <a:prstGeom prst="rect">
            <a:avLst/>
          </a:prstGeom>
          <a:noFill/>
        </p:spPr>
      </p:pic>
      <p:pic>
        <p:nvPicPr>
          <p:cNvPr id="4" name="Imagem 3" descr="C:\Users\user\Pictures\Fotos\Escola Pe Walter\DSC00949ed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91830"/>
            <a:ext cx="3024336" cy="17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user\AppData\Local\Microsoft\Windows\Temporary Internet Files\Content.Word\DSC019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91830"/>
            <a:ext cx="3096344" cy="158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923929" y="2787774"/>
            <a:ext cx="213071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i="1" dirty="0" smtClean="0"/>
              <a:t>Obrigada!!!</a:t>
            </a:r>
            <a:endParaRPr lang="pt-BR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Apresenta sete equipes de saúde da família, sendo cinco rurais e duas urbanas.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 </a:t>
            </a:r>
            <a:r>
              <a:rPr lang="pt-BR" sz="2800" dirty="0"/>
              <a:t>USF Leonília Almeida é uma USF </a:t>
            </a:r>
            <a:r>
              <a:rPr lang="pt-BR" sz="2800" dirty="0" smtClean="0"/>
              <a:t>urbana, divide espaço físico com a USF Antônio Vidal </a:t>
            </a:r>
            <a:r>
              <a:rPr lang="pt-BR" sz="2800" dirty="0"/>
              <a:t>e apresenta 15 profissionais cadastrados na equipe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No que concerne à saúde da criança, observamos que </a:t>
            </a:r>
            <a:r>
              <a:rPr lang="pt-BR" sz="2800" dirty="0" smtClean="0"/>
              <a:t>as ações realizadas </a:t>
            </a:r>
            <a:r>
              <a:rPr lang="pt-BR" sz="2800" dirty="0"/>
              <a:t>no serviço advém em muito da demanda espontânea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dirty="0" smtClean="0"/>
              <a:t> </a:t>
            </a:r>
            <a:r>
              <a:rPr lang="pt-BR" sz="2800" dirty="0"/>
              <a:t>Inexistem ações programáticas </a:t>
            </a:r>
            <a:r>
              <a:rPr lang="pt-BR" sz="2800" dirty="0" smtClean="0"/>
              <a:t>estruturadas, </a:t>
            </a:r>
            <a:r>
              <a:rPr lang="pt-BR" sz="2800" dirty="0"/>
              <a:t>nem tampouco registro específico e </a:t>
            </a:r>
            <a:r>
              <a:rPr lang="pt-BR" sz="2800" dirty="0" smtClean="0"/>
              <a:t>monitoramento das </a:t>
            </a:r>
            <a:r>
              <a:rPr lang="pt-BR" sz="2800" dirty="0"/>
              <a:t>ações.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Introdução</a:t>
            </a:r>
            <a:endParaRPr lang="pt-B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t-BR" b="1" dirty="0"/>
              <a:t>Objetivo </a:t>
            </a:r>
            <a:r>
              <a:rPr lang="pt-BR" b="1" dirty="0" smtClean="0"/>
              <a:t>Geral</a:t>
            </a:r>
            <a:r>
              <a:rPr lang="pt-BR" dirty="0"/>
              <a:t> </a:t>
            </a:r>
          </a:p>
          <a:p>
            <a:pPr algn="just"/>
            <a:r>
              <a:rPr lang="pt-BR" sz="2800" dirty="0"/>
              <a:t>Melhorar a condição de Saúde Bucal de Escolares de 6 a 12 anos do Município de Laje/Ba UBS Leonília Almeida	</a:t>
            </a:r>
            <a:r>
              <a:rPr lang="pt-BR" dirty="0"/>
              <a:t>				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Objetivos</a:t>
            </a:r>
            <a:endParaRPr lang="pt-BR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1110997"/>
            <a:ext cx="8784976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Objetivos específicos</a:t>
            </a:r>
            <a:r>
              <a:rPr lang="pt-BR" dirty="0" smtClean="0"/>
              <a:t>	</a:t>
            </a:r>
          </a:p>
          <a:p>
            <a:pPr lvl="0"/>
            <a:r>
              <a:rPr lang="pt-BR" sz="2200" dirty="0" smtClean="0"/>
              <a:t>Ampliar a cobertura da atenção à saúde bucal dos escolares;</a:t>
            </a:r>
          </a:p>
          <a:p>
            <a:pPr lvl="0"/>
            <a:r>
              <a:rPr lang="pt-BR" sz="2200" dirty="0" smtClean="0"/>
              <a:t>Melhorar a adesão ao atendimento em saúde bucal;</a:t>
            </a:r>
          </a:p>
          <a:p>
            <a:pPr lvl="0"/>
            <a:r>
              <a:rPr lang="pt-BR" sz="2200" dirty="0" smtClean="0"/>
              <a:t>Melhorar a qualidade do atendimento em saúde </a:t>
            </a:r>
            <a:r>
              <a:rPr lang="pt-BR" sz="2200" dirty="0" smtClean="0"/>
              <a:t>bucal</a:t>
            </a:r>
            <a:endParaRPr lang="pt-BR" sz="2200" dirty="0" smtClean="0"/>
          </a:p>
          <a:p>
            <a:pPr lvl="0"/>
            <a:r>
              <a:rPr lang="pt-BR" sz="2200" dirty="0" smtClean="0"/>
              <a:t>Melhorar registro das informações;</a:t>
            </a:r>
          </a:p>
          <a:p>
            <a:pPr lvl="0"/>
            <a:r>
              <a:rPr lang="pt-BR" sz="2200" dirty="0" smtClean="0"/>
              <a:t>Mapear as crianças da área de abrangência com risco para problemas de saúde bucal;</a:t>
            </a:r>
          </a:p>
          <a:p>
            <a:pPr lvl="0"/>
            <a:r>
              <a:rPr lang="pt-BR" sz="2200" dirty="0" smtClean="0"/>
              <a:t>Promover a saúde bucal.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Objetivos</a:t>
            </a:r>
            <a:endParaRPr lang="pt-B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0997"/>
            <a:ext cx="8229600" cy="304493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Relativa </a:t>
            </a:r>
            <a:r>
              <a:rPr lang="pt-BR" sz="7200" b="1" dirty="0">
                <a:latin typeface="Arial" pitchFamily="34" charset="0"/>
                <a:cs typeface="Arial" pitchFamily="34" charset="0"/>
              </a:rPr>
              <a:t>ao Objetivo 1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7200" dirty="0">
                <a:latin typeface="Arial" pitchFamily="34" charset="0"/>
                <a:cs typeface="Arial" pitchFamily="34" charset="0"/>
              </a:rPr>
              <a:t>- Ampliar cobertura de atenção à saúde bucal para 100% dos escolares de 6 a 12 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anos da </a:t>
            </a:r>
            <a:r>
              <a:rPr lang="pt-BR" sz="7200" dirty="0">
                <a:latin typeface="Arial" pitchFamily="34" charset="0"/>
                <a:cs typeface="Arial" pitchFamily="34" charset="0"/>
              </a:rPr>
              <a:t>área de abrangência da UBS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7200" b="1" dirty="0">
                <a:latin typeface="Arial" pitchFamily="34" charset="0"/>
                <a:cs typeface="Arial" pitchFamily="34" charset="0"/>
              </a:rPr>
              <a:t>Relativa ao objetivo 2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7200" dirty="0">
                <a:latin typeface="Arial" pitchFamily="34" charset="0"/>
                <a:cs typeface="Arial" pitchFamily="34" charset="0"/>
              </a:rPr>
              <a:t>- Realizar busca ativa de 100% dos escolares faltosos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7200" b="1" dirty="0">
                <a:latin typeface="Arial" pitchFamily="34" charset="0"/>
                <a:cs typeface="Arial" pitchFamily="34" charset="0"/>
              </a:rPr>
              <a:t>Relativa ao objetivo 3</a:t>
            </a:r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7200" dirty="0">
                <a:latin typeface="Arial" pitchFamily="34" charset="0"/>
                <a:cs typeface="Arial" pitchFamily="34" charset="0"/>
              </a:rPr>
              <a:t>- Garantir conclusão do tratamento para 60% das crianças cadastradas no programa.</a:t>
            </a:r>
          </a:p>
          <a:p>
            <a:pPr algn="just"/>
            <a:r>
              <a:rPr lang="pt-BR" sz="7200" dirty="0">
                <a:latin typeface="Arial" pitchFamily="34" charset="0"/>
                <a:cs typeface="Arial" pitchFamily="34" charset="0"/>
              </a:rPr>
              <a:t>- Capacitar 100% dos profissionais da equipe para o atendimento de acordo com protocolo.</a:t>
            </a:r>
          </a:p>
          <a:p>
            <a:pPr algn="just"/>
            <a:r>
              <a:rPr lang="pt-BR" sz="7200" dirty="0">
                <a:latin typeface="Arial" pitchFamily="34" charset="0"/>
                <a:cs typeface="Arial" pitchFamily="34" charset="0"/>
              </a:rPr>
              <a:t>- Realizar exame bucal adequado em 100% das crianças da escola selecionada</a:t>
            </a:r>
            <a:r>
              <a:rPr lang="pt-BR" sz="7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7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7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Metas</a:t>
            </a:r>
            <a:endParaRPr lang="pt-BR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6724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Relativa ao objetivo 4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- Manter registro atualizado em planilha e/ou prontuário de 100% das crianças cadastradas.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Relativa ao objetivo 5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- Identificar e acompanhar 100% das crianças com acúmulo de fatores de risco em saúde bucal.</a:t>
            </a:r>
          </a:p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Referente ao objetivo 6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- Fornecer orientações sobre higiene bucal para 100% das crianças da escola selecionada.</a:t>
            </a:r>
          </a:p>
          <a:p>
            <a:pPr algn="just"/>
            <a:r>
              <a:rPr lang="pt-BR" sz="1800" dirty="0" smtClean="0">
                <a:latin typeface="Arial" pitchFamily="34" charset="0"/>
                <a:cs typeface="Arial" pitchFamily="34" charset="0"/>
              </a:rPr>
              <a:t>- Promover ações educativas e preventivas em saúde bucal das crianças com regularidade (semanal, quinzenal ou mensal) – Incluindo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escovação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supervisionada e aplicação tópica e coletiva de fluoreto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Metas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03598"/>
            <a:ext cx="8568952" cy="3394472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Estimou-se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alcançar com a intervenção a população de 357 crianças entre 06 a 12 anos na nossa área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abrangência.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0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central do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projeto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Escolares vistos como grupo prioritário de atenção 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03498"/>
            <a:ext cx="8229600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Metodologia</a:t>
            </a:r>
            <a:endParaRPr lang="pt-BR" sz="3600" dirty="0"/>
          </a:p>
        </p:txBody>
      </p:sp>
      <p:sp>
        <p:nvSpPr>
          <p:cNvPr id="8" name="Seta dobrada para cima 7"/>
          <p:cNvSpPr/>
          <p:nvPr/>
        </p:nvSpPr>
        <p:spPr>
          <a:xfrm rot="5400000">
            <a:off x="1259632" y="3147814"/>
            <a:ext cx="57606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</TotalTime>
  <Words>1122</Words>
  <Application>Microsoft Office PowerPoint</Application>
  <PresentationFormat>Apresentação na tela (16:9)</PresentationFormat>
  <Paragraphs>271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UNIVERSIDADE FEDERAL DE PELOTAS UNIVERSIDADE ABERTA DO SUS Curso de Especialização em Saúde da Família   </vt:lpstr>
      <vt:lpstr>Introdução</vt:lpstr>
      <vt:lpstr>Introdução</vt:lpstr>
      <vt:lpstr>Introdução</vt:lpstr>
      <vt:lpstr>Objetivos</vt:lpstr>
      <vt:lpstr>Objetivos</vt:lpstr>
      <vt:lpstr>Metas</vt:lpstr>
      <vt:lpstr>Metas</vt:lpstr>
      <vt:lpstr>Metodologia</vt:lpstr>
      <vt:lpstr>Metodologia</vt:lpstr>
      <vt:lpstr>Resultados</vt:lpstr>
      <vt:lpstr>Slide 12</vt:lpstr>
      <vt:lpstr>Slide 13</vt:lpstr>
      <vt:lpstr>Slide 14</vt:lpstr>
      <vt:lpstr>Resultados </vt:lpstr>
      <vt:lpstr>Resultados</vt:lpstr>
      <vt:lpstr>Resultados</vt:lpstr>
      <vt:lpstr>Resultados</vt:lpstr>
      <vt:lpstr>Slide 19</vt:lpstr>
      <vt:lpstr>Slide 20</vt:lpstr>
      <vt:lpstr>Resultados</vt:lpstr>
      <vt:lpstr>Resultados</vt:lpstr>
      <vt:lpstr>Discussão</vt:lpstr>
      <vt:lpstr>Discussão</vt:lpstr>
      <vt:lpstr>Discussão</vt:lpstr>
      <vt:lpstr>Reflexão crítica 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Programa de Pós-Graduação em Saúde da Família</dc:title>
  <dc:creator>user</dc:creator>
  <cp:lastModifiedBy>user</cp:lastModifiedBy>
  <cp:revision>79</cp:revision>
  <dcterms:created xsi:type="dcterms:W3CDTF">2013-05-09T16:53:29Z</dcterms:created>
  <dcterms:modified xsi:type="dcterms:W3CDTF">2013-06-13T15:27:09Z</dcterms:modified>
</cp:coreProperties>
</file>