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sldIdLst>
    <p:sldId id="261" r:id="rId2"/>
    <p:sldId id="262" r:id="rId3"/>
    <p:sldId id="321" r:id="rId4"/>
    <p:sldId id="280" r:id="rId5"/>
    <p:sldId id="326" r:id="rId6"/>
    <p:sldId id="327" r:id="rId7"/>
    <p:sldId id="323" r:id="rId8"/>
    <p:sldId id="266" r:id="rId9"/>
    <p:sldId id="324" r:id="rId10"/>
    <p:sldId id="330" r:id="rId11"/>
    <p:sldId id="325" r:id="rId12"/>
    <p:sldId id="329" r:id="rId13"/>
    <p:sldId id="322" r:id="rId14"/>
    <p:sldId id="333" r:id="rId15"/>
    <p:sldId id="341" r:id="rId16"/>
    <p:sldId id="274" r:id="rId17"/>
    <p:sldId id="334" r:id="rId18"/>
    <p:sldId id="335" r:id="rId19"/>
    <p:sldId id="336" r:id="rId20"/>
    <p:sldId id="337" r:id="rId21"/>
    <p:sldId id="275" r:id="rId22"/>
    <p:sldId id="338" r:id="rId23"/>
    <p:sldId id="331" r:id="rId24"/>
    <p:sldId id="339" r:id="rId25"/>
    <p:sldId id="332" r:id="rId26"/>
    <p:sldId id="340" r:id="rId27"/>
    <p:sldId id="286" r:id="rId28"/>
    <p:sldId id="294" r:id="rId29"/>
    <p:sldId id="318" r:id="rId30"/>
    <p:sldId id="295" r:id="rId31"/>
    <p:sldId id="342" r:id="rId32"/>
    <p:sldId id="296" r:id="rId33"/>
    <p:sldId id="304" r:id="rId34"/>
    <p:sldId id="343" r:id="rId35"/>
    <p:sldId id="344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\Desktop\Curso%20de%20Especializa&#231;&#227;o%20em%20Sa&#250;de%20da%20Fam&#237;lia\Unidade%203\13&#170;%20Semana_31-10%20a%206-11-14\Planilha%20de%20Coleta%20de%20dados%20Final_HAS%20e%20DM_Airt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Cobertura do programa de atenção ao  hipertenso na unidade de saúde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559374061318291"/>
          <c:y val="0.20210586504881101"/>
          <c:w val="0.81480967135338866"/>
          <c:h val="0.721013788323036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0.10745614035087719</c:v>
                </c:pt>
                <c:pt idx="1">
                  <c:v>0.11184210526315808</c:v>
                </c:pt>
                <c:pt idx="2">
                  <c:v>0.17543859649123064</c:v>
                </c:pt>
              </c:numCache>
            </c:numRef>
          </c:val>
        </c:ser>
        <c:axId val="60914304"/>
        <c:axId val="60967936"/>
      </c:barChart>
      <c:catAx>
        <c:axId val="609143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967936"/>
        <c:crosses val="autoZero"/>
        <c:auto val="1"/>
        <c:lblAlgn val="ctr"/>
        <c:lblOffset val="100"/>
      </c:catAx>
      <c:valAx>
        <c:axId val="609679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914304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com avaliação da necessidade de atendimento odontológico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1125376"/>
        <c:axId val="61126912"/>
      </c:barChart>
      <c:catAx>
        <c:axId val="61125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126912"/>
        <c:crosses val="autoZero"/>
        <c:auto val="1"/>
        <c:lblAlgn val="ctr"/>
        <c:lblOffset val="100"/>
      </c:catAx>
      <c:valAx>
        <c:axId val="611269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1253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faltosos às consultas com busca ativa 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63244928"/>
        <c:axId val="63267200"/>
      </c:barChart>
      <c:catAx>
        <c:axId val="63244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267200"/>
        <c:crosses val="autoZero"/>
        <c:auto val="1"/>
        <c:lblAlgn val="ctr"/>
        <c:lblOffset val="100"/>
      </c:catAx>
      <c:valAx>
        <c:axId val="632672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2449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faltosos às consultas com busca ativa 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63295488"/>
        <c:axId val="63297024"/>
      </c:barChart>
      <c:catAx>
        <c:axId val="63295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297024"/>
        <c:crosses val="autoZero"/>
        <c:auto val="1"/>
        <c:lblAlgn val="ctr"/>
        <c:lblOffset val="100"/>
      </c:catAx>
      <c:valAx>
        <c:axId val="6329702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2954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com registro adequado na ficha de acompanhamento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033950715674721"/>
          <c:y val="0.27791836365282513"/>
          <c:w val="0.84696143751261865"/>
          <c:h val="0.6196466246316989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338368"/>
        <c:axId val="63339904"/>
      </c:barChart>
      <c:catAx>
        <c:axId val="63338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39904"/>
        <c:crosses val="autoZero"/>
        <c:auto val="1"/>
        <c:lblAlgn val="ctr"/>
        <c:lblOffset val="100"/>
      </c:catAx>
      <c:valAx>
        <c:axId val="6333990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38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com registro adequado na ficha de acompanhamento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351808"/>
        <c:axId val="63374080"/>
      </c:barChart>
      <c:catAx>
        <c:axId val="63351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74080"/>
        <c:crosses val="autoZero"/>
        <c:auto val="1"/>
        <c:lblAlgn val="ctr"/>
        <c:lblOffset val="100"/>
      </c:catAx>
      <c:valAx>
        <c:axId val="633740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351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latin typeface="Arial" pitchFamily="34" charset="0"/>
                <a:cs typeface="Arial" pitchFamily="34" charset="0"/>
              </a:rPr>
              <a:t>Proporção de hipertensos com estratificação de risco cardiovascular por exame clínico em dia</a:t>
            </a:r>
          </a:p>
        </c:rich>
      </c:tx>
      <c:layout>
        <c:manualLayout>
          <c:xMode val="edge"/>
          <c:yMode val="edge"/>
          <c:x val="0.12130648237315662"/>
          <c:y val="3.7757835417631856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424000"/>
        <c:axId val="63425536"/>
      </c:barChart>
      <c:catAx>
        <c:axId val="63424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25536"/>
        <c:crosses val="autoZero"/>
        <c:auto val="1"/>
        <c:lblAlgn val="ctr"/>
        <c:lblOffset val="100"/>
      </c:catAx>
      <c:valAx>
        <c:axId val="634255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240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latin typeface="Arial" pitchFamily="34" charset="0"/>
                <a:cs typeface="Arial" pitchFamily="34" charset="0"/>
              </a:rPr>
              <a:t>Proporção de diabéticos com estratificação de risco cardiovascular por exame clínico em dia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445632"/>
        <c:axId val="63459712"/>
      </c:barChart>
      <c:catAx>
        <c:axId val="63445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59712"/>
        <c:crosses val="autoZero"/>
        <c:auto val="1"/>
        <c:lblAlgn val="ctr"/>
        <c:lblOffset val="100"/>
      </c:catAx>
      <c:valAx>
        <c:axId val="634597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45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com orientação nutricional sobre alimentação saudável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496960"/>
        <c:axId val="63498496"/>
      </c:barChart>
      <c:catAx>
        <c:axId val="63496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98496"/>
        <c:crosses val="autoZero"/>
        <c:auto val="1"/>
        <c:lblAlgn val="ctr"/>
        <c:lblOffset val="100"/>
      </c:catAx>
      <c:valAx>
        <c:axId val="6349849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496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com orientação nutricional sobre alimentação saudável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Indicadores!$S$49:$U$49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199104"/>
        <c:axId val="63200640"/>
      </c:barChart>
      <c:catAx>
        <c:axId val="63199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200640"/>
        <c:crosses val="autoZero"/>
        <c:auto val="1"/>
        <c:lblAlgn val="ctr"/>
        <c:lblOffset val="100"/>
      </c:catAx>
      <c:valAx>
        <c:axId val="632006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1991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com orientação sobre a prática de  atividade física regular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135730639543725"/>
          <c:y val="0.28195121951219509"/>
          <c:w val="0.858642693604586"/>
          <c:h val="0.618797004033043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914368"/>
        <c:axId val="63915904"/>
      </c:barChart>
      <c:catAx>
        <c:axId val="639143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915904"/>
        <c:crosses val="autoZero"/>
        <c:auto val="1"/>
        <c:lblAlgn val="ctr"/>
        <c:lblOffset val="100"/>
      </c:catAx>
      <c:valAx>
        <c:axId val="6391590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914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Cobertura do programa de atenção ao  diabético na unidade de saúde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7.9646017699115113E-2</c:v>
                </c:pt>
                <c:pt idx="1">
                  <c:v>8.8495575221240255E-2</c:v>
                </c:pt>
                <c:pt idx="2">
                  <c:v>0.11504424778761205</c:v>
                </c:pt>
              </c:numCache>
            </c:numRef>
          </c:val>
        </c:ser>
        <c:axId val="61062144"/>
        <c:axId val="61072128"/>
      </c:barChart>
      <c:catAx>
        <c:axId val="61062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072128"/>
        <c:crosses val="autoZero"/>
        <c:auto val="1"/>
        <c:lblAlgn val="ctr"/>
        <c:lblOffset val="100"/>
      </c:catAx>
      <c:valAx>
        <c:axId val="6107212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062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que receberam orientação sobre a prática de atividade física regular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931904"/>
        <c:axId val="63933440"/>
      </c:barChart>
      <c:catAx>
        <c:axId val="63931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933440"/>
        <c:crosses val="autoZero"/>
        <c:auto val="1"/>
        <c:lblAlgn val="ctr"/>
        <c:lblOffset val="100"/>
      </c:catAx>
      <c:valAx>
        <c:axId val="639334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931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que receberam orientação sobre os riscos do tabagismo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4000000"/>
        <c:axId val="64001536"/>
      </c:barChart>
      <c:catAx>
        <c:axId val="64000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001536"/>
        <c:crosses val="autoZero"/>
        <c:auto val="1"/>
        <c:lblAlgn val="ctr"/>
        <c:lblOffset val="100"/>
      </c:catAx>
      <c:valAx>
        <c:axId val="640015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0000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que receberam orientação sobre os riscos do tabagismo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3833984"/>
        <c:axId val="63835520"/>
      </c:barChart>
      <c:catAx>
        <c:axId val="63833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835520"/>
        <c:crosses val="autoZero"/>
        <c:auto val="1"/>
        <c:lblAlgn val="ctr"/>
        <c:lblOffset val="100"/>
      </c:catAx>
      <c:valAx>
        <c:axId val="6383552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8339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que receberam orientação sobre higiene bucal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4102400"/>
        <c:axId val="64103936"/>
      </c:barChart>
      <c:catAx>
        <c:axId val="64102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103936"/>
        <c:crosses val="autoZero"/>
        <c:auto val="1"/>
        <c:lblAlgn val="ctr"/>
        <c:lblOffset val="100"/>
      </c:catAx>
      <c:valAx>
        <c:axId val="641039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102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que receberam orientação sobre higiene bucal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Indicadores!$S$65:$U$65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4099840"/>
        <c:axId val="64101376"/>
      </c:barChart>
      <c:catAx>
        <c:axId val="64099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101376"/>
        <c:crosses val="autoZero"/>
        <c:auto val="1"/>
        <c:lblAlgn val="ctr"/>
        <c:lblOffset val="100"/>
      </c:catAx>
      <c:valAx>
        <c:axId val="641013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099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com o exame clínico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1900288"/>
        <c:axId val="61901824"/>
      </c:barChart>
      <c:catAx>
        <c:axId val="61900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01824"/>
        <c:crosses val="autoZero"/>
        <c:auto val="1"/>
        <c:lblAlgn val="ctr"/>
        <c:lblOffset val="100"/>
      </c:catAx>
      <c:valAx>
        <c:axId val="6190182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00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com o exame clínico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1921920"/>
        <c:axId val="62001536"/>
      </c:barChart>
      <c:catAx>
        <c:axId val="61921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01536"/>
        <c:crosses val="autoZero"/>
        <c:auto val="1"/>
        <c:lblAlgn val="ctr"/>
        <c:lblOffset val="100"/>
      </c:catAx>
      <c:valAx>
        <c:axId val="620015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21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com os exames complementares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0.96078431372549555</c:v>
                </c:pt>
                <c:pt idx="2">
                  <c:v>1</c:v>
                </c:pt>
              </c:numCache>
            </c:numRef>
          </c:val>
        </c:ser>
        <c:axId val="62034688"/>
        <c:axId val="62036224"/>
      </c:barChart>
      <c:catAx>
        <c:axId val="62034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36224"/>
        <c:crosses val="autoZero"/>
        <c:auto val="1"/>
        <c:lblAlgn val="ctr"/>
        <c:lblOffset val="100"/>
      </c:catAx>
      <c:valAx>
        <c:axId val="6203622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34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com os exames complementares 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2060416"/>
        <c:axId val="62061952"/>
      </c:barChart>
      <c:catAx>
        <c:axId val="62060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61952"/>
        <c:crosses val="autoZero"/>
        <c:auto val="1"/>
        <c:lblAlgn val="ctr"/>
        <c:lblOffset val="100"/>
      </c:catAx>
      <c:valAx>
        <c:axId val="6206195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60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com prescrição de medicamentos da Farmácia Popular/Hiperdia priorizada.      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1931520"/>
        <c:axId val="61933056"/>
      </c:barChart>
      <c:catAx>
        <c:axId val="61931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33056"/>
        <c:crosses val="autoZero"/>
        <c:auto val="1"/>
        <c:lblAlgn val="ctr"/>
        <c:lblOffset val="100"/>
      </c:catAx>
      <c:valAx>
        <c:axId val="6193305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315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diabéticos com prescrição de medicamentos da Farmácia Popular/Hiperdia priorizada.      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1969536"/>
        <c:axId val="61971072"/>
      </c:barChart>
      <c:catAx>
        <c:axId val="61969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71072"/>
        <c:crosses val="autoZero"/>
        <c:auto val="1"/>
        <c:lblAlgn val="ctr"/>
        <c:lblOffset val="100"/>
      </c:catAx>
      <c:valAx>
        <c:axId val="619710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695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itchFamily="34" charset="0"/>
                <a:cs typeface="Arial" pitchFamily="34" charset="0"/>
              </a:rPr>
              <a:t>Proporção de hipertensos com avaliação da necessidade de atendimento odontológico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61996416"/>
        <c:axId val="61101184"/>
      </c:barChart>
      <c:catAx>
        <c:axId val="61996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101184"/>
        <c:crosses val="autoZero"/>
        <c:auto val="1"/>
        <c:lblAlgn val="ctr"/>
        <c:lblOffset val="100"/>
      </c:catAx>
      <c:valAx>
        <c:axId val="6110118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96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DABE-F57D-488A-B699-0B61C958DA76}" type="datetimeFigureOut">
              <a:rPr lang="pt-BR" smtClean="0"/>
              <a:pPr/>
              <a:t>07/01/2015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0B59-AADC-41C6-BEFC-E558F4999E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593AA0-9F9A-43D1-B129-B0DD6F1261B4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3834D9-9E84-4111-B7B9-E4DC424DD9E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sz="3600" b="1" dirty="0" smtClean="0"/>
          </a:p>
          <a:p>
            <a:pPr algn="ctr">
              <a:buNone/>
            </a:pPr>
            <a:r>
              <a:rPr lang="pt-BR" sz="3600" b="1" dirty="0" smtClean="0"/>
              <a:t>Melhoria da Atenção à Saúde aos usuários portadores de Hipertensão Arterial Sistêmica e Diabetes </a:t>
            </a:r>
            <a:r>
              <a:rPr lang="pt-BR" sz="3600" b="1" dirty="0" err="1" smtClean="0"/>
              <a:t>Mellitus</a:t>
            </a:r>
            <a:r>
              <a:rPr lang="pt-BR" sz="3600" b="1" dirty="0" smtClean="0"/>
              <a:t> na UBS Perpétuo Socorro, em Macapá/AP.</a:t>
            </a:r>
            <a:endParaRPr lang="pt-BR" sz="3800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sz="3800" dirty="0" smtClean="0"/>
          </a:p>
          <a:p>
            <a:pPr algn="ctr">
              <a:buNone/>
            </a:pPr>
            <a:r>
              <a:rPr lang="pt-BR" sz="3800" dirty="0" smtClean="0"/>
              <a:t>Especializando: José Airton de Araújo</a:t>
            </a:r>
          </a:p>
          <a:p>
            <a:pPr algn="ctr">
              <a:buNone/>
            </a:pPr>
            <a:r>
              <a:rPr lang="pt-BR" sz="3800" dirty="0" smtClean="0"/>
              <a:t>Orientador: Paulo Faria </a:t>
            </a:r>
            <a:r>
              <a:rPr lang="pt-BR" sz="3800" dirty="0" err="1" smtClean="0"/>
              <a:t>Bonat</a:t>
            </a:r>
            <a:endParaRPr lang="pt-BR" sz="3800" dirty="0" smtClean="0"/>
          </a:p>
          <a:p>
            <a:pPr algn="ctr">
              <a:buNone/>
            </a:pPr>
            <a:endParaRPr lang="pt-BR" sz="3800" dirty="0" smtClean="0"/>
          </a:p>
          <a:p>
            <a:pPr algn="ctr">
              <a:buNone/>
            </a:pPr>
            <a:endParaRPr lang="pt-BR" sz="3800" dirty="0" smtClean="0"/>
          </a:p>
          <a:p>
            <a:pPr algn="ctr">
              <a:buNone/>
            </a:pPr>
            <a:r>
              <a:rPr lang="pt-BR" sz="3800" dirty="0" smtClean="0"/>
              <a:t>Natal, 3 de fevereiro de 2015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Autofit/>
          </a:bodyPr>
          <a:lstStyle/>
          <a:p>
            <a:pPr algn="r"/>
            <a: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b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400" dirty="0" smtClean="0"/>
              <a:t>Universidade Aberta do SUS – UNA/SUS</a:t>
            </a:r>
            <a:br>
              <a:rPr lang="pt-BR" sz="2400" dirty="0" smtClean="0"/>
            </a:br>
            <a:r>
              <a:rPr lang="pt-BR" sz="2400" dirty="0" smtClean="0"/>
              <a:t>Universidade Federal de Pelotas</a:t>
            </a:r>
            <a:br>
              <a:rPr lang="pt-BR" sz="2400" dirty="0" smtClean="0"/>
            </a:br>
            <a:r>
              <a:rPr lang="pt-BR" sz="2400" dirty="0" smtClean="0"/>
              <a:t>Departamento de Medicina Social</a:t>
            </a:r>
            <a:br>
              <a:rPr lang="pt-BR" sz="2400" dirty="0" smtClean="0"/>
            </a:br>
            <a:r>
              <a:rPr lang="pt-BR" sz="2400" dirty="0" smtClean="0"/>
              <a:t>Especialização em Saúde da Família</a:t>
            </a:r>
            <a:br>
              <a:rPr lang="pt-BR" sz="2400" dirty="0" smtClean="0"/>
            </a:br>
            <a:r>
              <a:rPr lang="pt-BR" sz="2400" dirty="0" smtClean="0"/>
              <a:t>Modalidade à Distância</a:t>
            </a:r>
            <a:br>
              <a:rPr lang="pt-BR" sz="2400" dirty="0" smtClean="0"/>
            </a:br>
            <a:r>
              <a:rPr lang="pt-BR" sz="2400" dirty="0" smtClean="0"/>
              <a:t>Turma 6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m 3" descr="C:\Users\Raquel Mariano\Desktop\UFPel.gif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512168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sz="3000" b="1" dirty="0" smtClean="0"/>
              <a:t>METODOLOGIA</a:t>
            </a:r>
            <a:endParaRPr lang="pt-BR" sz="3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Ações realizadas HAS e DM</a:t>
            </a:r>
            <a:endParaRPr lang="pt-BR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980727"/>
          <a:ext cx="88569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76264"/>
                <a:gridCol w="2322258"/>
                <a:gridCol w="2214246"/>
              </a:tblGrid>
              <a:tr h="67651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Monitoramento</a:t>
                      </a:r>
                      <a:r>
                        <a:rPr lang="pt-BR" b="1" baseline="0" dirty="0" smtClean="0"/>
                        <a:t> e Avaliação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Organização e gestão</a:t>
                      </a:r>
                      <a:r>
                        <a:rPr lang="pt-BR" b="1" baseline="0" dirty="0" smtClean="0"/>
                        <a:t> do serviço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Engajamento público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Qualificação Prática clínica</a:t>
                      </a:r>
                      <a:endParaRPr lang="pt-BR" b="1" dirty="0"/>
                    </a:p>
                  </a:txBody>
                  <a:tcPr/>
                </a:tc>
              </a:tr>
              <a:tr h="1813607">
                <a:tc>
                  <a:txBody>
                    <a:bodyPr/>
                    <a:lstStyle/>
                    <a:p>
                      <a:r>
                        <a:rPr lang="pt-BR" dirty="0" smtClean="0"/>
                        <a:t>Monitorar o nº de usuários</a:t>
                      </a:r>
                      <a:r>
                        <a:rPr lang="pt-BR" baseline="0" dirty="0" smtClean="0"/>
                        <a:t> HAS e DM.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Organizar o registro; melhorar o acolhimento.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Informar</a:t>
                      </a:r>
                      <a:r>
                        <a:rPr lang="pt-BR" baseline="0" dirty="0" smtClean="0"/>
                        <a:t> à comunidade sobre o programa e orientá-la sobre fatores de risco.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à Equipe para o cadastramento</a:t>
                      </a:r>
                      <a:r>
                        <a:rPr lang="pt-BR" baseline="0" dirty="0" smtClean="0"/>
                        <a:t> verificar a pressão arterial e glicemia.</a:t>
                      </a:r>
                      <a:endParaRPr lang="pt-BR" dirty="0"/>
                    </a:p>
                  </a:txBody>
                  <a:tcPr/>
                </a:tc>
              </a:tr>
              <a:tr h="1527248">
                <a:tc>
                  <a:txBody>
                    <a:bodyPr/>
                    <a:lstStyle/>
                    <a:p>
                      <a:r>
                        <a:rPr lang="pt-BR" dirty="0" smtClean="0"/>
                        <a:t>Monitorar a realização de</a:t>
                      </a:r>
                      <a:r>
                        <a:rPr lang="pt-BR" baseline="0" dirty="0" smtClean="0"/>
                        <a:t> exames.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equipe da imp.  realização exame clínico;</a:t>
                      </a:r>
                      <a:r>
                        <a:rPr lang="pt-BR" baseline="0" dirty="0" smtClean="0"/>
                        <a:t> organizar os dados.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os usuários sobre os riscos</a:t>
                      </a:r>
                      <a:r>
                        <a:rPr lang="pt-BR" baseline="0" dirty="0" smtClean="0"/>
                        <a:t> doenças cardiovasculares.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a equipe para manter</a:t>
                      </a:r>
                      <a:r>
                        <a:rPr lang="pt-BR" baseline="0" dirty="0" smtClean="0"/>
                        <a:t> os usuários informados.</a:t>
                      </a:r>
                      <a:endParaRPr lang="pt-BR" dirty="0"/>
                    </a:p>
                  </a:txBody>
                  <a:tcPr/>
                </a:tc>
              </a:tr>
              <a:tr h="1527248">
                <a:tc>
                  <a:txBody>
                    <a:bodyPr/>
                    <a:lstStyle/>
                    <a:p>
                      <a:r>
                        <a:rPr lang="pt-BR" dirty="0" smtClean="0"/>
                        <a:t>Monitorar o cumprimento</a:t>
                      </a:r>
                      <a:r>
                        <a:rPr lang="pt-BR" baseline="0" dirty="0" smtClean="0"/>
                        <a:t> das consultas.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Contatar os</a:t>
                      </a:r>
                      <a:r>
                        <a:rPr lang="pt-BR" baseline="0" dirty="0" smtClean="0"/>
                        <a:t> faltosos; organizar a agenda.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Informar a comunidade sobre a importância</a:t>
                      </a:r>
                      <a:r>
                        <a:rPr lang="pt-BR" baseline="0" dirty="0" smtClean="0"/>
                        <a:t> das consultas.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os ACS para</a:t>
                      </a:r>
                      <a:r>
                        <a:rPr lang="pt-BR" baseline="0" dirty="0" smtClean="0"/>
                        <a:t> informar aos usuários a importância das consultas.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Ações realizadas HAS e DM</a:t>
            </a:r>
            <a:endParaRPr lang="pt-BR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836714"/>
          <a:ext cx="9144000" cy="594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2592288"/>
                <a:gridCol w="2646159"/>
                <a:gridCol w="1997849"/>
              </a:tblGrid>
              <a:tr h="64807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Monitoramento</a:t>
                      </a:r>
                      <a:r>
                        <a:rPr lang="pt-BR" b="1" baseline="0" dirty="0" smtClean="0"/>
                        <a:t> e Avaliação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Organização e gestão</a:t>
                      </a:r>
                      <a:r>
                        <a:rPr lang="pt-BR" b="1" baseline="0" dirty="0" smtClean="0"/>
                        <a:t> do serviço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Engajamento público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Qualificação Prática clínica</a:t>
                      </a:r>
                      <a:endParaRPr lang="pt-BR" b="1" dirty="0"/>
                    </a:p>
                  </a:txBody>
                  <a:tcPr/>
                </a:tc>
              </a:tr>
              <a:tr h="1271668">
                <a:tc>
                  <a:txBody>
                    <a:bodyPr/>
                    <a:lstStyle/>
                    <a:p>
                      <a:r>
                        <a:rPr lang="pt-BR" dirty="0" smtClean="0"/>
                        <a:t>Monitorar a qualidade do registro.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Implantar planilha de registro; pactuar com a equipe</a:t>
                      </a:r>
                      <a:r>
                        <a:rPr lang="pt-BR" baseline="0" dirty="0" smtClean="0"/>
                        <a:t> o registro das informações.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</a:t>
                      </a:r>
                      <a:r>
                        <a:rPr lang="pt-BR" baseline="0" dirty="0" smtClean="0"/>
                        <a:t> os usuários sobre seus direitos.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a equipe para o registro adequado.</a:t>
                      </a:r>
                      <a:endParaRPr lang="pt-BR" dirty="0"/>
                    </a:p>
                  </a:txBody>
                  <a:tcPr/>
                </a:tc>
              </a:tr>
              <a:tr h="1131004">
                <a:tc>
                  <a:txBody>
                    <a:bodyPr/>
                    <a:lstStyle/>
                    <a:p>
                      <a:r>
                        <a:rPr lang="pt-BR" dirty="0" smtClean="0"/>
                        <a:t>Avaliar</a:t>
                      </a:r>
                      <a:r>
                        <a:rPr lang="pt-BR" baseline="0" dirty="0" smtClean="0"/>
                        <a:t> os usuários pelo menos 2 a 3x/ano.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Priorizar o atendimento</a:t>
                      </a:r>
                      <a:r>
                        <a:rPr lang="pt-BR" baseline="0" dirty="0" smtClean="0"/>
                        <a:t> avaliado de alto risco.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os usuários nível de risco e acompanhamento</a:t>
                      </a:r>
                      <a:r>
                        <a:rPr lang="pt-BR" baseline="0" dirty="0" smtClean="0"/>
                        <a:t> regular.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a equipe quanto</a:t>
                      </a:r>
                      <a:r>
                        <a:rPr lang="pt-BR" baseline="0" dirty="0" smtClean="0"/>
                        <a:t> às estratégias fatores de risco. </a:t>
                      </a:r>
                      <a:endParaRPr lang="pt-BR" dirty="0"/>
                    </a:p>
                  </a:txBody>
                  <a:tcPr/>
                </a:tc>
              </a:tr>
              <a:tr h="1652473">
                <a:tc>
                  <a:txBody>
                    <a:bodyPr/>
                    <a:lstStyle/>
                    <a:p>
                      <a:r>
                        <a:rPr lang="pt-BR" dirty="0" smtClean="0"/>
                        <a:t>Monitorar a realização</a:t>
                      </a:r>
                      <a:r>
                        <a:rPr lang="pt-BR" baseline="0" dirty="0" smtClean="0"/>
                        <a:t> de consultas ao dentista, nutricional; atividade física e riscos tabagismo.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Estabelecer</a:t>
                      </a:r>
                      <a:r>
                        <a:rPr lang="pt-BR" baseline="0" dirty="0" smtClean="0"/>
                        <a:t> prioridades  de atendimento em relação à classificação de risco; orientar práticas de alimentação saudável e atividade física.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a comunidade</a:t>
                      </a:r>
                      <a:r>
                        <a:rPr lang="pt-BR" baseline="0" dirty="0" smtClean="0"/>
                        <a:t> para solicitar aos gestores garantia de atendimento dentário; orientar alimentação saudável, atividade física e abandono do tabagismo.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Orientar para avaliação do tratamento bucal</a:t>
                      </a:r>
                      <a:r>
                        <a:rPr lang="pt-BR" baseline="0" dirty="0" smtClean="0"/>
                        <a:t> no usuário; orientar a equipe sobre metodologias de educação em saúde.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just">
              <a:buNone/>
            </a:pPr>
            <a:r>
              <a:rPr lang="pt-BR" dirty="0" smtClean="0"/>
              <a:t>     </a:t>
            </a:r>
          </a:p>
          <a:p>
            <a:pPr marL="624078" indent="-514350" algn="just">
              <a:buNone/>
            </a:pPr>
            <a:r>
              <a:rPr lang="pt-BR" dirty="0" smtClean="0"/>
              <a:t>     1. Ampliar a cobertura de hipertensos e/ou diabéticos:</a:t>
            </a:r>
          </a:p>
          <a:p>
            <a:pPr marL="624078" indent="-514350" algn="just">
              <a:buNone/>
            </a:pPr>
            <a:endParaRPr lang="pt-BR" dirty="0" smtClean="0"/>
          </a:p>
          <a:p>
            <a:pPr marL="624078" indent="-514350" algn="just">
              <a:buNone/>
            </a:pPr>
            <a:r>
              <a:rPr lang="pt-BR" dirty="0" smtClean="0"/>
              <a:t>META</a:t>
            </a:r>
          </a:p>
          <a:p>
            <a:pPr algn="just"/>
            <a:r>
              <a:rPr lang="pt-BR" dirty="0" smtClean="0"/>
              <a:t>Cadastrar 100% dos hipertensos e dos diabéticos da área de abrangência no Programa de Atenção à HAS e DM da UBS.</a:t>
            </a:r>
          </a:p>
          <a:p>
            <a:pPr marL="624078" indent="-514350" algn="just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OBJETIVOS ESPECÍFICOS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3212976"/>
          <a:ext cx="38884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16016" y="2924944"/>
          <a:ext cx="39604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552" y="836712"/>
          <a:ext cx="388843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Desde o início da intervenção, o atendimento veio crescendo gradativamente, apresentando os percentuais de 10,7%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(49/456) no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1º mês, 11,2%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(51/456) no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2º mês e 17,5%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(80/456) no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3º mês, conforme se observa no gráfico a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seguir: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716016" y="836712"/>
          <a:ext cx="396044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2016224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 percentuais de cobertura do programa de atenção ao diabético na unidade de saúde para o 1º, 2º e 3º mês são de 8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(9/113),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8,8%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(10/113) e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(13/113),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respectivamente.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16530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O percentual de 100% não foi alcançado por ser uma área populosa e o nº de equipes ser pequeno. 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Priorizamos a qualidade em detrimento da quantidade.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Importância para a comunidade:  usuários acompanhados para controle da doença a fim de ter qualidade de vida evitando desenvolver risco de doença cardiovascular, grande vilão do hipertenso associado à diabetes.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Incorporação à rotina do serviço com adoção dos formulários e preenchimento adequado para melhor controle.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METAS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Realizar exame clínico apropriado em 100%.</a:t>
            </a:r>
          </a:p>
          <a:p>
            <a:pPr algn="just"/>
            <a:r>
              <a:rPr lang="pt-BR" dirty="0" smtClean="0"/>
              <a:t>Garantir solicitação a 100% dos hipertensos e dos diabéticos na realização de exames complementares em dia de acordo com o protocolo.  </a:t>
            </a:r>
          </a:p>
          <a:p>
            <a:pPr algn="just"/>
            <a:r>
              <a:rPr lang="pt-BR" dirty="0" smtClean="0"/>
              <a:t>Priorizar a prescrição de medicamentos da farmácia popular para 100%.</a:t>
            </a:r>
          </a:p>
          <a:p>
            <a:pPr algn="just"/>
            <a:r>
              <a:rPr lang="pt-BR" dirty="0" smtClean="0"/>
              <a:t>Realizar avaliação da necessidade de atendimento odontológico em 100%.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Melhorar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hipertensos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diabéticos</a:t>
            </a:r>
            <a:r>
              <a:rPr lang="en-US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420888"/>
          <a:ext cx="38987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88024" y="2420888"/>
          <a:ext cx="40324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9552" y="1196752"/>
          <a:ext cx="79928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720080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 usuários hipertensos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 diabéticos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aderiram aos benefícios de uma melhor qualidade de vida com mudanças de hábitos que podem ser bastante satisfatórias, atingindo 100% em atendimento para o exame clínico de acordo com o protocolo.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2924944"/>
          <a:ext cx="4248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644008" y="2924944"/>
          <a:ext cx="4176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1520" y="1101864"/>
          <a:ext cx="856895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463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 compararmos o primeiro mês com o segundo, observamos um decréscimo no segundo mês, em virtude de alguns hipertensos não trazerem todos os exames solicitados em consulta anterior, perfazendo uma diferença percentual de 4%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ao passo que a proporção dos diabéticos atingiu 100%.</a:t>
                      </a:r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83568" y="2924944"/>
          <a:ext cx="36004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572000" y="2924944"/>
          <a:ext cx="37444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1520" y="1124744"/>
          <a:ext cx="8496944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512168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índice foi de 100% nos três meses em que ocorreu a intervenção tanto na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proporção de hipertensos quanto de diabéticos.</a:t>
                      </a:r>
                    </a:p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 usuários em acompanhamento estavam bem dispostos que chegaram a relatar dar para viver mais quatro anos, tendo em vista alcançar nova eleição para presidente em um tom bem humorístico.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latin typeface="+mj-lt"/>
                <a:cs typeface="Times New Roman" panose="02020603050405020304" pitchFamily="18" charset="0"/>
              </a:rPr>
              <a:t>Importância</a:t>
            </a:r>
            <a:r>
              <a:rPr lang="pt-BR" dirty="0" smtClean="0">
                <a:latin typeface="+mj-lt"/>
                <a:cs typeface="Times New Roman" panose="02020603050405020304" pitchFamily="18" charset="0"/>
              </a:rPr>
              <a:t> da ação programática (HAS/DM): contribuir para a melhoria da qualidade de vida dos usuários por meio de orientações relativas à alimentação saudável, EV e atividade física.</a:t>
            </a:r>
          </a:p>
          <a:p>
            <a:pPr algn="just">
              <a:buNone/>
            </a:pPr>
            <a:endParaRPr lang="pt-BR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/>
              <a:t>O </a:t>
            </a:r>
            <a:r>
              <a:rPr lang="pt-BR" b="1" dirty="0" smtClean="0"/>
              <a:t>município</a:t>
            </a:r>
            <a:r>
              <a:rPr lang="pt-BR" dirty="0" smtClean="0"/>
              <a:t> é Macapá, estado do Amapá, localizado no extremo-norte do país com uma população de 446.757 habitantes (IBGE, 2014)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cs typeface="Times New Roman" panose="02020603050405020304" pitchFamily="18" charset="0"/>
              </a:rPr>
              <a:t>INTRODUÇÃO 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564904"/>
          <a:ext cx="39707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644008" y="2564904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691680" y="1397000"/>
          <a:ext cx="56166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Para</a:t>
                      </a:r>
                      <a:r>
                        <a:rPr lang="pt-BR" baseline="0" dirty="0" smtClean="0"/>
                        <a:t> avaliação da necessidade de atendimento odontológico, o índice também foi de 100% para hipertensos e diabéticos.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META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Buscar 100% dos hipertensos e diabéticos faltosos às consultas na UBS, conforme a periodicidade recomendada.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36680"/>
          </a:xfrm>
        </p:spPr>
        <p:txBody>
          <a:bodyPr>
            <a:normAutofit fontScale="90000"/>
          </a:bodyPr>
          <a:lstStyle/>
          <a:p>
            <a:r>
              <a:rPr lang="pt-BR" sz="3300" b="0" dirty="0" smtClean="0"/>
              <a:t>3. Melhorar a adesão de hipertensos e/ou diabéticos ao programa: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3212976"/>
          <a:ext cx="38987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88024" y="3212976"/>
          <a:ext cx="38884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1124744"/>
          <a:ext cx="828092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2016224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foi necessário fazer busca ativa aos faltosos em virtude de um acordo comum com a equipe para realizar visita domiciliar com um grupo de usuários impossibilitados de se deslocar até a UBS por motivos como idade avançada e não ter um acompanhante, os filhos estarem trabalhando e não poderem ser liberados de seus trabalhos, justificando assim não haver hipertensos e diabéticos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faltosos, apresentando 0% de percentual, conforme os gráficos abaixo.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META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Manter planilha de acompanhamento atualizada na UBS em 100% dos hipertensos e diabéticos.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300" dirty="0" smtClean="0"/>
              <a:t>4. Melhorar o registro das informações: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708920"/>
          <a:ext cx="38267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16016" y="2708920"/>
          <a:ext cx="38884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27584" y="1124744"/>
          <a:ext cx="7344816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1368152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Nos três meses da intervenção, o registro na ficha de acompanhamento se deu de forma adequada, de acordo com a organização da equipe, revelando um percentual de 100%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na proporção tanto de hipertensos quanto de diabéticos.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META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Avaliar fatores de risco cardiovascular em 100% dos hipertensos e diabéticos cadastrados na planilha da ESF, na UBS.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300" dirty="0" smtClean="0"/>
              <a:t>5. Mapear hipertensos e diabéticos de risco para doença cardiovascular: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2852936"/>
          <a:ext cx="3744416" cy="315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16016" y="2852936"/>
          <a:ext cx="36724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83568" y="1268760"/>
          <a:ext cx="763284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1512168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orientação aos usuários hipertensos e diabéticos era quanto ao seu nível de risco cardiovascular e a importância do acompanhamento regular, esclarecendo-os quanto à importância do adequado controle de fatores de risco modificáveis como alimentação. O índice chegou a 100%, conforme os gráficos: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BR" sz="4000" dirty="0" smtClean="0"/>
              <a:t>METAS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Orientar quanto à importância de uma alimentação saudável a 100% dos hipertensos e dos diabéticos;</a:t>
            </a:r>
          </a:p>
          <a:p>
            <a:pPr algn="just"/>
            <a:r>
              <a:rPr lang="pt-BR" sz="4000" dirty="0" smtClean="0"/>
              <a:t>Orientar em relação à prática regular de atividade física a 100% dos pacientes hipertensos e diabéticos;</a:t>
            </a:r>
          </a:p>
          <a:p>
            <a:pPr algn="just"/>
            <a:r>
              <a:rPr lang="pt-BR" sz="4000" dirty="0" smtClean="0"/>
              <a:t>Orientar sobre os riscos do tabagismo a 100% dos pacientes hipertensos e diabéticos;</a:t>
            </a:r>
          </a:p>
          <a:p>
            <a:pPr algn="just"/>
            <a:r>
              <a:rPr lang="pt-BR" sz="4000" dirty="0" smtClean="0"/>
              <a:t>Orientar sobre higiene bucal a 100% dos pacientes hipertensos e diabéticos.</a:t>
            </a:r>
          </a:p>
          <a:p>
            <a:pPr algn="ctr">
              <a:buNone/>
            </a:pPr>
            <a:endParaRPr lang="pt-B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0" dirty="0" smtClean="0"/>
              <a:t>6. Promover a saúde de hipertensos e diabéticos:</a:t>
            </a:r>
            <a:br>
              <a:rPr lang="pt-BR" sz="3000" b="0" dirty="0" smtClean="0"/>
            </a:br>
            <a:endParaRPr lang="en-US" sz="3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cs typeface="Times New Roman" panose="02020603050405020304" pitchFamily="18" charset="0"/>
              </a:rPr>
              <a:t>Resultados</a:t>
            </a:r>
            <a:r>
              <a:rPr lang="en-US" dirty="0" smtClean="0"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cs typeface="Times New Roman" panose="02020603050405020304" pitchFamily="18" charset="0"/>
              </a:rPr>
              <a:t>Discussão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7584" y="2708920"/>
          <a:ext cx="3528392" cy="329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644009" y="2708920"/>
          <a:ext cx="374441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27584" y="1397000"/>
          <a:ext cx="75608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 índice atingiu a</a:t>
                      </a:r>
                      <a:r>
                        <a:rPr lang="pt-BR" baseline="0" dirty="0" smtClean="0"/>
                        <a:t> meta de 100% de orientação sobre alimentação saudável para hipertensos e diabéticos com organização da equipe para desenvolver palestras, além das conversas informais com o médico.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2996952"/>
          <a:ext cx="3744416" cy="301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716016" y="2996952"/>
          <a:ext cx="39604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1052736"/>
          <a:ext cx="835292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Como de praxe, a orientação foi direcionada à prática de atividade física, exceto para os diabéticos que não podem realizar atividade física com certa intensidade.  Mais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uma vez, a meta foi alcançada: 100%. Em relação à um usuário diabético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faz uso de medicamento,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porque acredita na fé em Deus, por ser evangélico e procura controlar a alimentação.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Mapas</a:t>
            </a:r>
            <a:br>
              <a:rPr lang="pt-BR" sz="2200" dirty="0" smtClean="0"/>
            </a:br>
            <a:r>
              <a:rPr lang="pt-BR" sz="2000" dirty="0" smtClean="0"/>
              <a:t>Distância de Macapá para Brasília  (</a:t>
            </a:r>
            <a:r>
              <a:rPr lang="pt-BR" sz="2200" dirty="0" smtClean="0"/>
              <a:t>Em linha reta: 1.794 km); </a:t>
            </a:r>
            <a:br>
              <a:rPr lang="pt-BR" sz="2200" dirty="0" smtClean="0"/>
            </a:br>
            <a:r>
              <a:rPr lang="pt-BR" sz="2200" dirty="0" smtClean="0"/>
              <a:t>(Por rodovia: 6.401 km).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</a:t>
            </a:r>
            <a:r>
              <a:rPr lang="pt-BR" sz="1300" dirty="0" smtClean="0"/>
              <a:t>http://www.distanciaentreascidades.com.br/distancia-de-macapa-ap-brazil-ate-brasilia-distrito-federal-df</a:t>
            </a:r>
            <a:endParaRPr lang="pt-BR" sz="1300" dirty="0"/>
          </a:p>
        </p:txBody>
      </p:sp>
      <p:pic>
        <p:nvPicPr>
          <p:cNvPr id="4" name="Espaço Reservado para Conteúdo 3" descr="http://www.guianet.com.br/ap/mapaa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600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s://encrypted-tbn3.gstatic.com/images?q=tbn:ANd9GcR9RkILunHLtZqVeTFOm5fkGzCmrUqmjb-V30_vNLV73TVOUVn8S3j9q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388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Resultados</a:t>
            </a:r>
            <a:r>
              <a:rPr lang="en-US" dirty="0" smtClean="0"/>
              <a:t> e </a:t>
            </a:r>
            <a:r>
              <a:rPr lang="en-US" dirty="0" err="1" smtClean="0"/>
              <a:t>Discussão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5148064" y="1268760"/>
          <a:ext cx="37444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268760"/>
          <a:ext cx="4464496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04456">
                <a:tc>
                  <a:txBody>
                    <a:bodyPr/>
                    <a:lstStyle/>
                    <a:p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proporção dos que receberam orientação sobre os riscos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 tabagismo é revelada pelo percentual de 100%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para os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hipertensos. </a:t>
                      </a:r>
                    </a:p>
                    <a:p>
                      <a:endParaRPr kumimoji="0" lang="pt-BR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enfermeira-chefe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 equipe mencionou a retomada de um trabalho desenvolvido com um grupo de tabagistas suspenso há mais de um ano.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499992" y="1340768"/>
          <a:ext cx="39604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1340768"/>
          <a:ext cx="3672408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4392488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Meta alcançada de 100% para os diabéticos:</a:t>
                      </a:r>
                    </a:p>
                    <a:p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Dois destes usuários pensavam que as visitas em domicílio eram em virtude do período político que, segundo eles, era muito comum. </a:t>
                      </a:r>
                    </a:p>
                    <a:p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Justificamos que o acompanhamento e a orientação feitos pela ESF,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independem do período eleitoral.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en-US" dirty="0" err="1" smtClean="0">
                <a:cs typeface="Times New Roman" panose="02020603050405020304" pitchFamily="18" charset="0"/>
              </a:rPr>
              <a:t>Resultados</a:t>
            </a:r>
            <a:r>
              <a:rPr lang="en-US" dirty="0" smtClean="0"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cs typeface="Times New Roman" panose="02020603050405020304" pitchFamily="18" charset="0"/>
              </a:rPr>
              <a:t>Discussão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467544" y="1124744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499992" y="1124744"/>
          <a:ext cx="3960440" cy="51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5173216">
                <a:tc>
                  <a:txBody>
                    <a:bodyPr/>
                    <a:lstStyle/>
                    <a:p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médico orienta quanto ao direcionamento da comunidade para o dentista.</a:t>
                      </a:r>
                    </a:p>
                    <a:p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Mas, não se tem a garantia de atendimento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por falta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material de trabalho.</a:t>
                      </a:r>
                    </a:p>
                    <a:p>
                      <a:endParaRPr kumimoji="0" lang="pt-BR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Contudo, a população é orientada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solicitar dos gestores  garantia de atendimento odontológico.</a:t>
                      </a:r>
                    </a:p>
                    <a:p>
                      <a:endParaRPr kumimoji="0"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percentual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orientação atingiu a meta de 100% tanto para hipertensos quanto para diabéticos.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/>
        </p:nvGraphicFramePr>
        <p:xfrm>
          <a:off x="467544" y="3645024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Aprimoramento dos conhecimentos prático-teóricos;</a:t>
            </a:r>
          </a:p>
          <a:p>
            <a:pPr algn="just"/>
            <a:r>
              <a:rPr lang="pt-BR" dirty="0" smtClean="0"/>
              <a:t>Avaliação contínua dos conteúdos em AB como tarefas, fóruns, casos clínicos interativos;</a:t>
            </a:r>
          </a:p>
          <a:p>
            <a:pPr algn="just"/>
            <a:r>
              <a:rPr lang="pt-BR" dirty="0" smtClean="0"/>
              <a:t>Organização do curso na construção do TCC;</a:t>
            </a:r>
          </a:p>
          <a:p>
            <a:pPr algn="just"/>
            <a:r>
              <a:rPr lang="pt-BR" dirty="0" smtClean="0"/>
              <a:t>Acompanhamento pelo orientador;</a:t>
            </a:r>
          </a:p>
          <a:p>
            <a:pPr algn="just"/>
            <a:r>
              <a:rPr lang="pt-BR" dirty="0" smtClean="0"/>
              <a:t>Disciplina, interesse e afinidade;</a:t>
            </a:r>
          </a:p>
          <a:p>
            <a:pPr algn="just"/>
            <a:r>
              <a:rPr lang="pt-BR" dirty="0" smtClean="0"/>
              <a:t>Propiciou aproximação à comunidade assistida em prol de uma saúde melhor.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Atendimento clínico ambulatorial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683568" y="4797152"/>
            <a:ext cx="4158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Atendimento domiciliar realizado no bairro Laguinho, em Macapá/AP, no mês de outubro/2014.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Atendimento clínico domiciliar</a:t>
            </a:r>
            <a:endParaRPr lang="pt-BR" dirty="0"/>
          </a:p>
        </p:txBody>
      </p:sp>
      <p:pic>
        <p:nvPicPr>
          <p:cNvPr id="4" name="Espaço Reservado para Conteúdo 3" descr="C:\Users\Alexandra\Pictures\2014-08-15 imagens do celular\imagens do celular 0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pt-BR" sz="4800" dirty="0" smtClean="0"/>
          </a:p>
          <a:p>
            <a:pPr algn="just"/>
            <a:r>
              <a:rPr lang="pt-BR" sz="4800" dirty="0" smtClean="0"/>
              <a:t>“Nem sempre é possível curar ou resolver uma necessidade apresentada, mas é sempre possível cuidar, escutar e contribuir para amenizar o sofrimento do outro...” (SANTOS &amp; ASSIS, 2005)</a:t>
            </a:r>
          </a:p>
          <a:p>
            <a:pPr algn="r">
              <a:buNone/>
            </a:pPr>
            <a:r>
              <a:rPr lang="pt-BR" sz="4800" dirty="0" smtClean="0"/>
              <a:t>Agradeço.</a:t>
            </a:r>
            <a:endParaRPr lang="en-US" sz="4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Mensagem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CARACTERIZAÇÃO DA UBS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marL="624078" indent="-514350" algn="just">
              <a:buAutoNum type="arabicPeriod"/>
            </a:pPr>
            <a:endParaRPr lang="pt-BR" dirty="0" smtClean="0"/>
          </a:p>
          <a:p>
            <a:pPr marL="624078" indent="-514350" algn="just">
              <a:buNone/>
            </a:pPr>
            <a:r>
              <a:rPr lang="pt-BR" dirty="0" smtClean="0"/>
              <a:t>1. Localizada na zona urbana;</a:t>
            </a:r>
          </a:p>
          <a:p>
            <a:pPr marL="624078" indent="-514350" algn="just">
              <a:buAutoNum type="arabicPeriod"/>
            </a:pPr>
            <a:endParaRPr lang="pt-BR" dirty="0" smtClean="0"/>
          </a:p>
          <a:p>
            <a:pPr marL="624078" indent="-514350" algn="just">
              <a:buNone/>
            </a:pPr>
            <a:r>
              <a:rPr lang="pt-BR" dirty="0" smtClean="0"/>
              <a:t>2. População adstrita </a:t>
            </a:r>
            <a:r>
              <a:rPr lang="pt-BR" dirty="0" smtClean="0"/>
              <a:t>3.000 </a:t>
            </a:r>
            <a:r>
              <a:rPr lang="pt-BR" dirty="0" smtClean="0"/>
              <a:t>usuários;</a:t>
            </a:r>
          </a:p>
          <a:p>
            <a:pPr marL="624078" indent="-514350"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3. Composição da ESF: um médico, uma enfermeira, quatro técnicos de enfermagem, cinco ACS.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4. Estrutura física – Piso inferior: </a:t>
            </a:r>
          </a:p>
          <a:p>
            <a:pPr algn="just">
              <a:buNone/>
            </a:pPr>
            <a:r>
              <a:rPr lang="pt-BR" dirty="0" smtClean="0"/>
              <a:t>* Salas de consultório (5);</a:t>
            </a:r>
          </a:p>
          <a:p>
            <a:pPr algn="just">
              <a:buNone/>
            </a:pPr>
            <a:r>
              <a:rPr lang="pt-BR" dirty="0" smtClean="0"/>
              <a:t>* Sala para curativos; </a:t>
            </a:r>
          </a:p>
          <a:p>
            <a:pPr algn="just">
              <a:buNone/>
            </a:pPr>
            <a:r>
              <a:rPr lang="pt-BR" dirty="0" smtClean="0"/>
              <a:t>* Banheiros masculino e feminino (2);</a:t>
            </a:r>
          </a:p>
          <a:p>
            <a:pPr algn="just">
              <a:buNone/>
            </a:pPr>
            <a:r>
              <a:rPr lang="pt-BR" dirty="0" smtClean="0"/>
              <a:t>* Recepção (espera e marcação de consulta); </a:t>
            </a:r>
          </a:p>
          <a:p>
            <a:pPr algn="just">
              <a:buNone/>
            </a:pPr>
            <a:r>
              <a:rPr lang="pt-BR" dirty="0" smtClean="0"/>
              <a:t>* Refeitório para funcionários; </a:t>
            </a:r>
          </a:p>
          <a:p>
            <a:pPr algn="just">
              <a:buNone/>
            </a:pPr>
            <a:r>
              <a:rPr lang="pt-BR" dirty="0" smtClean="0"/>
              <a:t>* Sala de arquivo; </a:t>
            </a:r>
          </a:p>
          <a:p>
            <a:pPr algn="just">
              <a:buNone/>
            </a:pPr>
            <a:r>
              <a:rPr lang="pt-BR" dirty="0" smtClean="0"/>
              <a:t>* Sala de vacina; </a:t>
            </a:r>
          </a:p>
          <a:p>
            <a:pPr algn="just">
              <a:buNone/>
            </a:pPr>
            <a:r>
              <a:rPr lang="pt-BR" dirty="0" smtClean="0"/>
              <a:t>* Farmácia.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CARACTERIZAÇÃO DA UBS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Estrutura física – piso superior</a:t>
            </a:r>
          </a:p>
          <a:p>
            <a:pPr>
              <a:buNone/>
            </a:pPr>
            <a:r>
              <a:rPr lang="pt-BR" dirty="0" smtClean="0"/>
              <a:t>* Consultório (PROVAB e Mais Médicos);</a:t>
            </a:r>
          </a:p>
          <a:p>
            <a:pPr>
              <a:buNone/>
            </a:pPr>
            <a:r>
              <a:rPr lang="pt-BR" dirty="0" smtClean="0"/>
              <a:t>* Sala diretoria;</a:t>
            </a:r>
          </a:p>
          <a:p>
            <a:pPr>
              <a:buNone/>
            </a:pPr>
            <a:r>
              <a:rPr lang="pt-BR" dirty="0" smtClean="0"/>
              <a:t>* Sala repouso médico;</a:t>
            </a:r>
          </a:p>
          <a:p>
            <a:pPr>
              <a:buNone/>
            </a:pPr>
            <a:r>
              <a:rPr lang="pt-BR" dirty="0" smtClean="0"/>
              <a:t>* Sala repouso enfermagem;</a:t>
            </a:r>
          </a:p>
          <a:p>
            <a:pPr>
              <a:buNone/>
            </a:pPr>
            <a:r>
              <a:rPr lang="pt-BR" dirty="0" smtClean="0"/>
              <a:t>* Sala NASF;</a:t>
            </a:r>
          </a:p>
          <a:p>
            <a:pPr>
              <a:buNone/>
            </a:pPr>
            <a:r>
              <a:rPr lang="pt-BR" dirty="0" smtClean="0"/>
              <a:t>* Sala PCCU;</a:t>
            </a:r>
          </a:p>
          <a:p>
            <a:pPr>
              <a:buNone/>
            </a:pPr>
            <a:r>
              <a:rPr lang="pt-BR" dirty="0" smtClean="0"/>
              <a:t>* Sala exames;</a:t>
            </a:r>
          </a:p>
          <a:p>
            <a:pPr>
              <a:buFont typeface="Arial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CARACTERIZAÇÃO DA UBS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t-BR" sz="4400" b="0" dirty="0" smtClean="0">
                <a:effectLst/>
              </a:rPr>
              <a:t/>
            </a:r>
            <a:br>
              <a:rPr lang="pt-BR" sz="4400" b="0" dirty="0" smtClean="0">
                <a:effectLst/>
              </a:rPr>
            </a:br>
            <a:r>
              <a:rPr lang="pt-BR" sz="3000" b="0" dirty="0" smtClean="0">
                <a:effectLst/>
              </a:rPr>
              <a:t>* Sala de esterilização;</a:t>
            </a:r>
            <a:br>
              <a:rPr lang="pt-BR" sz="3000" b="0" dirty="0" smtClean="0">
                <a:effectLst/>
              </a:rPr>
            </a:br>
            <a:r>
              <a:rPr lang="pt-BR" sz="3000" b="0" dirty="0" smtClean="0">
                <a:effectLst/>
              </a:rPr>
              <a:t>* Sala para exame de malária.</a:t>
            </a:r>
            <a:endParaRPr lang="pt-BR" sz="3000" dirty="0"/>
          </a:p>
        </p:txBody>
      </p:sp>
      <p:pic>
        <p:nvPicPr>
          <p:cNvPr id="4" name="Espaço Reservado para Conteúdo 3" descr="http://s2.glbimg.com/9hom0xKSHuCjL5Zq8E1u7gcDLmU=/620x465/s.glbimg.com/jo/g1/f/original/2013/07/18/img_04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624736" cy="36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5500" dirty="0" smtClean="0"/>
              <a:t>Em relação aos usuários:</a:t>
            </a:r>
          </a:p>
          <a:p>
            <a:pPr algn="just"/>
            <a:endParaRPr lang="pt-BR" sz="5500" dirty="0" smtClean="0"/>
          </a:p>
          <a:p>
            <a:pPr algn="just">
              <a:buNone/>
            </a:pPr>
            <a:r>
              <a:rPr lang="pt-BR" sz="5500" dirty="0" smtClean="0"/>
              <a:t>  ausência de orientação para controle do peso, educação alimentar e atividade física.</a:t>
            </a:r>
          </a:p>
          <a:p>
            <a:pPr algn="just">
              <a:buNone/>
            </a:pPr>
            <a:endParaRPr lang="pt-BR" sz="5500" dirty="0" smtClean="0"/>
          </a:p>
          <a:p>
            <a:pPr algn="just"/>
            <a:r>
              <a:rPr lang="pt-BR" sz="5500" dirty="0" smtClean="0"/>
              <a:t>Em relação à gestão do serviço da ESF:</a:t>
            </a:r>
          </a:p>
          <a:p>
            <a:pPr algn="just">
              <a:buNone/>
            </a:pPr>
            <a:endParaRPr lang="pt-BR" sz="5500" dirty="0" smtClean="0"/>
          </a:p>
          <a:p>
            <a:pPr algn="just">
              <a:buNone/>
            </a:pPr>
            <a:r>
              <a:rPr lang="pt-BR" sz="5500" dirty="0" smtClean="0"/>
              <a:t>  falta de protocolos e arquivos específicos para registro e acompanhamento dos usuários hipertensos e diabéticos.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ANTES DA INTERVENÇÃO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Melhorar a atenção à Saúde do usuário portador de hipertensão e diabetes </a:t>
            </a:r>
            <a:r>
              <a:rPr lang="pt-BR" dirty="0" err="1" smtClean="0"/>
              <a:t>mellitus</a:t>
            </a:r>
            <a:r>
              <a:rPr lang="pt-BR" dirty="0" smtClean="0"/>
              <a:t> na UBS Perpétuo Socorro, em Macapá/AP.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 GERAL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4507</TotalTime>
  <Words>2040</Words>
  <Application>Microsoft Office PowerPoint</Application>
  <PresentationFormat>Apresentação na tela (4:3)</PresentationFormat>
  <Paragraphs>221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Concurso</vt:lpstr>
      <vt:lpstr>          Universidade Aberta do SUS – UNA/SUS Universidade Federal de Pelotas Departamento de Medicina Social Especialização em Saúde da Família Modalidade à Distância Turma 6   </vt:lpstr>
      <vt:lpstr>INTRODUÇÃO   </vt:lpstr>
      <vt:lpstr> Mapas Distância de Macapá para Brasília  (Em linha reta: 1.794 km);  (Por rodovia: 6.401 km).   http://www.distanciaentreascidades.com.br/distancia-de-macapa-ap-brazil-ate-brasilia-distrito-federal-df</vt:lpstr>
      <vt:lpstr>CARACTERIZAÇÃO DA UBS</vt:lpstr>
      <vt:lpstr>CARACTERIZAÇÃO DA UBS</vt:lpstr>
      <vt:lpstr>CARACTERIZAÇÃO DA UBS</vt:lpstr>
      <vt:lpstr> * Sala de esterilização; * Sala para exame de malária.</vt:lpstr>
      <vt:lpstr>ANTES DA INTERVENÇÃO</vt:lpstr>
      <vt:lpstr>OBJETIVO GERAL</vt:lpstr>
      <vt:lpstr>Slide 10</vt:lpstr>
      <vt:lpstr>Ações realizadas HAS e DM</vt:lpstr>
      <vt:lpstr>Ações realizadas HAS e DM</vt:lpstr>
      <vt:lpstr>OBJETIVOS ESPECÍFICOS</vt:lpstr>
      <vt:lpstr>Resultados</vt:lpstr>
      <vt:lpstr>Discussão</vt:lpstr>
      <vt:lpstr>2. Melhorar a qualidade da atenção a hipertensos e diabéticos:</vt:lpstr>
      <vt:lpstr>Resultados e Discussão</vt:lpstr>
      <vt:lpstr>Resultados e Discussão</vt:lpstr>
      <vt:lpstr>Resultados e Discussão</vt:lpstr>
      <vt:lpstr>Resultados</vt:lpstr>
      <vt:lpstr>3. Melhorar a adesão de hipertensos e/ou diabéticos ao programa: </vt:lpstr>
      <vt:lpstr>Resultados e Discussão</vt:lpstr>
      <vt:lpstr>4. Melhorar o registro das informações: </vt:lpstr>
      <vt:lpstr>Resultados</vt:lpstr>
      <vt:lpstr>5. Mapear hipertensos e diabéticos de risco para doença cardiovascular: </vt:lpstr>
      <vt:lpstr>Resultados</vt:lpstr>
      <vt:lpstr>6. Promover a saúde de hipertensos e diabéticos: 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Reflexão crítica</vt:lpstr>
      <vt:lpstr>Atendimento clínico ambulatorial</vt:lpstr>
      <vt:lpstr>Atendimento clínico domiciliar</vt:lpstr>
      <vt:lpstr>Mensagem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Alexandra</cp:lastModifiedBy>
  <cp:revision>96</cp:revision>
  <dcterms:created xsi:type="dcterms:W3CDTF">2012-11-12T22:55:47Z</dcterms:created>
  <dcterms:modified xsi:type="dcterms:W3CDTF">2015-01-07T13:53:19Z</dcterms:modified>
</cp:coreProperties>
</file>