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29"/>
  </p:notesMasterIdLst>
  <p:handoutMasterIdLst>
    <p:handoutMasterId r:id="rId30"/>
  </p:handoutMasterIdLst>
  <p:sldIdLst>
    <p:sldId id="348" r:id="rId2"/>
    <p:sldId id="350" r:id="rId3"/>
    <p:sldId id="351" r:id="rId4"/>
    <p:sldId id="420" r:id="rId5"/>
    <p:sldId id="355" r:id="rId6"/>
    <p:sldId id="407" r:id="rId7"/>
    <p:sldId id="410" r:id="rId8"/>
    <p:sldId id="411" r:id="rId9"/>
    <p:sldId id="356" r:id="rId10"/>
    <p:sldId id="358" r:id="rId11"/>
    <p:sldId id="409" r:id="rId12"/>
    <p:sldId id="264" r:id="rId13"/>
    <p:sldId id="423" r:id="rId14"/>
    <p:sldId id="402" r:id="rId15"/>
    <p:sldId id="366" r:id="rId16"/>
    <p:sldId id="384" r:id="rId17"/>
    <p:sldId id="424" r:id="rId18"/>
    <p:sldId id="367" r:id="rId19"/>
    <p:sldId id="398" r:id="rId20"/>
    <p:sldId id="371" r:id="rId21"/>
    <p:sldId id="372" r:id="rId22"/>
    <p:sldId id="401" r:id="rId23"/>
    <p:sldId id="373" r:id="rId24"/>
    <p:sldId id="408" r:id="rId25"/>
    <p:sldId id="400" r:id="rId26"/>
    <p:sldId id="419" r:id="rId27"/>
    <p:sldId id="34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86420" autoAdjust="0"/>
  </p:normalViewPr>
  <p:slideViewPr>
    <p:cSldViewPr>
      <p:cViewPr>
        <p:scale>
          <a:sx n="62" d="100"/>
          <a:sy n="62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elito\Desktop\Planilha%20pr&#233;-final%20Guevara%20HAS%20e%20D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0.17521367521367517</c:v>
                </c:pt>
                <c:pt idx="1">
                  <c:v>0.2777777777777779</c:v>
                </c:pt>
                <c:pt idx="2">
                  <c:v>0.46153846153846162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40768"/>
        <c:axId val="77843456"/>
      </c:barChart>
      <c:catAx>
        <c:axId val="778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43456"/>
        <c:crosses val="autoZero"/>
        <c:auto val="1"/>
        <c:lblAlgn val="ctr"/>
        <c:lblOffset val="100"/>
        <c:noMultiLvlLbl val="0"/>
      </c:catAx>
      <c:valAx>
        <c:axId val="778434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4076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130652725786326"/>
          <c:y val="3.775797256112218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53152"/>
        <c:axId val="78783616"/>
      </c:barChart>
      <c:catAx>
        <c:axId val="787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783616"/>
        <c:crosses val="autoZero"/>
        <c:auto val="1"/>
        <c:lblAlgn val="ctr"/>
        <c:lblOffset val="100"/>
        <c:noMultiLvlLbl val="0"/>
      </c:catAx>
      <c:valAx>
        <c:axId val="787836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7531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</a:t>
            </a:r>
            <a:r>
              <a:rPr lang="pt-BR" sz="1200" b="1" i="0" u="none" strike="noStrike" baseline="0" dirty="0" smtClean="0">
                <a:effectLst/>
              </a:rPr>
              <a:t>diabéticos </a:t>
            </a:r>
            <a:r>
              <a:rPr lang="pt-BR" dirty="0" smtClean="0"/>
              <a:t> </a:t>
            </a:r>
            <a:r>
              <a:rPr lang="pt-BR" dirty="0"/>
              <a:t>com orientação nutricional sobre alimentação saudável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13824"/>
        <c:axId val="78815616"/>
      </c:barChart>
      <c:catAx>
        <c:axId val="7881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815616"/>
        <c:crosses val="autoZero"/>
        <c:auto val="1"/>
        <c:lblAlgn val="ctr"/>
        <c:lblOffset val="100"/>
        <c:noMultiLvlLbl val="0"/>
      </c:catAx>
      <c:valAx>
        <c:axId val="788156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813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orientação sobre a prática de  atividade física regular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135730639543501"/>
          <c:y val="0.28195121951219509"/>
          <c:w val="0.85864269360456524"/>
          <c:h val="0.61879700403303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67776"/>
        <c:axId val="86269312"/>
      </c:barChart>
      <c:catAx>
        <c:axId val="8626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269312"/>
        <c:crosses val="autoZero"/>
        <c:auto val="1"/>
        <c:lblAlgn val="ctr"/>
        <c:lblOffset val="100"/>
        <c:noMultiLvlLbl val="0"/>
      </c:catAx>
      <c:valAx>
        <c:axId val="862693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267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</a:t>
            </a:r>
            <a:r>
              <a:rPr lang="pt-BR" sz="1200" b="1" i="0" u="none" strike="noStrike" baseline="0" dirty="0" smtClean="0">
                <a:effectLst/>
              </a:rPr>
              <a:t>diabéticos</a:t>
            </a:r>
            <a:r>
              <a:rPr lang="pt-BR" dirty="0" smtClean="0"/>
              <a:t> </a:t>
            </a:r>
            <a:r>
              <a:rPr lang="pt-BR" dirty="0"/>
              <a:t>que receberam orientação sobre os riscos do tabagismo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07200"/>
        <c:axId val="86308736"/>
      </c:barChart>
      <c:catAx>
        <c:axId val="8630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308736"/>
        <c:crosses val="autoZero"/>
        <c:auto val="1"/>
        <c:lblAlgn val="ctr"/>
        <c:lblOffset val="100"/>
        <c:noMultiLvlLbl val="0"/>
      </c:catAx>
      <c:valAx>
        <c:axId val="863087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3072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é </a:t>
            </a:r>
            <a:r>
              <a:rPr lang="pt-BR" sz="1200" b="1" i="0" u="none" strike="noStrike" baseline="0" dirty="0" smtClean="0">
                <a:effectLst/>
              </a:rPr>
              <a:t>diabéticos </a:t>
            </a:r>
            <a:r>
              <a:rPr lang="pt-BR" dirty="0" smtClean="0"/>
              <a:t> </a:t>
            </a:r>
            <a:r>
              <a:rPr lang="pt-BR" dirty="0"/>
              <a:t>que receberam orientação sobre higiene bucal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94208"/>
        <c:axId val="86500096"/>
      </c:barChart>
      <c:catAx>
        <c:axId val="8649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500096"/>
        <c:crosses val="autoZero"/>
        <c:auto val="1"/>
        <c:lblAlgn val="ctr"/>
        <c:lblOffset val="100"/>
        <c:noMultiLvlLbl val="0"/>
      </c:catAx>
      <c:valAx>
        <c:axId val="865000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4942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0.2931034482758621</c:v>
                </c:pt>
                <c:pt idx="1">
                  <c:v>0.4827586206896553</c:v>
                </c:pt>
                <c:pt idx="2">
                  <c:v>0.8275862068965516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35296"/>
        <c:axId val="43778816"/>
      </c:barChart>
      <c:catAx>
        <c:axId val="437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78816"/>
        <c:crosses val="autoZero"/>
        <c:auto val="1"/>
        <c:lblAlgn val="ctr"/>
        <c:lblOffset val="100"/>
        <c:noMultiLvlLbl val="0"/>
      </c:catAx>
      <c:valAx>
        <c:axId val="437788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352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diabéticos </a:t>
            </a:r>
            <a:r>
              <a:rPr lang="pt-BR" dirty="0"/>
              <a:t>com o exame clínico em dia de acordo com o protocolo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67040"/>
        <c:axId val="78172928"/>
      </c:barChart>
      <c:catAx>
        <c:axId val="7816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172928"/>
        <c:crosses val="autoZero"/>
        <c:auto val="1"/>
        <c:lblAlgn val="ctr"/>
        <c:lblOffset val="100"/>
        <c:noMultiLvlLbl val="0"/>
      </c:catAx>
      <c:valAx>
        <c:axId val="7817292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167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</a:t>
            </a:r>
            <a:r>
              <a:rPr lang="pt-BR" sz="1200" b="1" i="0" u="none" strike="noStrike" baseline="0" dirty="0" smtClean="0">
                <a:effectLst/>
              </a:rPr>
              <a:t>diabéticos </a:t>
            </a:r>
            <a:r>
              <a:rPr lang="pt-BR" dirty="0" smtClean="0"/>
              <a:t> </a:t>
            </a:r>
            <a:r>
              <a:rPr lang="pt-BR" dirty="0"/>
              <a:t>com os exames complementares em dia de acordo com o protocolo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26176"/>
        <c:axId val="78227712"/>
      </c:barChart>
      <c:catAx>
        <c:axId val="7822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27712"/>
        <c:crosses val="autoZero"/>
        <c:auto val="1"/>
        <c:lblAlgn val="ctr"/>
        <c:lblOffset val="100"/>
        <c:noMultiLvlLbl val="0"/>
      </c:catAx>
      <c:valAx>
        <c:axId val="782277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261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 </a:t>
            </a:r>
            <a:r>
              <a:rPr lang="pt-BR" dirty="0"/>
              <a:t>com prescrição de medicamentos da Farmácia Popular/</a:t>
            </a:r>
            <a:r>
              <a:rPr lang="pt-BR" dirty="0" err="1"/>
              <a:t>Hiperdia</a:t>
            </a:r>
            <a:r>
              <a:rPr lang="pt-BR" dirty="0"/>
              <a:t> priorizada.      </a:t>
            </a:r>
          </a:p>
        </c:rich>
      </c:tx>
      <c:layout>
        <c:manualLayout>
          <c:xMode val="edge"/>
          <c:yMode val="edge"/>
          <c:x val="0.13642498002060946"/>
          <c:y val="1.6094655839229848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0.95121951219512202</c:v>
                </c:pt>
                <c:pt idx="1">
                  <c:v>0.92307692307692302</c:v>
                </c:pt>
                <c:pt idx="2">
                  <c:v>0.89814814814814814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44864"/>
        <c:axId val="78545664"/>
      </c:barChart>
      <c:catAx>
        <c:axId val="7824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45664"/>
        <c:crosses val="autoZero"/>
        <c:auto val="1"/>
        <c:lblAlgn val="ctr"/>
        <c:lblOffset val="100"/>
        <c:noMultiLvlLbl val="0"/>
      </c:catAx>
      <c:valAx>
        <c:axId val="785456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448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0.0%</c:formatCode>
                <c:ptCount val="3"/>
                <c:pt idx="0">
                  <c:v>0.94117647058823539</c:v>
                </c:pt>
                <c:pt idx="1">
                  <c:v>0.89285714285714279</c:v>
                </c:pt>
                <c:pt idx="2">
                  <c:v>0.83673469387755117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67840"/>
        <c:axId val="95281920"/>
      </c:barChart>
      <c:catAx>
        <c:axId val="9526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281920"/>
        <c:crosses val="autoZero"/>
        <c:auto val="1"/>
        <c:lblAlgn val="ctr"/>
        <c:lblOffset val="100"/>
        <c:noMultiLvlLbl val="0"/>
      </c:catAx>
      <c:valAx>
        <c:axId val="9528192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267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diabéticos</a:t>
            </a:r>
            <a:r>
              <a:rPr lang="pt-BR" baseline="0" dirty="0" smtClean="0"/>
              <a:t> </a:t>
            </a:r>
            <a:r>
              <a:rPr lang="pt-BR" dirty="0" smtClean="0"/>
              <a:t>com </a:t>
            </a:r>
            <a:r>
              <a:rPr lang="pt-BR" dirty="0"/>
              <a:t>avaliação da necessidade de atendimento odontológico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71776"/>
        <c:axId val="78585856"/>
      </c:barChart>
      <c:catAx>
        <c:axId val="7857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85856"/>
        <c:crosses val="autoZero"/>
        <c:auto val="1"/>
        <c:lblAlgn val="ctr"/>
        <c:lblOffset val="100"/>
        <c:noMultiLvlLbl val="0"/>
      </c:catAx>
      <c:valAx>
        <c:axId val="785858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71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</a:t>
            </a:r>
            <a:r>
              <a:rPr lang="pt-BR" sz="1200" b="1" i="0" u="none" strike="noStrike" baseline="0" dirty="0" smtClean="0">
                <a:effectLst/>
              </a:rPr>
              <a:t>diabéticos </a:t>
            </a:r>
            <a:r>
              <a:rPr lang="pt-BR" dirty="0" smtClean="0"/>
              <a:t> </a:t>
            </a:r>
            <a:r>
              <a:rPr lang="pt-BR" dirty="0"/>
              <a:t>faltosos às consultas com busca ativa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23488"/>
        <c:axId val="78625024"/>
      </c:barChart>
      <c:catAx>
        <c:axId val="786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25024"/>
        <c:crosses val="autoZero"/>
        <c:auto val="1"/>
        <c:lblAlgn val="ctr"/>
        <c:lblOffset val="100"/>
        <c:noMultiLvlLbl val="0"/>
      </c:catAx>
      <c:valAx>
        <c:axId val="7862502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23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</a:t>
            </a:r>
            <a:r>
              <a:rPr lang="pt-BR" dirty="0" smtClean="0"/>
              <a:t>hipertensos e </a:t>
            </a:r>
            <a:r>
              <a:rPr lang="pt-BR" sz="1200" b="1" i="0" u="none" strike="noStrike" baseline="0" dirty="0" smtClean="0">
                <a:effectLst/>
              </a:rPr>
              <a:t>diabéticos </a:t>
            </a:r>
            <a:r>
              <a:rPr lang="pt-BR" dirty="0" smtClean="0"/>
              <a:t> </a:t>
            </a:r>
            <a:r>
              <a:rPr lang="pt-BR" dirty="0"/>
              <a:t>com registro adequado na ficha de acompanhamento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42560"/>
        <c:axId val="78730368"/>
      </c:barChart>
      <c:catAx>
        <c:axId val="7864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730368"/>
        <c:crosses val="autoZero"/>
        <c:auto val="1"/>
        <c:lblAlgn val="ctr"/>
        <c:lblOffset val="100"/>
        <c:noMultiLvlLbl val="0"/>
      </c:catAx>
      <c:valAx>
        <c:axId val="787303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425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E37762-F8DB-4F63-A48E-0001DDEDA8E0}" type="datetimeFigureOut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CB7255-BEFD-4362-8361-C4DA18602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6032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4AD01D-C3D3-4AFE-8AAD-7A05EE7C0B5C}" type="datetimeFigureOut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88A531-FEA2-4F95-B896-A927B0CC21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6797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928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rma liv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A6B0-596E-4E8C-89B1-D5794A465AF6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7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44FD6-CF61-4764-94CF-2B0DA3314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2EA3-B186-4DFB-9B04-23A14B35253E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43EE-8D81-4002-8856-0AAEB75D30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7CA1-A49E-49E1-AFDC-483F8798F9C3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CD22-3B82-4FC2-A2CC-E6BADDBB38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FC14-DAAA-467C-B541-8E052605699D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9A2E-49F8-4086-90F7-154D741EB7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rma liv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B16A-A992-4793-BE39-CEE4A6542EA0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3967-8716-49E1-BAF3-F6E3E69243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D49A3-FD85-42D6-95C1-000DE38DD77E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367F-D3E7-4786-BCEF-C15966745F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B793-63BF-4A81-A2D9-D99F6DA700E4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5454-09A1-4E64-82C6-1FEE4D6880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FB25-F484-463A-AAA1-FEC6D3A95C88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78AC-2E57-47E1-8B75-D465664D73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1AAD-BE5D-4C9E-AF63-97D4326EFB57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E787-64AF-4955-ACEB-A45473BA1E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3F5F-1FF2-403D-89C9-E494E7556C1B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90A8-8633-4656-A9B1-4D118079D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EDB5E-A082-4D5A-9EBC-929A4CB89EE0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A109-6AF6-4945-B00B-22971B24A0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307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2399CED-39F8-4109-9789-E22AAABF5B58}" type="datetime1">
              <a:rPr lang="pt-BR"/>
              <a:pPr>
                <a:defRPr/>
              </a:pPr>
              <a:t>22/01/2015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t-BR"/>
              <a:t>Perfil epidemiológico da hanseníase no período de 2006 a 2010 em Belém, Pará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5167078-B14D-4375-BCC1-774E015054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79" r:id="rId2"/>
    <p:sldLayoutId id="2147483986" r:id="rId3"/>
    <p:sldLayoutId id="2147483980" r:id="rId4"/>
    <p:sldLayoutId id="2147483987" r:id="rId5"/>
    <p:sldLayoutId id="2147483981" r:id="rId6"/>
    <p:sldLayoutId id="2147483982" r:id="rId7"/>
    <p:sldLayoutId id="2147483988" r:id="rId8"/>
    <p:sldLayoutId id="2147483989" r:id="rId9"/>
    <p:sldLayoutId id="2147483983" r:id="rId10"/>
    <p:sldLayoutId id="21474839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.br/group/fernandosampaio/web/cesupa.bm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4282" y="1916832"/>
            <a:ext cx="8715436" cy="47268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246888">
            <a:normAutofit fontScale="92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pt-BR" sz="28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pt-BR" sz="2800" b="1" dirty="0">
              <a:solidFill>
                <a:schemeClr val="bg1"/>
              </a:solidFill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2800" dirty="0">
              <a:ea typeface="Calibri"/>
              <a:cs typeface="Times New Roman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pt-BR" b="1" dirty="0" smtClean="0">
                <a:solidFill>
                  <a:schemeClr val="bg1"/>
                </a:solidFill>
              </a:rPr>
              <a:t>TORRES </a:t>
            </a:r>
            <a:r>
              <a:rPr lang="pt-BR" b="1" dirty="0">
                <a:solidFill>
                  <a:schemeClr val="bg1"/>
                </a:solidFill>
              </a:rPr>
              <a:t>JUNIOR, J.A.G.</a:t>
            </a:r>
            <a:br>
              <a:rPr lang="pt-BR" b="1" dirty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pt-BR" b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Macapá </a:t>
            </a:r>
            <a:r>
              <a:rPr lang="pt-BR" b="1" dirty="0">
                <a:solidFill>
                  <a:schemeClr val="bg1"/>
                </a:solidFill>
              </a:rPr>
              <a:t>– </a:t>
            </a:r>
            <a:r>
              <a:rPr lang="pt-BR" b="1" dirty="0" smtClean="0">
                <a:solidFill>
                  <a:schemeClr val="bg1"/>
                </a:solidFill>
              </a:rPr>
              <a:t>Amapá</a:t>
            </a:r>
            <a:endParaRPr lang="pt-BR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2014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14282" y="214291"/>
            <a:ext cx="8715436" cy="1486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CENTRO UNIVERSITÁRIO DO PARÁ</a:t>
            </a:r>
            <a:br>
              <a:rPr lang="en-US" sz="2000" b="1" dirty="0">
                <a:solidFill>
                  <a:schemeClr val="bg1"/>
                </a:solidFill>
                <a:latin typeface="Calibri"/>
              </a:rPr>
            </a:br>
            <a:r>
              <a:rPr lang="en-US" sz="2000" b="1" dirty="0">
                <a:solidFill>
                  <a:schemeClr val="bg1"/>
                </a:solidFill>
                <a:latin typeface="Calibri"/>
              </a:rPr>
              <a:t>CURSO DE MEDICINA</a:t>
            </a:r>
            <a:endParaRPr lang="pt-BR" sz="2000" dirty="0">
              <a:solidFill>
                <a:schemeClr val="bg1"/>
              </a:solidFill>
            </a:endParaRPr>
          </a:p>
        </p:txBody>
      </p:sp>
      <p:pic>
        <p:nvPicPr>
          <p:cNvPr id="9225" name="Imagem 5" descr="cesup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260350"/>
            <a:ext cx="1512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4211960" y="4941167"/>
            <a:ext cx="45365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pt-BR" sz="1700" b="1" dirty="0">
                <a:solidFill>
                  <a:schemeClr val="bg1"/>
                </a:solidFill>
              </a:rPr>
              <a:t>Orientação: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pt-BR" sz="1700" b="1" dirty="0" smtClean="0">
                <a:solidFill>
                  <a:schemeClr val="bg1"/>
                </a:solidFill>
              </a:rPr>
              <a:t>BONAT, P.F.</a:t>
            </a:r>
            <a:endParaRPr lang="pt-BR" sz="1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r" eaLnBrk="1" hangingPunct="1">
              <a:defRPr/>
            </a:pPr>
            <a:r>
              <a:rPr lang="pt-BR" sz="3200" dirty="0" smtClean="0">
                <a:solidFill>
                  <a:srgbClr val="D4D2D0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Método</a:t>
            </a:r>
            <a:endParaRPr lang="pt-B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dirty="0"/>
              <a:t>Ações no eixo de Engajamento </a:t>
            </a:r>
            <a:r>
              <a:rPr lang="pt-BR" dirty="0" smtClean="0"/>
              <a:t>público</a:t>
            </a:r>
          </a:p>
          <a:p>
            <a:pPr lvl="1" eaLnBrk="1" hangingPunct="1"/>
            <a:r>
              <a:rPr lang="pt-BR" dirty="0"/>
              <a:t>Ações no eixo de Qualificação da Prática </a:t>
            </a:r>
            <a:r>
              <a:rPr lang="pt-BR" dirty="0" smtClean="0"/>
              <a:t>Clínica</a:t>
            </a:r>
            <a:endParaRPr lang="pt-BR" dirty="0"/>
          </a:p>
          <a:p>
            <a:pPr lvl="1" eaLnBrk="1" hangingPunct="1"/>
            <a:r>
              <a:rPr lang="pt-BR" dirty="0" smtClean="0"/>
              <a:t>Logística</a:t>
            </a:r>
          </a:p>
          <a:p>
            <a:pPr marL="749300" lvl="2" indent="0" eaLnBrk="1" hangingPunct="1">
              <a:buNone/>
            </a:pPr>
            <a:r>
              <a:rPr lang="pt-BR" dirty="0" smtClean="0"/>
              <a:t>			</a:t>
            </a:r>
          </a:p>
          <a:p>
            <a:pPr lvl="1" eaLnBrk="1" hangingPunct="1"/>
            <a:endParaRPr lang="pt-BR" dirty="0"/>
          </a:p>
          <a:p>
            <a:pPr lvl="8"/>
            <a:endParaRPr lang="pt-BR" dirty="0" smtClean="0"/>
          </a:p>
          <a:p>
            <a:pPr marL="36512" indent="0" eaLnBrk="1" hangingPunct="1">
              <a:buNone/>
            </a:pPr>
            <a:endParaRPr lang="pt-BR" dirty="0" smtClean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0"/>
            <a:ext cx="9251504" cy="53012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RESULTADOS</a:t>
            </a:r>
            <a:br>
              <a:rPr lang="pt-BR" dirty="0"/>
            </a:br>
            <a:r>
              <a:rPr lang="pt-BR" dirty="0"/>
              <a:t>E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DISCUSSÃO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4672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946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52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4672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946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3347864" y="3453760"/>
            <a:ext cx="129614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7152" y="2889332"/>
            <a:ext cx="129614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7524328" y="2328320"/>
            <a:ext cx="129614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995936" y="5301208"/>
            <a:ext cx="46805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1° </a:t>
            </a:r>
            <a:r>
              <a:rPr lang="en-US" dirty="0" err="1" smtClean="0"/>
              <a:t>mês</a:t>
            </a:r>
            <a:r>
              <a:rPr lang="en-US" dirty="0" smtClean="0"/>
              <a:t> - 17,5%</a:t>
            </a:r>
          </a:p>
          <a:p>
            <a:pPr algn="ctr"/>
            <a:r>
              <a:rPr lang="en-US" dirty="0" smtClean="0"/>
              <a:t>2° </a:t>
            </a:r>
            <a:r>
              <a:rPr lang="en-US" dirty="0" err="1" smtClean="0"/>
              <a:t>mês</a:t>
            </a:r>
            <a:r>
              <a:rPr lang="en-US" dirty="0" smtClean="0"/>
              <a:t> - 27,8%</a:t>
            </a:r>
          </a:p>
          <a:p>
            <a:pPr algn="ctr"/>
            <a:r>
              <a:rPr lang="en-US" dirty="0" smtClean="0"/>
              <a:t>3° </a:t>
            </a:r>
            <a:r>
              <a:rPr lang="en-US" dirty="0" err="1" smtClean="0"/>
              <a:t>mês</a:t>
            </a:r>
            <a:r>
              <a:rPr lang="en-US" dirty="0" smtClean="0"/>
              <a:t> – 46,2%</a:t>
            </a:r>
            <a:endParaRPr lang="pt-BR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673067227"/>
              </p:ext>
            </p:extLst>
          </p:nvPr>
        </p:nvGraphicFramePr>
        <p:xfrm>
          <a:off x="359532" y="467328"/>
          <a:ext cx="8424936" cy="484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429396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707519958"/>
              </p:ext>
            </p:extLst>
          </p:nvPr>
        </p:nvGraphicFramePr>
        <p:xfrm>
          <a:off x="467544" y="0"/>
          <a:ext cx="76440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91744" y="5445224"/>
            <a:ext cx="46805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1° </a:t>
            </a:r>
            <a:r>
              <a:rPr lang="en-US" dirty="0" err="1" smtClean="0"/>
              <a:t>mês</a:t>
            </a:r>
            <a:r>
              <a:rPr lang="en-US" dirty="0" smtClean="0"/>
              <a:t> - 29,3%</a:t>
            </a:r>
          </a:p>
          <a:p>
            <a:pPr algn="ctr"/>
            <a:r>
              <a:rPr lang="en-US" dirty="0" smtClean="0"/>
              <a:t>2° </a:t>
            </a:r>
            <a:r>
              <a:rPr lang="en-US" dirty="0" err="1" smtClean="0"/>
              <a:t>mês</a:t>
            </a:r>
            <a:r>
              <a:rPr lang="en-US" dirty="0" smtClean="0"/>
              <a:t> - 48,3%</a:t>
            </a:r>
          </a:p>
          <a:p>
            <a:pPr algn="ctr"/>
            <a:r>
              <a:rPr lang="en-US" dirty="0" smtClean="0"/>
              <a:t>3° </a:t>
            </a:r>
            <a:r>
              <a:rPr lang="en-US" dirty="0" err="1" smtClean="0"/>
              <a:t>mês</a:t>
            </a:r>
            <a:r>
              <a:rPr lang="en-US" dirty="0" smtClean="0"/>
              <a:t> – 82,8%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2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6" name="Rectangle 14"/>
          <p:cNvSpPr>
            <a:spLocks noChangeArrowheads="1"/>
          </p:cNvSpPr>
          <p:nvPr/>
        </p:nvSpPr>
        <p:spPr bwMode="auto">
          <a:xfrm>
            <a:off x="0" y="4672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7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6948264" y="4205454"/>
            <a:ext cx="792088" cy="450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786007853"/>
              </p:ext>
            </p:extLst>
          </p:nvPr>
        </p:nvGraphicFramePr>
        <p:xfrm>
          <a:off x="539552" y="1196752"/>
          <a:ext cx="7920879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5795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27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174970436"/>
              </p:ext>
            </p:extLst>
          </p:nvPr>
        </p:nvGraphicFramePr>
        <p:xfrm>
          <a:off x="179512" y="476672"/>
          <a:ext cx="85281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endParaRPr lang="pt-BR" sz="3200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25981140"/>
              </p:ext>
            </p:extLst>
          </p:nvPr>
        </p:nvGraphicFramePr>
        <p:xfrm>
          <a:off x="611560" y="764704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02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61426353"/>
              </p:ext>
            </p:extLst>
          </p:nvPr>
        </p:nvGraphicFramePr>
        <p:xfrm>
          <a:off x="683568" y="476672"/>
          <a:ext cx="8050360" cy="4701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22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67015167"/>
              </p:ext>
            </p:extLst>
          </p:nvPr>
        </p:nvGraphicFramePr>
        <p:xfrm>
          <a:off x="539552" y="692696"/>
          <a:ext cx="77768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429396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pt-BR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pt-BR" sz="3200" dirty="0" smtClean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561522"/>
              </p:ext>
            </p:extLst>
          </p:nvPr>
        </p:nvGraphicFramePr>
        <p:xfrm>
          <a:off x="827584" y="836712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3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603680"/>
            <a:ext cx="8229600" cy="9679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331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60538"/>
            <a:ext cx="7467600" cy="4525962"/>
          </a:xfrm>
        </p:spPr>
        <p:txBody>
          <a:bodyPr/>
          <a:lstStyle/>
          <a:p>
            <a:pPr marL="742950" lvl="1"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marL="742950" lvl="1" eaLnBrk="1" hangingPunct="1">
              <a:lnSpc>
                <a:spcPct val="90000"/>
              </a:lnSpc>
              <a:defRPr/>
            </a:pPr>
            <a:endParaRPr lang="pt-BR" dirty="0"/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pt-BR" dirty="0" smtClean="0"/>
              <a:t>A hipertensão e diabetes são doenças crônicas não transmissíveis, sendo duas das principais causa de óbito do pais.</a:t>
            </a:r>
          </a:p>
          <a:p>
            <a:pPr marL="742950" lvl="1" algn="r" eaLnBrk="1" hangingPunct="1">
              <a:lnSpc>
                <a:spcPct val="90000"/>
              </a:lnSpc>
              <a:defRPr/>
            </a:pPr>
            <a:r>
              <a:rPr lang="pt-BR" sz="1800" dirty="0" smtClean="0"/>
              <a:t>Malfatti </a:t>
            </a:r>
            <a:r>
              <a:rPr lang="pt-BR" sz="1800" dirty="0"/>
              <a:t>e </a:t>
            </a:r>
            <a:r>
              <a:rPr lang="pt-BR" sz="1800" dirty="0" smtClean="0"/>
              <a:t>Assunção, (2011) </a:t>
            </a:r>
            <a:endParaRPr lang="en-US" sz="1800" dirty="0"/>
          </a:p>
          <a:p>
            <a:pPr marL="742950" lvl="1"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marL="742950" lvl="1" eaLnBrk="1" hangingPunct="1">
              <a:defRPr/>
            </a:pPr>
            <a:endParaRPr lang="pt-BR" dirty="0" smtClean="0"/>
          </a:p>
          <a:p>
            <a:pPr marL="469900" lvl="1" indent="0" eaLnBrk="1" hangingPunct="1">
              <a:buFont typeface="Wingdings 2" pitchFamily="18" charset="2"/>
              <a:buNone/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marL="742950" lvl="1"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779912" y="47859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r" eaLnBrk="1" hangingPunct="1"/>
            <a:r>
              <a:rPr lang="pt-BR" dirty="0" smtClean="0"/>
              <a:t>Bastos</a:t>
            </a:r>
            <a:r>
              <a:rPr lang="pt-BR" dirty="0"/>
              <a:t>, Andrade e Soares (2005)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831866037"/>
              </p:ext>
            </p:extLst>
          </p:nvPr>
        </p:nvGraphicFramePr>
        <p:xfrm>
          <a:off x="539552" y="332656"/>
          <a:ext cx="781236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131840" y="2943034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473499687"/>
              </p:ext>
            </p:extLst>
          </p:nvPr>
        </p:nvGraphicFramePr>
        <p:xfrm>
          <a:off x="827584" y="620688"/>
          <a:ext cx="7632848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pt-BR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pt-BR" sz="3200" dirty="0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24744"/>
            <a:ext cx="7467600" cy="4525963"/>
          </a:xfrm>
        </p:spPr>
        <p:txBody>
          <a:bodyPr/>
          <a:lstStyle/>
          <a:p>
            <a:pPr marL="449263" lvl="1" indent="0" eaLnBrk="1" hangingPunct="1">
              <a:buFont typeface="Wingdings 2" pitchFamily="18" charset="2"/>
              <a:buNone/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85798320"/>
              </p:ext>
            </p:extLst>
          </p:nvPr>
        </p:nvGraphicFramePr>
        <p:xfrm>
          <a:off x="467544" y="620688"/>
          <a:ext cx="8064896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36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7557243"/>
              </p:ext>
            </p:extLst>
          </p:nvPr>
        </p:nvGraphicFramePr>
        <p:xfrm>
          <a:off x="683568" y="836712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716016" y="3240792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768602799"/>
              </p:ext>
            </p:extLst>
          </p:nvPr>
        </p:nvGraphicFramePr>
        <p:xfrm>
          <a:off x="971600" y="908720"/>
          <a:ext cx="74888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70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620688"/>
            <a:ext cx="7467600" cy="4525963"/>
          </a:xfrm>
        </p:spPr>
        <p:txBody>
          <a:bodyPr/>
          <a:lstStyle/>
          <a:p>
            <a:pPr lvl="1">
              <a:defRPr/>
            </a:pPr>
            <a:endParaRPr lang="pt-BR" dirty="0"/>
          </a:p>
          <a:p>
            <a:pPr lvl="1">
              <a:defRPr/>
            </a:pPr>
            <a:endParaRPr lang="pt-BR" dirty="0" smtClean="0"/>
          </a:p>
          <a:p>
            <a:pPr marL="449263" lvl="1" indent="0">
              <a:buFont typeface="Wingdings 2" pitchFamily="18" charset="2"/>
              <a:buNone/>
              <a:defRPr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66906900"/>
              </p:ext>
            </p:extLst>
          </p:nvPr>
        </p:nvGraphicFramePr>
        <p:xfrm>
          <a:off x="971600" y="980728"/>
          <a:ext cx="712879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27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pt-BR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Discussão</a:t>
            </a:r>
            <a:endParaRPr lang="pt-BR" sz="3200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lvl="1" indent="0" eaLnBrk="1" hangingPunct="1">
              <a:buNone/>
            </a:pPr>
            <a:endParaRPr lang="pt-BR" dirty="0"/>
          </a:p>
          <a:p>
            <a:pPr marL="449263" lvl="1" indent="0" eaLnBrk="1" hangingPunct="1"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179512" y="1124744"/>
            <a:ext cx="8784976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419100" indent="-382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1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55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36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90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" indent="0">
              <a:buFont typeface="Wingdings 2" pitchFamily="18" charset="2"/>
              <a:buNone/>
              <a:defRPr/>
            </a:pPr>
            <a:r>
              <a:rPr lang="pt-BR" b="1" dirty="0" smtClean="0"/>
              <a:t> </a:t>
            </a: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Importância da intervenção para a equipe:</a:t>
            </a:r>
          </a:p>
          <a:p>
            <a:pPr lvl="1" eaLnBrk="1" hangingPunct="1">
              <a:defRPr/>
            </a:pPr>
            <a:r>
              <a:rPr lang="pt-BR" dirty="0" smtClean="0"/>
              <a:t>Treinamentos.</a:t>
            </a:r>
          </a:p>
          <a:p>
            <a:pPr marL="449263" lvl="1" indent="0" eaLnBrk="1" hangingPunct="1"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Importância da intervenção para o serviço:</a:t>
            </a:r>
          </a:p>
          <a:p>
            <a:pPr lvl="1" eaLnBrk="1" hangingPunct="1">
              <a:defRPr/>
            </a:pPr>
            <a:r>
              <a:rPr lang="pt-BR" dirty="0" smtClean="0"/>
              <a:t>Monitoramento e fichas de registro de HAS e DM.</a:t>
            </a:r>
          </a:p>
          <a:p>
            <a:pPr lvl="1" eaLnBrk="1" hangingPunct="1">
              <a:defRPr/>
            </a:pPr>
            <a:r>
              <a:rPr lang="pt-BR" dirty="0" smtClean="0"/>
              <a:t>Periodicidade das consultas.</a:t>
            </a:r>
          </a:p>
          <a:p>
            <a:pPr lvl="1" eaLnBrk="1" hangingPunct="1">
              <a:defRPr/>
            </a:pPr>
            <a:r>
              <a:rPr lang="pt-BR" dirty="0" smtClean="0"/>
              <a:t>Dias de atendimentos apenas para HAS e DM.</a:t>
            </a:r>
          </a:p>
          <a:p>
            <a:pPr marL="449263" lvl="1" indent="0" eaLnBrk="1" hangingPunct="1">
              <a:buNone/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dirty="0"/>
              <a:t>Importância da intervenção para a </a:t>
            </a:r>
            <a:r>
              <a:rPr lang="pt-BR" dirty="0" smtClean="0"/>
              <a:t>comunidade:</a:t>
            </a:r>
          </a:p>
          <a:p>
            <a:pPr lvl="1" eaLnBrk="1" hangingPunct="1">
              <a:defRPr/>
            </a:pPr>
            <a:r>
              <a:rPr lang="pt-BR" dirty="0" smtClean="0"/>
              <a:t>Melhora da qualidade do programa de hipertensão e diabetes e aumento da adesão dos pacientes.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dirty="0"/>
              <a:t>Incorporação da intervenção e continuidade.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pt-BR" sz="2000" dirty="0" smtClean="0"/>
          </a:p>
          <a:p>
            <a:pPr lvl="1" eaLnBrk="1" hangingPunct="1">
              <a:buFont typeface="Wingdings 2" pitchFamily="18" charset="2"/>
              <a:buNone/>
              <a:defRPr/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6041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bg1"/>
                </a:solidFill>
              </a:rPr>
              <a:t>REFLEXÃO CRITICA SOBRE SEU PROCESSO PESSOAL DE APRENDIZAGEM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/>
          </a:bodyPr>
          <a:lstStyle/>
          <a:p>
            <a:pPr marL="36512" indent="0">
              <a:buNone/>
              <a:defRPr/>
            </a:pPr>
            <a:r>
              <a:rPr lang="pt-BR" b="1" dirty="0"/>
              <a:t> </a:t>
            </a:r>
            <a:endParaRPr lang="pt-BR" dirty="0"/>
          </a:p>
          <a:p>
            <a:pPr eaLnBrk="1" hangingPunct="1">
              <a:defRPr/>
            </a:pPr>
            <a:r>
              <a:rPr lang="pt-BR" dirty="0" smtClean="0"/>
              <a:t>Desenvolvimento do curso em relação as expectativas.</a:t>
            </a:r>
          </a:p>
          <a:p>
            <a:pPr marL="36512" indent="0" eaLnBrk="1" hangingPunct="1"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Significado do curso para a Pratica pessoal</a:t>
            </a:r>
          </a:p>
          <a:p>
            <a:pPr marL="36512" indent="0" eaLnBrk="1" hangingPunct="1"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Aprendizado mais relevante.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000" dirty="0" smtClean="0"/>
          </a:p>
          <a:p>
            <a:pPr lvl="1" eaLnBrk="1" hangingPunct="1">
              <a:buFont typeface="Wingdings 2" pitchFamily="18" charset="2"/>
              <a:buNone/>
              <a:defRPr/>
            </a:pPr>
            <a:endParaRPr lang="pt-BR" sz="1600" dirty="0" smtClean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Introdução</a:t>
            </a:r>
            <a:endParaRPr lang="pt-BR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8007152" cy="4525963"/>
          </a:xfrm>
        </p:spPr>
        <p:txBody>
          <a:bodyPr/>
          <a:lstStyle/>
          <a:p>
            <a:pPr marL="742950" lvl="1" eaLnBrk="1" hangingPunct="1">
              <a:defRPr/>
            </a:pPr>
            <a:endParaRPr lang="pt-BR" dirty="0" smtClean="0"/>
          </a:p>
          <a:p>
            <a:pPr marL="469900" lvl="1" indent="0" algn="r" eaLnBrk="1" hangingPunct="1">
              <a:buNone/>
              <a:defRPr/>
            </a:pPr>
            <a:endParaRPr lang="pt-BR" sz="1800" dirty="0" smtClean="0"/>
          </a:p>
          <a:p>
            <a:pPr marL="469900" lvl="1" indent="0" algn="r" eaLnBrk="1" hangingPunct="1">
              <a:buNone/>
              <a:defRPr/>
            </a:pPr>
            <a:r>
              <a:rPr lang="pt-BR" sz="1800" dirty="0" smtClean="0"/>
              <a:t> </a:t>
            </a:r>
            <a:endParaRPr lang="pt-BR" sz="1800" dirty="0"/>
          </a:p>
          <a:p>
            <a:pPr lvl="1" eaLnBrk="1" hangingPunct="1">
              <a:defRPr/>
            </a:pPr>
            <a:r>
              <a:rPr lang="pt-BR" dirty="0" smtClean="0"/>
              <a:t>Município de Ferreira Gomes</a:t>
            </a:r>
          </a:p>
          <a:p>
            <a:pPr lvl="1" eaLnBrk="1" hangingPunct="1">
              <a:defRPr/>
            </a:pPr>
            <a:r>
              <a:rPr lang="pt-BR" dirty="0" smtClean="0"/>
              <a:t>População: 5802, 30146 homens e 2756 mulheres.</a:t>
            </a:r>
            <a:endParaRPr lang="pt-BR" dirty="0"/>
          </a:p>
          <a:p>
            <a:pPr marL="742950" lvl="1" eaLnBrk="1" hangingPunct="1">
              <a:defRPr/>
            </a:pPr>
            <a:r>
              <a:rPr lang="pt-BR" dirty="0" smtClean="0"/>
              <a:t>UBS Maria Joana</a:t>
            </a:r>
          </a:p>
          <a:p>
            <a:pPr marL="742950" lvl="1" eaLnBrk="1" hangingPunct="1">
              <a:defRPr/>
            </a:pPr>
            <a:r>
              <a:rPr lang="pt-BR" sz="1800" dirty="0" smtClean="0"/>
              <a:t>Quadro técnico </a:t>
            </a:r>
            <a:r>
              <a:rPr lang="pt-BR" sz="1800" dirty="0"/>
              <a:t>c</a:t>
            </a:r>
            <a:r>
              <a:rPr lang="pt-BR" sz="1800" dirty="0" smtClean="0"/>
              <a:t>onta com 1 enfermeira, 2 técnicas de enfermagem, 2 ACS.</a:t>
            </a:r>
            <a:endParaRPr lang="pt-BR" sz="1800" dirty="0"/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r>
              <a:rPr lang="pt-BR" dirty="0" smtClean="0"/>
              <a:t>Situação do programa de hipertensão e diabetes antes da intervenção.</a:t>
            </a:r>
            <a:endParaRPr lang="pt-BR" dirty="0"/>
          </a:p>
          <a:p>
            <a:pPr lvl="1" eaLnBrk="1" hangingPunct="1"/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 lvl="0">
              <a:defRPr/>
            </a:pPr>
            <a:r>
              <a:rPr lang="pt-BR" sz="1200" b="1" dirty="0" smtClean="0">
                <a:solidFill>
                  <a:prstClr val="white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prstClr val="white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sz="3200" dirty="0" smtClean="0">
                <a:solidFill>
                  <a:srgbClr val="D4D2D0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Identificação precoce dos casos e o estabelecimento do vínculo entre os usuários e unidades básicas de saúde são imprescindíveis ao sucesso do controle</a:t>
            </a:r>
          </a:p>
          <a:p>
            <a:r>
              <a:rPr lang="pt-BR" dirty="0" smtClean="0"/>
              <a:t>O acompanhamento da HAS e DM na atenção primária poderá evitar o surgimento e progressão de complicações, reduzindo internações hospitalares e mortalidade relacionada a esses agravos</a:t>
            </a:r>
          </a:p>
          <a:p>
            <a:pPr algn="r">
              <a:buNone/>
            </a:pPr>
            <a:r>
              <a:rPr lang="pt-BR" sz="2200" dirty="0" smtClean="0"/>
              <a:t>Silva et al (2011).</a:t>
            </a:r>
          </a:p>
          <a:p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6984776" cy="405235"/>
          </a:xfrm>
        </p:spPr>
        <p:txBody>
          <a:bodyPr/>
          <a:lstStyle/>
          <a:p>
            <a:pPr lvl="0">
              <a:defRPr/>
            </a:pPr>
            <a:r>
              <a:rPr lang="pt-BR" sz="1200" b="1" dirty="0" smtClean="0">
                <a:solidFill>
                  <a:prstClr val="white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prstClr val="white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393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pt-BR" b="1" dirty="0" smtClean="0"/>
              <a:t>2.1 - Objetivo Geral</a:t>
            </a:r>
            <a:endParaRPr lang="pt-BR" dirty="0" smtClean="0"/>
          </a:p>
          <a:p>
            <a:pPr lvl="1" eaLnBrk="1" hangingPunct="1">
              <a:defRPr/>
            </a:pPr>
            <a:r>
              <a:rPr lang="pt-BR" dirty="0"/>
              <a:t>Melhoria da Qualidade do Atendimento à População de Usuários Portadores de Hipertensão e Diabetes</a:t>
            </a:r>
            <a:endParaRPr lang="pt-BR" dirty="0" smtClean="0"/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5" name="Espaço Reservado para Rodapé 9"/>
          <p:cNvSpPr txBox="1">
            <a:spLocks/>
          </p:cNvSpPr>
          <p:nvPr/>
        </p:nvSpPr>
        <p:spPr>
          <a:xfrm>
            <a:off x="907976" y="6286520"/>
            <a:ext cx="6984776" cy="405235"/>
          </a:xfrm>
          <a:prstGeom prst="rect">
            <a:avLst/>
          </a:prstGeom>
        </p:spPr>
        <p:txBody>
          <a:bodyPr vert="horz" l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/>
              <a:t>2.2 – Objetivos Específicos</a:t>
            </a:r>
            <a:endParaRPr lang="pt-BR" dirty="0"/>
          </a:p>
          <a:p>
            <a:r>
              <a:rPr lang="pt-BR" sz="2400" dirty="0"/>
              <a:t>1. Ampliar a cobertura de hipertensos e/ou diabéticos</a:t>
            </a:r>
            <a:r>
              <a:rPr lang="pt-BR" sz="2400" dirty="0" smtClean="0"/>
              <a:t>:</a:t>
            </a:r>
          </a:p>
          <a:p>
            <a:pPr lvl="1"/>
            <a:r>
              <a:rPr lang="pt-BR" sz="2000" dirty="0"/>
              <a:t>-Cadastrar 100% dos </a:t>
            </a:r>
            <a:r>
              <a:rPr lang="pt-BR" sz="2000" dirty="0" smtClean="0"/>
              <a:t>hipertensos e </a:t>
            </a:r>
            <a:r>
              <a:rPr lang="pt-BR" sz="2000" dirty="0" smtClean="0"/>
              <a:t>diabéticos </a:t>
            </a:r>
            <a:r>
              <a:rPr lang="pt-BR" sz="2000" dirty="0"/>
              <a:t>da área de abrangência </a:t>
            </a:r>
            <a:r>
              <a:rPr lang="pt-BR" sz="2000" dirty="0" smtClean="0"/>
              <a:t>de </a:t>
            </a:r>
            <a:r>
              <a:rPr lang="pt-BR" sz="2000" dirty="0"/>
              <a:t>saúde.</a:t>
            </a:r>
          </a:p>
          <a:p>
            <a:endParaRPr lang="pt-BR" sz="2400" dirty="0" smtClean="0"/>
          </a:p>
          <a:p>
            <a:r>
              <a:rPr lang="pt-BR" sz="2400" dirty="0" smtClean="0"/>
              <a:t>2</a:t>
            </a:r>
            <a:r>
              <a:rPr lang="pt-BR" sz="2400" dirty="0"/>
              <a:t>. Melhorar a qualidade da atenção a hipertensos e/ou diabéticos</a:t>
            </a:r>
            <a:r>
              <a:rPr lang="pt-BR" sz="2400" dirty="0" smtClean="0"/>
              <a:t>:</a:t>
            </a:r>
          </a:p>
          <a:p>
            <a:pPr lvl="1"/>
            <a:r>
              <a:rPr lang="pt-BR" sz="2000" dirty="0"/>
              <a:t>Realizar exame </a:t>
            </a:r>
            <a:r>
              <a:rPr lang="pt-BR" sz="2000" dirty="0" smtClean="0"/>
              <a:t>clínico apropriado e garantir a </a:t>
            </a:r>
            <a:r>
              <a:rPr lang="pt-BR" sz="2000" dirty="0"/>
              <a:t>realização de exames </a:t>
            </a:r>
            <a:r>
              <a:rPr lang="pt-BR" sz="2000" dirty="0" smtClean="0"/>
              <a:t>complementares</a:t>
            </a:r>
          </a:p>
          <a:p>
            <a:pPr lvl="1"/>
            <a:r>
              <a:rPr lang="pt-BR" sz="2000" dirty="0" smtClean="0"/>
              <a:t>Priorizar a prescrição de medicamentos da farmácia popular</a:t>
            </a:r>
          </a:p>
          <a:p>
            <a:pPr lvl="1"/>
            <a:r>
              <a:rPr lang="pt-BR" sz="2000" dirty="0" smtClean="0"/>
              <a:t>Avaliação odontológica quando necessária</a:t>
            </a:r>
            <a:endParaRPr lang="pt-BR" sz="2000" dirty="0"/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7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/>
          <a:lstStyle/>
          <a:p>
            <a:pPr algn="r"/>
            <a:r>
              <a:rPr lang="pt-BR" sz="3200" dirty="0" smtClean="0">
                <a:solidFill>
                  <a:srgbClr val="D4D2D0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Objetivo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3</a:t>
            </a:r>
            <a:r>
              <a:rPr lang="pt-BR" sz="2400" dirty="0"/>
              <a:t>. Melhorar a adesão de hipertensos e/ou diabéticos ao programa</a:t>
            </a:r>
            <a:r>
              <a:rPr lang="pt-BR" sz="2400" dirty="0" smtClean="0"/>
              <a:t>:</a:t>
            </a:r>
          </a:p>
          <a:p>
            <a:pPr lvl="1"/>
            <a:r>
              <a:rPr lang="pt-BR" sz="2000" dirty="0"/>
              <a:t>Buscar 100% dos hipertensos faltosos às </a:t>
            </a:r>
            <a:r>
              <a:rPr lang="pt-BR" sz="2000" dirty="0" smtClean="0"/>
              <a:t>consultas conforme </a:t>
            </a:r>
            <a:r>
              <a:rPr lang="pt-BR" sz="2000" dirty="0"/>
              <a:t>a periodicidade recomendada</a:t>
            </a:r>
          </a:p>
          <a:p>
            <a:endParaRPr lang="pt-BR" sz="2400" dirty="0" smtClean="0"/>
          </a:p>
          <a:p>
            <a:r>
              <a:rPr lang="pt-BR" sz="2400" dirty="0" smtClean="0"/>
              <a:t>4. Melhorar o registro das informações:</a:t>
            </a:r>
          </a:p>
          <a:p>
            <a:pPr lvl="1"/>
            <a:r>
              <a:rPr lang="pt-BR" sz="2000" dirty="0" smtClean="0"/>
              <a:t>Manter planilha de acompanhamento atualizada</a:t>
            </a:r>
          </a:p>
          <a:p>
            <a:endParaRPr lang="pt-BR" sz="2400" dirty="0" smtClean="0"/>
          </a:p>
          <a:p>
            <a:r>
              <a:rPr lang="pt-BR" sz="2400" dirty="0" smtClean="0"/>
              <a:t>5. Mapear hipertensos e diabéticos de risco para doença </a:t>
            </a:r>
          </a:p>
          <a:p>
            <a:pPr lvl="1"/>
            <a:r>
              <a:rPr lang="pt-BR" sz="2000" dirty="0" smtClean="0"/>
              <a:t>Avaliar fatores de risco cardiovascular periodicamente</a:t>
            </a:r>
          </a:p>
          <a:p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309913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5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/>
          <a:lstStyle/>
          <a:p>
            <a:pPr algn="r"/>
            <a:r>
              <a:rPr lang="pt-BR" sz="3200" dirty="0" smtClean="0">
                <a:solidFill>
                  <a:srgbClr val="D4D2D0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Objetivo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525963"/>
          </a:xfrm>
        </p:spPr>
        <p:txBody>
          <a:bodyPr/>
          <a:lstStyle/>
          <a:p>
            <a:r>
              <a:rPr lang="pt-BR" sz="2400" dirty="0" smtClean="0"/>
              <a:t>6. Promover a saúde de hipertensos e diabéticos:</a:t>
            </a:r>
          </a:p>
          <a:p>
            <a:pPr lvl="1"/>
            <a:r>
              <a:rPr lang="pt-BR" sz="2000" dirty="0" smtClean="0"/>
              <a:t>Orientação dietética adequada</a:t>
            </a:r>
          </a:p>
          <a:p>
            <a:pPr lvl="1"/>
            <a:r>
              <a:rPr lang="pt-BR" sz="2000" dirty="0" smtClean="0"/>
              <a:t>Orientação e incentivo a prática regular de atividade física </a:t>
            </a:r>
          </a:p>
          <a:p>
            <a:pPr lvl="1"/>
            <a:r>
              <a:rPr lang="pt-BR" sz="2000" dirty="0" smtClean="0"/>
              <a:t>Orientação sobre os riscos do tabagismo .</a:t>
            </a:r>
          </a:p>
          <a:p>
            <a:pPr lvl="1"/>
            <a:r>
              <a:rPr lang="pt-BR" sz="2000" dirty="0" smtClean="0"/>
              <a:t>Orientação sobre higiene bucal .</a:t>
            </a:r>
          </a:p>
          <a:p>
            <a:endParaRPr lang="pt-BR" sz="2400" dirty="0" smtClean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286520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1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MÉTODO</a:t>
            </a:r>
            <a:endParaRPr lang="pt-BR" dirty="0"/>
          </a:p>
        </p:txBody>
      </p:sp>
      <p:sp>
        <p:nvSpPr>
          <p:cNvPr id="2765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dirty="0" smtClean="0"/>
              <a:t>Recadastramento de hipertensos e diabéticos.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dirty="0" smtClean="0"/>
              <a:t>Ficha para acompanhamento e monitoramento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endParaRPr lang="pt-BR" dirty="0"/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dirty="0" smtClean="0"/>
              <a:t>Ações: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dirty="0"/>
              <a:t>Ações no eixo de Monitoramento e </a:t>
            </a:r>
            <a:r>
              <a:rPr lang="pt-BR" dirty="0" smtClean="0"/>
              <a:t>Avaliação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dirty="0"/>
              <a:t>Ações no eixo de Organização e Gestão do Serviço</a:t>
            </a:r>
            <a:endParaRPr lang="pt-BR" dirty="0" smtClean="0"/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endParaRPr lang="pt-BR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755576" y="6429396"/>
            <a:ext cx="6984776" cy="405235"/>
          </a:xfrm>
        </p:spPr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/>
                </a:solidFill>
                <a:ea typeface="Calibri"/>
                <a:cs typeface="Times New Roman"/>
              </a:rPr>
              <a:t>Projeto de intervenção para melhoria da qualidade do atendimento à população de usuários portadores de hipertensão e diabetes</a:t>
            </a:r>
            <a:endParaRPr lang="pt-BR" sz="1200" dirty="0" smtClean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3363</TotalTime>
  <Words>1062</Words>
  <Application>Microsoft Office PowerPoint</Application>
  <PresentationFormat>Apresentação na tela (4:3)</PresentationFormat>
  <Paragraphs>169</Paragraphs>
  <Slides>27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Técnica</vt:lpstr>
      <vt:lpstr>Apresentação do PowerPoint</vt:lpstr>
      <vt:lpstr>INTRODUÇÃO</vt:lpstr>
      <vt:lpstr>Introdução</vt:lpstr>
      <vt:lpstr>Introdução</vt:lpstr>
      <vt:lpstr>OBJETIVO</vt:lpstr>
      <vt:lpstr>OBJETIVO</vt:lpstr>
      <vt:lpstr>Objetivo</vt:lpstr>
      <vt:lpstr>Objetivo</vt:lpstr>
      <vt:lpstr>MÉTODO</vt:lpstr>
      <vt:lpstr>Método</vt:lpstr>
      <vt:lpstr>    RESULTADOS E  DISCUSSÃO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 Discussão</vt:lpstr>
      <vt:lpstr>REFLEXÃO CRITICA SOBRE SEU PROCESSO PESSOAL DE APRENDIZAGEM</vt:lpstr>
    </vt:vector>
  </TitlesOfParts>
  <Company>CESUPA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CESUPA</dc:creator>
  <cp:lastModifiedBy>Anelito</cp:lastModifiedBy>
  <cp:revision>208</cp:revision>
  <dcterms:created xsi:type="dcterms:W3CDTF">2009-06-20T12:07:35Z</dcterms:created>
  <dcterms:modified xsi:type="dcterms:W3CDTF">2015-01-22T20:20:54Z</dcterms:modified>
</cp:coreProperties>
</file>